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9"/>
  </p:notesMasterIdLst>
  <p:sldIdLst>
    <p:sldId id="256" r:id="rId2"/>
    <p:sldId id="259" r:id="rId3"/>
    <p:sldId id="260" r:id="rId4"/>
    <p:sldId id="261" r:id="rId5"/>
    <p:sldId id="363" r:id="rId6"/>
    <p:sldId id="364" r:id="rId7"/>
    <p:sldId id="365" r:id="rId8"/>
    <p:sldId id="325" r:id="rId9"/>
    <p:sldId id="326" r:id="rId10"/>
    <p:sldId id="327" r:id="rId11"/>
    <p:sldId id="328" r:id="rId12"/>
    <p:sldId id="329" r:id="rId13"/>
    <p:sldId id="330" r:id="rId14"/>
    <p:sldId id="366" r:id="rId15"/>
    <p:sldId id="332" r:id="rId16"/>
    <p:sldId id="333" r:id="rId17"/>
    <p:sldId id="334" r:id="rId18"/>
    <p:sldId id="335" r:id="rId19"/>
    <p:sldId id="336" r:id="rId20"/>
    <p:sldId id="269" r:id="rId21"/>
    <p:sldId id="384" r:id="rId22"/>
    <p:sldId id="337" r:id="rId23"/>
    <p:sldId id="338" r:id="rId24"/>
    <p:sldId id="385" r:id="rId25"/>
    <p:sldId id="339" r:id="rId26"/>
    <p:sldId id="340" r:id="rId27"/>
    <p:sldId id="341" r:id="rId28"/>
    <p:sldId id="387" r:id="rId29"/>
    <p:sldId id="388" r:id="rId30"/>
    <p:sldId id="342" r:id="rId31"/>
    <p:sldId id="389" r:id="rId32"/>
    <p:sldId id="343" r:id="rId33"/>
    <p:sldId id="344" r:id="rId34"/>
    <p:sldId id="345" r:id="rId35"/>
    <p:sldId id="346" r:id="rId36"/>
    <p:sldId id="347" r:id="rId37"/>
    <p:sldId id="348" r:id="rId38"/>
    <p:sldId id="295" r:id="rId39"/>
    <p:sldId id="296" r:id="rId40"/>
    <p:sldId id="297" r:id="rId41"/>
    <p:sldId id="298" r:id="rId42"/>
    <p:sldId id="299" r:id="rId43"/>
    <p:sldId id="300" r:id="rId44"/>
    <p:sldId id="302" r:id="rId45"/>
    <p:sldId id="303" r:id="rId46"/>
    <p:sldId id="304" r:id="rId47"/>
    <p:sldId id="305" r:id="rId48"/>
    <p:sldId id="306" r:id="rId49"/>
    <p:sldId id="308" r:id="rId50"/>
    <p:sldId id="309" r:id="rId51"/>
    <p:sldId id="310" r:id="rId52"/>
    <p:sldId id="311" r:id="rId53"/>
    <p:sldId id="312" r:id="rId54"/>
    <p:sldId id="313" r:id="rId55"/>
    <p:sldId id="314" r:id="rId56"/>
    <p:sldId id="315" r:id="rId57"/>
    <p:sldId id="316" r:id="rId58"/>
    <p:sldId id="317" r:id="rId59"/>
    <p:sldId id="318" r:id="rId60"/>
    <p:sldId id="320" r:id="rId61"/>
    <p:sldId id="321" r:id="rId62"/>
    <p:sldId id="322" r:id="rId63"/>
    <p:sldId id="390" r:id="rId64"/>
    <p:sldId id="391" r:id="rId65"/>
    <p:sldId id="507" r:id="rId66"/>
    <p:sldId id="392" r:id="rId67"/>
    <p:sldId id="393" r:id="rId68"/>
    <p:sldId id="394" r:id="rId69"/>
    <p:sldId id="395" r:id="rId70"/>
    <p:sldId id="504" r:id="rId71"/>
    <p:sldId id="506" r:id="rId72"/>
    <p:sldId id="396" r:id="rId73"/>
    <p:sldId id="397" r:id="rId74"/>
    <p:sldId id="398" r:id="rId75"/>
    <p:sldId id="399" r:id="rId76"/>
    <p:sldId id="400" r:id="rId77"/>
    <p:sldId id="401" r:id="rId78"/>
    <p:sldId id="402" r:id="rId79"/>
    <p:sldId id="403" r:id="rId80"/>
    <p:sldId id="404" r:id="rId81"/>
    <p:sldId id="405" r:id="rId82"/>
    <p:sldId id="406" r:id="rId83"/>
    <p:sldId id="407" r:id="rId84"/>
    <p:sldId id="408" r:id="rId85"/>
    <p:sldId id="409" r:id="rId86"/>
    <p:sldId id="410" r:id="rId87"/>
    <p:sldId id="411" r:id="rId88"/>
    <p:sldId id="412" r:id="rId89"/>
    <p:sldId id="413" r:id="rId90"/>
    <p:sldId id="414" r:id="rId91"/>
    <p:sldId id="415" r:id="rId92"/>
    <p:sldId id="416" r:id="rId93"/>
    <p:sldId id="417" r:id="rId94"/>
    <p:sldId id="418" r:id="rId95"/>
    <p:sldId id="419" r:id="rId96"/>
    <p:sldId id="420" r:id="rId97"/>
    <p:sldId id="421" r:id="rId98"/>
    <p:sldId id="422" r:id="rId99"/>
    <p:sldId id="465" r:id="rId100"/>
    <p:sldId id="466" r:id="rId101"/>
    <p:sldId id="467" r:id="rId102"/>
    <p:sldId id="468" r:id="rId103"/>
    <p:sldId id="469" r:id="rId104"/>
    <p:sldId id="470" r:id="rId105"/>
    <p:sldId id="471" r:id="rId106"/>
    <p:sldId id="472" r:id="rId107"/>
    <p:sldId id="473" r:id="rId108"/>
    <p:sldId id="474" r:id="rId109"/>
    <p:sldId id="475" r:id="rId110"/>
    <p:sldId id="476" r:id="rId111"/>
    <p:sldId id="477" r:id="rId112"/>
    <p:sldId id="478" r:id="rId113"/>
    <p:sldId id="479" r:id="rId114"/>
    <p:sldId id="480" r:id="rId115"/>
    <p:sldId id="481" r:id="rId116"/>
    <p:sldId id="482" r:id="rId117"/>
    <p:sldId id="483" r:id="rId118"/>
    <p:sldId id="484" r:id="rId119"/>
    <p:sldId id="485" r:id="rId120"/>
    <p:sldId id="486" r:id="rId121"/>
    <p:sldId id="487" r:id="rId122"/>
    <p:sldId id="488" r:id="rId123"/>
    <p:sldId id="489" r:id="rId124"/>
    <p:sldId id="490" r:id="rId125"/>
    <p:sldId id="491" r:id="rId126"/>
    <p:sldId id="492" r:id="rId127"/>
    <p:sldId id="493" r:id="rId128"/>
    <p:sldId id="494" r:id="rId129"/>
    <p:sldId id="495" r:id="rId130"/>
    <p:sldId id="496" r:id="rId131"/>
    <p:sldId id="497" r:id="rId132"/>
    <p:sldId id="498" r:id="rId133"/>
    <p:sldId id="499" r:id="rId134"/>
    <p:sldId id="500" r:id="rId135"/>
    <p:sldId id="501" r:id="rId136"/>
    <p:sldId id="502" r:id="rId137"/>
    <p:sldId id="503" r:id="rId138"/>
  </p:sldIdLst>
  <p:sldSz cx="9144000" cy="6858000" type="screen4x3"/>
  <p:notesSz cx="7099300"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4C"/>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3" autoAdjust="0"/>
    <p:restoredTop sz="87706" autoAdjust="0"/>
  </p:normalViewPr>
  <p:slideViewPr>
    <p:cSldViewPr>
      <p:cViewPr varScale="1">
        <p:scale>
          <a:sx n="89" d="100"/>
          <a:sy n="89"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7137" cy="512222"/>
          </a:xfrm>
          <a:prstGeom prst="rect">
            <a:avLst/>
          </a:prstGeom>
        </p:spPr>
        <p:txBody>
          <a:bodyPr vert="horz" lIns="94755" tIns="47377" rIns="94755" bIns="47377" rtlCol="0"/>
          <a:lstStyle>
            <a:lvl1pPr algn="l">
              <a:defRPr sz="1200"/>
            </a:lvl1pPr>
          </a:lstStyle>
          <a:p>
            <a:endParaRPr lang="zh-TW" altLang="en-US"/>
          </a:p>
        </p:txBody>
      </p:sp>
      <p:sp>
        <p:nvSpPr>
          <p:cNvPr id="3" name="日期版面配置區 2"/>
          <p:cNvSpPr>
            <a:spLocks noGrp="1"/>
          </p:cNvSpPr>
          <p:nvPr>
            <p:ph type="dt" idx="1"/>
          </p:nvPr>
        </p:nvSpPr>
        <p:spPr>
          <a:xfrm>
            <a:off x="4020506" y="0"/>
            <a:ext cx="3077137" cy="512222"/>
          </a:xfrm>
          <a:prstGeom prst="rect">
            <a:avLst/>
          </a:prstGeom>
        </p:spPr>
        <p:txBody>
          <a:bodyPr vert="horz" lIns="94755" tIns="47377" rIns="94755" bIns="47377" rtlCol="0"/>
          <a:lstStyle>
            <a:lvl1pPr algn="r">
              <a:defRPr sz="1200"/>
            </a:lvl1pPr>
          </a:lstStyle>
          <a:p>
            <a:fld id="{3884BB79-1D64-4462-96B3-115CE533B62C}" type="datetimeFigureOut">
              <a:rPr lang="zh-TW" altLang="en-US" smtClean="0"/>
              <a:t>2017/12/11</a:t>
            </a:fld>
            <a:endParaRPr lang="zh-TW" altLang="en-US"/>
          </a:p>
        </p:txBody>
      </p:sp>
      <p:sp>
        <p:nvSpPr>
          <p:cNvPr id="4" name="投影片圖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55" tIns="47377" rIns="94755" bIns="47377" rtlCol="0" anchor="ctr"/>
          <a:lstStyle/>
          <a:p>
            <a:endParaRPr lang="zh-TW" altLang="en-US"/>
          </a:p>
        </p:txBody>
      </p:sp>
      <p:sp>
        <p:nvSpPr>
          <p:cNvPr id="5" name="備忘稿版面配置區 4"/>
          <p:cNvSpPr>
            <a:spLocks noGrp="1"/>
          </p:cNvSpPr>
          <p:nvPr>
            <p:ph type="body" sz="quarter" idx="3"/>
          </p:nvPr>
        </p:nvSpPr>
        <p:spPr>
          <a:xfrm>
            <a:off x="709599" y="4862015"/>
            <a:ext cx="5680104" cy="4605085"/>
          </a:xfrm>
          <a:prstGeom prst="rect">
            <a:avLst/>
          </a:prstGeom>
        </p:spPr>
        <p:txBody>
          <a:bodyPr vert="horz" lIns="94755" tIns="47377" rIns="94755" bIns="47377"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720755"/>
            <a:ext cx="3077137" cy="512222"/>
          </a:xfrm>
          <a:prstGeom prst="rect">
            <a:avLst/>
          </a:prstGeom>
        </p:spPr>
        <p:txBody>
          <a:bodyPr vert="horz" lIns="94755" tIns="47377" rIns="94755" bIns="47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0506" y="9720755"/>
            <a:ext cx="3077137" cy="512222"/>
          </a:xfrm>
          <a:prstGeom prst="rect">
            <a:avLst/>
          </a:prstGeom>
        </p:spPr>
        <p:txBody>
          <a:bodyPr vert="horz" lIns="94755" tIns="47377" rIns="94755" bIns="47377" rtlCol="0" anchor="b"/>
          <a:lstStyle>
            <a:lvl1pPr algn="r">
              <a:defRPr sz="1200"/>
            </a:lvl1pPr>
          </a:lstStyle>
          <a:p>
            <a:fld id="{4A8043B2-447E-4ED6-A21D-578071228552}" type="slidenum">
              <a:rPr lang="zh-TW" altLang="en-US" smtClean="0"/>
              <a:t>‹#›</a:t>
            </a:fld>
            <a:endParaRPr lang="zh-TW" altLang="en-US"/>
          </a:p>
        </p:txBody>
      </p:sp>
    </p:spTree>
    <p:extLst>
      <p:ext uri="{BB962C8B-B14F-4D97-AF65-F5344CB8AC3E}">
        <p14:creationId xmlns:p14="http://schemas.microsoft.com/office/powerpoint/2010/main" val="274435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n.wikipedia.org/wiki/Roy_Fieldin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en.wikipedia.org/wiki/Hypertext_Transfer_Protoco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00184"/>
            <a:r>
              <a:rPr lang="en-US" altLang="zh-TW" dirty="0" smtClean="0"/>
              <a:t>M2M</a:t>
            </a:r>
            <a:r>
              <a:rPr lang="zh-TW" altLang="en-US" smtClean="0"/>
              <a:t>服務架構</a:t>
            </a:r>
            <a:r>
              <a:rPr lang="en-US" altLang="zh-TW" dirty="0" smtClean="0"/>
              <a:t>– </a:t>
            </a:r>
            <a:r>
              <a:rPr lang="zh-TW" altLang="en-US" smtClean="0"/>
              <a:t>位於</a:t>
            </a:r>
            <a:r>
              <a:rPr lang="en-US" altLang="zh-TW" dirty="0" smtClean="0"/>
              <a:t>M2M</a:t>
            </a:r>
            <a:r>
              <a:rPr lang="zh-TW" altLang="en-US" smtClean="0"/>
              <a:t>核心網路後端並延伸至</a:t>
            </a:r>
            <a:r>
              <a:rPr lang="en-US" altLang="zh-TW" dirty="0" smtClean="0"/>
              <a:t>M2M</a:t>
            </a:r>
            <a:r>
              <a:rPr lang="zh-TW" altLang="en-US" smtClean="0"/>
              <a:t>閘道及設備</a:t>
            </a:r>
          </a:p>
          <a:p>
            <a:pPr defTabSz="1000184"/>
            <a:endParaRPr lang="zh-TW" altLang="en-US" smtClean="0"/>
          </a:p>
        </p:txBody>
      </p:sp>
    </p:spTree>
    <p:extLst>
      <p:ext uri="{BB962C8B-B14F-4D97-AF65-F5344CB8AC3E}">
        <p14:creationId xmlns:p14="http://schemas.microsoft.com/office/powerpoint/2010/main" val="1463257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Reference Points(1)</a:t>
            </a:r>
          </a:p>
          <a:p>
            <a:endParaRPr lang="en-US" altLang="zh-TW" dirty="0" smtClean="0"/>
          </a:p>
          <a:p>
            <a:r>
              <a:rPr lang="en-US" altLang="zh-TW" dirty="0" err="1" smtClean="0"/>
              <a:t>Mca</a:t>
            </a:r>
            <a:r>
              <a:rPr lang="en-US" altLang="zh-TW" dirty="0" smtClean="0"/>
              <a:t>:</a:t>
            </a:r>
            <a:r>
              <a:rPr lang="en-US" altLang="zh-TW" baseline="0" dirty="0" smtClean="0"/>
              <a:t> </a:t>
            </a:r>
            <a:r>
              <a:rPr lang="zh-TW" altLang="en-US" baseline="0" dirty="0" smtClean="0"/>
              <a:t>透過這個</a:t>
            </a:r>
            <a:r>
              <a:rPr lang="en-US" altLang="zh-TW" baseline="0" dirty="0" smtClean="0"/>
              <a:t>reference</a:t>
            </a:r>
            <a:r>
              <a:rPr lang="zh-TW" altLang="en-US" baseline="0" dirty="0" smtClean="0"/>
              <a:t> </a:t>
            </a:r>
            <a:r>
              <a:rPr lang="en-US" altLang="zh-TW" baseline="0" dirty="0" smtClean="0"/>
              <a:t>point,</a:t>
            </a:r>
            <a:r>
              <a:rPr lang="zh-TW" altLang="en-US" baseline="0" dirty="0" smtClean="0"/>
              <a:t> </a:t>
            </a:r>
            <a:r>
              <a:rPr lang="en-US" altLang="zh-TW" baseline="0" dirty="0" smtClean="0"/>
              <a:t>AE</a:t>
            </a:r>
            <a:r>
              <a:rPr lang="zh-TW" altLang="en-US" baseline="0" dirty="0" smtClean="0"/>
              <a:t>可以使用</a:t>
            </a:r>
            <a:r>
              <a:rPr lang="en-US" altLang="zh-TW" baseline="0" dirty="0" smtClean="0"/>
              <a:t>CSE</a:t>
            </a:r>
            <a:r>
              <a:rPr lang="zh-TW" altLang="en-US" baseline="0" dirty="0" smtClean="0"/>
              <a:t>所提供的服務，他們之間也能進行溝通。</a:t>
            </a:r>
            <a:endParaRPr lang="en-US" altLang="zh-TW" baseline="0" dirty="0" smtClean="0"/>
          </a:p>
          <a:p>
            <a:r>
              <a:rPr lang="en-US" altLang="zh-TW" baseline="0" dirty="0" err="1" smtClean="0"/>
              <a:t>Mcn</a:t>
            </a:r>
            <a:r>
              <a:rPr lang="en-US" altLang="zh-TW" baseline="0" dirty="0" smtClean="0"/>
              <a:t>:</a:t>
            </a:r>
            <a:r>
              <a:rPr lang="zh-TW" altLang="en-US" baseline="0" dirty="0" smtClean="0"/>
              <a:t>透過這個</a:t>
            </a:r>
            <a:r>
              <a:rPr lang="en-US" altLang="zh-TW" baseline="0" dirty="0" smtClean="0"/>
              <a:t>reference</a:t>
            </a:r>
            <a:r>
              <a:rPr lang="zh-TW" altLang="en-US" baseline="0" dirty="0" smtClean="0"/>
              <a:t> </a:t>
            </a:r>
            <a:r>
              <a:rPr lang="en-US" altLang="zh-TW" baseline="0" dirty="0" smtClean="0"/>
              <a:t>point,</a:t>
            </a:r>
            <a:r>
              <a:rPr lang="zh-TW" altLang="en-US" baseline="0" dirty="0" smtClean="0"/>
              <a:t> </a:t>
            </a:r>
            <a:r>
              <a:rPr lang="en-US" altLang="zh-TW" baseline="0" dirty="0" smtClean="0"/>
              <a:t>CSE</a:t>
            </a:r>
            <a:r>
              <a:rPr lang="zh-TW" altLang="en-US" baseline="0" dirty="0" smtClean="0"/>
              <a:t>可以使用</a:t>
            </a:r>
            <a:r>
              <a:rPr lang="en-US" altLang="zh-TW" baseline="0" dirty="0" smtClean="0"/>
              <a:t>NSE</a:t>
            </a:r>
            <a:r>
              <a:rPr lang="zh-TW" altLang="en-US" baseline="0" dirty="0" smtClean="0"/>
              <a:t>所提供的服務。</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11</a:t>
            </a:fld>
            <a:endParaRPr lang="zh-TW" altLang="en-US"/>
          </a:p>
        </p:txBody>
      </p:sp>
    </p:spTree>
    <p:extLst>
      <p:ext uri="{BB962C8B-B14F-4D97-AF65-F5344CB8AC3E}">
        <p14:creationId xmlns:p14="http://schemas.microsoft.com/office/powerpoint/2010/main" val="335278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Reference Points(2)</a:t>
            </a:r>
          </a:p>
          <a:p>
            <a:endParaRPr kumimoji="1" lang="en-US" altLang="zh-TW" dirty="0" smtClean="0"/>
          </a:p>
          <a:p>
            <a:r>
              <a:rPr kumimoji="1" lang="en-US" altLang="zh-TW" dirty="0" err="1" smtClean="0"/>
              <a:t>Mcc</a:t>
            </a:r>
            <a:r>
              <a:rPr kumimoji="1" lang="en-US" altLang="zh-TW" dirty="0" smtClean="0"/>
              <a:t>: </a:t>
            </a:r>
            <a:r>
              <a:rPr lang="zh-TW" altLang="en-US" baseline="0" dirty="0" smtClean="0"/>
              <a:t>透過這個</a:t>
            </a:r>
            <a:r>
              <a:rPr lang="en-US" altLang="zh-TW" baseline="0" dirty="0" smtClean="0"/>
              <a:t>reference</a:t>
            </a:r>
            <a:r>
              <a:rPr lang="zh-TW" altLang="en-US" baseline="0" dirty="0" smtClean="0"/>
              <a:t> </a:t>
            </a:r>
            <a:r>
              <a:rPr lang="en-US" altLang="zh-TW" baseline="0" dirty="0" smtClean="0"/>
              <a:t>point,</a:t>
            </a:r>
            <a:r>
              <a:rPr lang="zh-TW" altLang="en-US" baseline="0" dirty="0" smtClean="0"/>
              <a:t> </a:t>
            </a:r>
            <a:r>
              <a:rPr lang="en-US" altLang="zh-TW" baseline="0" dirty="0" smtClean="0"/>
              <a:t>CSE</a:t>
            </a:r>
            <a:r>
              <a:rPr lang="zh-TW" altLang="en-US" baseline="0" dirty="0" smtClean="0"/>
              <a:t>可以使用</a:t>
            </a:r>
            <a:r>
              <a:rPr lang="en-US" altLang="zh-TW" baseline="0" dirty="0" smtClean="0"/>
              <a:t>CSE</a:t>
            </a:r>
            <a:r>
              <a:rPr lang="zh-TW" altLang="en-US" baseline="0" dirty="0" smtClean="0"/>
              <a:t>所提供的服務</a:t>
            </a:r>
            <a:endParaRPr kumimoji="1" lang="en-US" altLang="zh-TW" dirty="0" smtClean="0"/>
          </a:p>
          <a:p>
            <a:r>
              <a:rPr kumimoji="1" lang="en-US" altLang="zh-TW" dirty="0" err="1" smtClean="0"/>
              <a:t>Mcc</a:t>
            </a:r>
            <a:r>
              <a:rPr kumimoji="1" lang="en-US" altLang="zh-TW" dirty="0" smtClean="0"/>
              <a:t>’: </a:t>
            </a:r>
            <a:r>
              <a:rPr lang="zh-TW" altLang="en-US" baseline="0" dirty="0" smtClean="0"/>
              <a:t>透過這個</a:t>
            </a:r>
            <a:r>
              <a:rPr lang="en-US" altLang="zh-TW" baseline="0" dirty="0" smtClean="0"/>
              <a:t>reference</a:t>
            </a:r>
            <a:r>
              <a:rPr lang="zh-TW" altLang="en-US" baseline="0" dirty="0" smtClean="0"/>
              <a:t> </a:t>
            </a:r>
            <a:r>
              <a:rPr lang="en-US" altLang="zh-TW" baseline="0" dirty="0" smtClean="0"/>
              <a:t>point,</a:t>
            </a:r>
            <a:r>
              <a:rPr lang="zh-TW" altLang="en-US" baseline="0" dirty="0" smtClean="0"/>
              <a:t> 不同的</a:t>
            </a:r>
            <a:r>
              <a:rPr lang="en-US" altLang="zh-TW" baseline="0" dirty="0" smtClean="0"/>
              <a:t>infrastructure</a:t>
            </a:r>
            <a:r>
              <a:rPr lang="zh-TW" altLang="en-US" baseline="0" dirty="0" smtClean="0"/>
              <a:t> </a:t>
            </a:r>
            <a:r>
              <a:rPr lang="en-US" altLang="zh-TW" baseline="0" dirty="0" smtClean="0"/>
              <a:t>domain</a:t>
            </a:r>
            <a:r>
              <a:rPr lang="zh-TW" altLang="en-US" baseline="0" dirty="0" smtClean="0"/>
              <a:t>的</a:t>
            </a:r>
            <a:r>
              <a:rPr lang="en-US" altLang="zh-TW" baseline="0" dirty="0" smtClean="0"/>
              <a:t>CSE</a:t>
            </a:r>
            <a:r>
              <a:rPr lang="zh-TW" altLang="en-US" baseline="0" dirty="0" smtClean="0"/>
              <a:t>可以進行溝通</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12</a:t>
            </a:fld>
            <a:endParaRPr lang="zh-TW" altLang="en-US"/>
          </a:p>
        </p:txBody>
      </p:sp>
    </p:spTree>
    <p:extLst>
      <p:ext uri="{BB962C8B-B14F-4D97-AF65-F5344CB8AC3E}">
        <p14:creationId xmlns:p14="http://schemas.microsoft.com/office/powerpoint/2010/main" val="44966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t>Reference Points(2)</a:t>
            </a:r>
            <a:endParaRPr lang="en-US" altLang="zh-TW" dirty="0" smtClean="0"/>
          </a:p>
          <a:p>
            <a:endParaRPr lang="en-US" altLang="zh-TW" dirty="0" smtClean="0"/>
          </a:p>
          <a:p>
            <a:r>
              <a:rPr lang="en-US" altLang="zh-TW" dirty="0" err="1" smtClean="0"/>
              <a:t>Mch</a:t>
            </a:r>
            <a:r>
              <a:rPr lang="en-US" altLang="zh-TW" dirty="0" smtClean="0"/>
              <a:t>:</a:t>
            </a:r>
            <a:r>
              <a:rPr lang="zh-TW" altLang="en-US" baseline="0" dirty="0" smtClean="0"/>
              <a:t> </a:t>
            </a:r>
            <a:r>
              <a:rPr lang="en-US" altLang="zh-TW" baseline="0" dirty="0" smtClean="0"/>
              <a:t>IN</a:t>
            </a:r>
            <a:r>
              <a:rPr lang="zh-TW" altLang="en-US" baseline="0" dirty="0" smtClean="0"/>
              <a:t> 會傳送 </a:t>
            </a:r>
            <a:r>
              <a:rPr lang="en-US" altLang="zh-TW" baseline="0" dirty="0" smtClean="0"/>
              <a:t>charging</a:t>
            </a:r>
            <a:r>
              <a:rPr lang="zh-TW" altLang="en-US" baseline="0" dirty="0" smtClean="0"/>
              <a:t> </a:t>
            </a:r>
            <a:r>
              <a:rPr lang="en-US" altLang="zh-TW" baseline="0" dirty="0" smtClean="0"/>
              <a:t>data</a:t>
            </a:r>
            <a:r>
              <a:rPr lang="zh-TW" altLang="en-US" baseline="0" dirty="0" smtClean="0"/>
              <a:t> </a:t>
            </a:r>
            <a:r>
              <a:rPr lang="en-US" altLang="zh-TW" baseline="0" dirty="0" smtClean="0"/>
              <a:t>record</a:t>
            </a:r>
            <a:r>
              <a:rPr lang="zh-TW" altLang="en-US" baseline="0" dirty="0" smtClean="0"/>
              <a:t> 到外部的</a:t>
            </a:r>
            <a:r>
              <a:rPr lang="en-US" altLang="zh-TW" baseline="0" dirty="0" smtClean="0"/>
              <a:t>charging</a:t>
            </a:r>
            <a:r>
              <a:rPr lang="zh-TW" altLang="en-US" baseline="0" dirty="0" smtClean="0"/>
              <a:t> </a:t>
            </a:r>
            <a:r>
              <a:rPr lang="en-US" altLang="zh-TW" baseline="0" dirty="0" smtClean="0"/>
              <a:t>server</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t>13</a:t>
            </a:fld>
            <a:endParaRPr lang="es-ES"/>
          </a:p>
        </p:txBody>
      </p:sp>
    </p:spTree>
    <p:extLst>
      <p:ext uri="{BB962C8B-B14F-4D97-AF65-F5344CB8AC3E}">
        <p14:creationId xmlns:p14="http://schemas.microsoft.com/office/powerpoint/2010/main" val="3105676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這是一個完整的</a:t>
            </a:r>
            <a:r>
              <a:rPr kumimoji="1" lang="en-US" altLang="zh-TW" dirty="0" smtClean="0"/>
              <a:t>onem2m</a:t>
            </a:r>
            <a:r>
              <a:rPr kumimoji="1" lang="zh-TW" altLang="en-US" dirty="0" smtClean="0"/>
              <a:t> 基礎功能架構圖</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14</a:t>
            </a:fld>
            <a:endParaRPr lang="zh-TW" altLang="en-US"/>
          </a:p>
        </p:txBody>
      </p:sp>
    </p:spTree>
    <p:extLst>
      <p:ext uri="{BB962C8B-B14F-4D97-AF65-F5344CB8AC3E}">
        <p14:creationId xmlns:p14="http://schemas.microsoft.com/office/powerpoint/2010/main" val="133653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oneM2M</a:t>
            </a:r>
            <a:r>
              <a:rPr lang="en-US" baseline="0" dirty="0" smtClean="0"/>
              <a:t> nodes </a:t>
            </a:r>
            <a:r>
              <a:rPr lang="zh-TW" altLang="en-US" baseline="0" dirty="0" smtClean="0"/>
              <a:t>可分為兩大類</a:t>
            </a:r>
            <a:r>
              <a:rPr lang="en-US" altLang="zh-TW" baseline="0" dirty="0" smtClean="0"/>
              <a:t>:</a:t>
            </a:r>
          </a:p>
          <a:p>
            <a:r>
              <a:rPr lang="en-US" altLang="zh-TW" dirty="0" smtClean="0"/>
              <a:t>(1)</a:t>
            </a:r>
            <a:r>
              <a:rPr lang="zh-TW" altLang="en-US" dirty="0" smtClean="0"/>
              <a:t> </a:t>
            </a:r>
            <a:r>
              <a:rPr lang="en-US" altLang="zh-TW" dirty="0" smtClean="0"/>
              <a:t>CSE-capable node: </a:t>
            </a:r>
            <a:r>
              <a:rPr lang="zh-TW" altLang="en-US" dirty="0" smtClean="0"/>
              <a:t>這類的</a:t>
            </a:r>
            <a:r>
              <a:rPr lang="en-US" altLang="zh-TW" dirty="0" smtClean="0"/>
              <a:t>entity</a:t>
            </a:r>
            <a:r>
              <a:rPr lang="zh-TW" altLang="en-US" dirty="0" smtClean="0"/>
              <a:t>會包含</a:t>
            </a:r>
            <a:r>
              <a:rPr lang="en-US" altLang="zh-TW" dirty="0" smtClean="0"/>
              <a:t>1</a:t>
            </a:r>
            <a:r>
              <a:rPr lang="zh-TW" altLang="en-US" dirty="0" smtClean="0"/>
              <a:t>個</a:t>
            </a:r>
            <a:r>
              <a:rPr lang="en-US" altLang="zh-TW" dirty="0" smtClean="0"/>
              <a:t>CSE</a:t>
            </a:r>
            <a:r>
              <a:rPr lang="zh-TW" altLang="en-US" dirty="0" smtClean="0"/>
              <a:t>和</a:t>
            </a:r>
            <a:r>
              <a:rPr lang="en-US" altLang="zh-TW" dirty="0" smtClean="0"/>
              <a:t>0</a:t>
            </a:r>
            <a:r>
              <a:rPr lang="zh-TW" altLang="en-US" dirty="0" smtClean="0"/>
              <a:t>個或以上的</a:t>
            </a:r>
            <a:r>
              <a:rPr lang="en-US" altLang="zh-TW" dirty="0" smtClean="0"/>
              <a:t>AE.</a:t>
            </a:r>
            <a:r>
              <a:rPr lang="zh-TW" altLang="en-US" dirty="0" smtClean="0"/>
              <a:t> </a:t>
            </a:r>
            <a:endParaRPr lang="en-US" altLang="zh-TW" dirty="0" smtClean="0"/>
          </a:p>
          <a:p>
            <a:r>
              <a:rPr lang="en-US" altLang="zh-TW" dirty="0" smtClean="0"/>
              <a:t>(2)</a:t>
            </a:r>
            <a:r>
              <a:rPr lang="zh-TW" altLang="en-US" dirty="0" smtClean="0"/>
              <a:t> </a:t>
            </a:r>
            <a:r>
              <a:rPr lang="en-US" altLang="zh-TW" dirty="0" smtClean="0"/>
              <a:t>Non-CSE-Capable Node:</a:t>
            </a:r>
            <a:r>
              <a:rPr lang="zh-TW" altLang="en-US" dirty="0" smtClean="0"/>
              <a:t>這類的</a:t>
            </a:r>
            <a:r>
              <a:rPr lang="en-US" altLang="zh-TW" dirty="0" smtClean="0"/>
              <a:t>entity</a:t>
            </a:r>
            <a:r>
              <a:rPr lang="zh-TW" altLang="en-US" dirty="0" smtClean="0"/>
              <a:t>會包含</a:t>
            </a:r>
            <a:r>
              <a:rPr lang="en-US" altLang="zh-TW" dirty="0" smtClean="0"/>
              <a:t>1</a:t>
            </a:r>
            <a:r>
              <a:rPr lang="zh-TW" altLang="en-US" dirty="0" smtClean="0"/>
              <a:t>個以上的</a:t>
            </a:r>
            <a:r>
              <a:rPr lang="en-US" altLang="zh-TW" dirty="0" smtClean="0"/>
              <a:t>AE</a:t>
            </a:r>
            <a:r>
              <a:rPr lang="zh-TW" altLang="en-US" dirty="0" smtClean="0"/>
              <a:t>且不包含任何</a:t>
            </a:r>
            <a:r>
              <a:rPr lang="en-US" altLang="zh-TW" dirty="0" smtClean="0"/>
              <a:t>CSE</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t>15</a:t>
            </a:fld>
            <a:endParaRPr lang="es-ES"/>
          </a:p>
        </p:txBody>
      </p:sp>
    </p:spTree>
    <p:extLst>
      <p:ext uri="{BB962C8B-B14F-4D97-AF65-F5344CB8AC3E}">
        <p14:creationId xmlns:p14="http://schemas.microsoft.com/office/powerpoint/2010/main" val="118350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在</a:t>
            </a:r>
            <a:r>
              <a:rPr lang="en-US" altLang="zh-TW" dirty="0" smtClean="0"/>
              <a:t>m2m</a:t>
            </a:r>
            <a:r>
              <a:rPr lang="zh-TW" altLang="en-US" dirty="0" smtClean="0"/>
              <a:t> 系統中，每個有一個</a:t>
            </a:r>
            <a:r>
              <a:rPr lang="en-US" altLang="zh-TW" dirty="0" smtClean="0"/>
              <a:t>service</a:t>
            </a:r>
            <a:r>
              <a:rPr lang="zh-TW" altLang="en-US" dirty="0" smtClean="0"/>
              <a:t> </a:t>
            </a:r>
            <a:r>
              <a:rPr lang="en-US" altLang="zh-TW" dirty="0" smtClean="0"/>
              <a:t>provider</a:t>
            </a:r>
            <a:r>
              <a:rPr lang="zh-TW" altLang="en-US" dirty="0" smtClean="0"/>
              <a:t>的</a:t>
            </a:r>
            <a:r>
              <a:rPr lang="en-US" altLang="zh-TW" dirty="0" smtClean="0"/>
              <a:t>infrastructure</a:t>
            </a:r>
            <a:r>
              <a:rPr lang="zh-TW" altLang="en-US" dirty="0" smtClean="0"/>
              <a:t> </a:t>
            </a:r>
            <a:r>
              <a:rPr lang="en-US" altLang="zh-TW" dirty="0" smtClean="0"/>
              <a:t>domain</a:t>
            </a:r>
            <a:r>
              <a:rPr lang="zh-TW" altLang="en-US" dirty="0" smtClean="0"/>
              <a:t>內</a:t>
            </a:r>
            <a:r>
              <a:rPr lang="en-US" altLang="zh-TW" dirty="0" smtClean="0"/>
              <a:t>,</a:t>
            </a:r>
            <a:r>
              <a:rPr lang="zh-TW" altLang="en-US" baseline="0" dirty="0" smtClean="0"/>
              <a:t> 應該只會有一個</a:t>
            </a:r>
            <a:r>
              <a:rPr lang="en-US" altLang="zh-TW" baseline="0" dirty="0" smtClean="0"/>
              <a:t>IN</a:t>
            </a:r>
            <a:r>
              <a:rPr lang="zh-TW" altLang="en-US" baseline="0" dirty="0" smtClean="0"/>
              <a:t>。</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t>16</a:t>
            </a:fld>
            <a:endParaRPr lang="es-ES"/>
          </a:p>
        </p:txBody>
      </p:sp>
    </p:spTree>
    <p:extLst>
      <p:ext uri="{BB962C8B-B14F-4D97-AF65-F5344CB8AC3E}">
        <p14:creationId xmlns:p14="http://schemas.microsoft.com/office/powerpoint/2010/main" val="356356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在</a:t>
            </a:r>
            <a:r>
              <a:rPr lang="en-US" altLang="zh-TW" dirty="0" smtClean="0"/>
              <a:t>field</a:t>
            </a:r>
            <a:r>
              <a:rPr lang="zh-TW" altLang="en-US" baseline="0" dirty="0" smtClean="0"/>
              <a:t> </a:t>
            </a:r>
            <a:r>
              <a:rPr lang="en-US" altLang="zh-TW" baseline="0" dirty="0" smtClean="0"/>
              <a:t>domain</a:t>
            </a:r>
            <a:r>
              <a:rPr lang="zh-TW" altLang="en-US" baseline="0" dirty="0" smtClean="0"/>
              <a:t>中，你可以擁有很多個</a:t>
            </a:r>
            <a:r>
              <a:rPr lang="en-US" altLang="zh-TW" baseline="0" dirty="0" smtClean="0"/>
              <a:t>middle</a:t>
            </a:r>
            <a:r>
              <a:rPr lang="zh-TW" altLang="en-US" baseline="0" dirty="0" smtClean="0"/>
              <a:t> </a:t>
            </a:r>
            <a:r>
              <a:rPr lang="en-US" altLang="zh-TW" baseline="0" dirty="0" smtClean="0"/>
              <a:t>node</a:t>
            </a:r>
            <a:r>
              <a:rPr lang="zh-TW" altLang="en-US" baseline="0" dirty="0" smtClean="0"/>
              <a:t>。</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t>17</a:t>
            </a:fld>
            <a:endParaRPr lang="es-ES"/>
          </a:p>
        </p:txBody>
      </p:sp>
    </p:spTree>
    <p:extLst>
      <p:ext uri="{BB962C8B-B14F-4D97-AF65-F5344CB8AC3E}">
        <p14:creationId xmlns:p14="http://schemas.microsoft.com/office/powerpoint/2010/main" val="417358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在</a:t>
            </a:r>
            <a:r>
              <a:rPr kumimoji="1" lang="en-US" altLang="zh-TW" dirty="0" smtClean="0"/>
              <a:t>field</a:t>
            </a:r>
            <a:r>
              <a:rPr kumimoji="1" lang="zh-TW" altLang="en-US" dirty="0" smtClean="0"/>
              <a:t> </a:t>
            </a:r>
            <a:r>
              <a:rPr kumimoji="1" lang="en-US" altLang="zh-TW" dirty="0" smtClean="0"/>
              <a:t>domain,</a:t>
            </a:r>
            <a:r>
              <a:rPr kumimoji="1" lang="zh-TW" altLang="en-US" dirty="0" smtClean="0"/>
              <a:t> 也會有 </a:t>
            </a:r>
            <a:r>
              <a:rPr kumimoji="1" lang="en-US" altLang="zh-TW" dirty="0" smtClean="0"/>
              <a:t>ASN</a:t>
            </a:r>
            <a:r>
              <a:rPr kumimoji="1" lang="zh-TW" altLang="en-US" dirty="0" smtClean="0"/>
              <a:t>或是</a:t>
            </a:r>
            <a:r>
              <a:rPr kumimoji="1" lang="en-US" altLang="zh-TW" dirty="0" smtClean="0"/>
              <a:t>ADN,</a:t>
            </a:r>
            <a:r>
              <a:rPr kumimoji="1" lang="zh-TW" altLang="en-US" dirty="0" smtClean="0"/>
              <a:t> 他們可以跟 </a:t>
            </a:r>
            <a:r>
              <a:rPr kumimoji="1" lang="en-US" altLang="zh-TW" dirty="0" smtClean="0"/>
              <a:t>infrastructure</a:t>
            </a:r>
            <a:r>
              <a:rPr kumimoji="1" lang="zh-TW" altLang="en-US" dirty="0" smtClean="0"/>
              <a:t> </a:t>
            </a:r>
            <a:r>
              <a:rPr kumimoji="1" lang="en-US" altLang="zh-TW" dirty="0" smtClean="0"/>
              <a:t>domain</a:t>
            </a:r>
            <a:r>
              <a:rPr kumimoji="1" lang="zh-TW" altLang="en-US" dirty="0" smtClean="0"/>
              <a:t>的</a:t>
            </a:r>
            <a:r>
              <a:rPr kumimoji="1" lang="en-US" altLang="zh-TW" dirty="0" smtClean="0"/>
              <a:t>CSE</a:t>
            </a:r>
            <a:r>
              <a:rPr kumimoji="1" lang="zh-TW" altLang="en-US" dirty="0" smtClean="0"/>
              <a:t>或是同一個</a:t>
            </a:r>
            <a:r>
              <a:rPr kumimoji="1" lang="en-US" altLang="zh-TW" dirty="0" smtClean="0"/>
              <a:t>field</a:t>
            </a:r>
            <a:r>
              <a:rPr kumimoji="1" lang="zh-TW" altLang="en-US" baseline="0" dirty="0" smtClean="0"/>
              <a:t> </a:t>
            </a:r>
            <a:r>
              <a:rPr kumimoji="1" lang="en-US" altLang="zh-TW" baseline="0" dirty="0" smtClean="0"/>
              <a:t>domain</a:t>
            </a:r>
            <a:r>
              <a:rPr kumimoji="1" lang="zh-TW" altLang="en-US" baseline="0" dirty="0" smtClean="0"/>
              <a:t>的</a:t>
            </a:r>
            <a:r>
              <a:rPr kumimoji="1" lang="en-US" altLang="zh-TW" baseline="0" dirty="0" smtClean="0"/>
              <a:t>CSE</a:t>
            </a:r>
            <a:r>
              <a:rPr kumimoji="1" lang="zh-TW" altLang="en-US" baseline="0" dirty="0" smtClean="0"/>
              <a:t>相連。</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18</a:t>
            </a:fld>
            <a:endParaRPr lang="zh-TW" altLang="en-US"/>
          </a:p>
        </p:txBody>
      </p:sp>
    </p:spTree>
    <p:extLst>
      <p:ext uri="{BB962C8B-B14F-4D97-AF65-F5344CB8AC3E}">
        <p14:creationId xmlns:p14="http://schemas.microsoft.com/office/powerpoint/2010/main" val="945585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Onem2m</a:t>
            </a:r>
            <a:r>
              <a:rPr lang="zh-TW" altLang="en-US" dirty="0" smtClean="0"/>
              <a:t>共訂定了</a:t>
            </a:r>
            <a:r>
              <a:rPr lang="en-US" altLang="zh-TW" dirty="0" smtClean="0"/>
              <a:t>12</a:t>
            </a:r>
            <a:r>
              <a:rPr lang="zh-TW" altLang="en-US" dirty="0" smtClean="0"/>
              <a:t>種共同服務功能</a:t>
            </a:r>
            <a:r>
              <a:rPr lang="en-US" altLang="zh-TW" dirty="0" smtClean="0"/>
              <a:t>(Common</a:t>
            </a:r>
            <a:r>
              <a:rPr lang="en-US" altLang="zh-TW" baseline="0" dirty="0" smtClean="0"/>
              <a:t> Service Functions</a:t>
            </a:r>
            <a:r>
              <a:rPr lang="en-US" altLang="zh-TW" dirty="0" smtClean="0"/>
              <a:t>)</a:t>
            </a:r>
            <a:r>
              <a:rPr lang="zh-TW" altLang="en-US" dirty="0" smtClean="0"/>
              <a:t>，各功能詳細定義可以查閱</a:t>
            </a:r>
            <a:r>
              <a:rPr lang="en-US" altLang="zh-TW" dirty="0" smtClean="0"/>
              <a:t>oneM2M</a:t>
            </a:r>
            <a:r>
              <a:rPr lang="zh-TW" altLang="en-US" dirty="0" smtClean="0"/>
              <a:t>標準 </a:t>
            </a:r>
            <a:r>
              <a:rPr lang="en-US" altLang="zh-TW" dirty="0" smtClean="0"/>
              <a:t>TS-0001 6.2 Common Service</a:t>
            </a:r>
            <a:r>
              <a:rPr lang="en-US" altLang="zh-TW" baseline="0" dirty="0" smtClean="0"/>
              <a:t> Functions</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19</a:t>
            </a:fld>
            <a:endParaRPr lang="zh-TW" altLang="en-US"/>
          </a:p>
        </p:txBody>
      </p:sp>
    </p:spTree>
    <p:extLst>
      <p:ext uri="{BB962C8B-B14F-4D97-AF65-F5344CB8AC3E}">
        <p14:creationId xmlns:p14="http://schemas.microsoft.com/office/powerpoint/2010/main" val="2306642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ea typeface="+mn-ea"/>
              </a:rPr>
              <a:t>此圖顯示共同服務功能的軟體結構，這些共同服務功能通常依靠一個路由功能來做連結，當信號進到系統後，會依序由不同的服務功能來處理，一個服務功能</a:t>
            </a:r>
            <a:r>
              <a:rPr lang="zh-TW" altLang="en-US" smtClean="0">
                <a:ea typeface="+mn-ea"/>
              </a:rPr>
              <a:t>處理完信號後</a:t>
            </a:r>
            <a:r>
              <a:rPr lang="zh-TW" altLang="en-US" dirty="0" smtClean="0">
                <a:ea typeface="+mn-ea"/>
              </a:rPr>
              <a:t>就會藉路由功能傳遞到下一個服務功能來處理</a:t>
            </a:r>
            <a:endParaRPr lang="en-US" altLang="en-US" dirty="0" smtClean="0">
              <a:ea typeface="新細明體" panose="02020500000000000000" pitchFamily="18" charset="-120"/>
            </a:endParaRPr>
          </a:p>
        </p:txBody>
      </p:sp>
    </p:spTree>
    <p:extLst>
      <p:ext uri="{BB962C8B-B14F-4D97-AF65-F5344CB8AC3E}">
        <p14:creationId xmlns:p14="http://schemas.microsoft.com/office/powerpoint/2010/main" val="75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50046" indent="-250046"/>
            <a:r>
              <a:rPr lang="zh-TW" altLang="en-US" smtClean="0"/>
              <a:t>大綱</a:t>
            </a:r>
            <a:endParaRPr lang="en-US" altLang="zh-TW" dirty="0" smtClean="0"/>
          </a:p>
          <a:p>
            <a:pPr marL="250046" indent="-250046"/>
            <a:endParaRPr lang="en-US" altLang="zh-TW" dirty="0" smtClean="0"/>
          </a:p>
          <a:p>
            <a:pPr marL="250046" indent="-250046">
              <a:buFont typeface="Calibri" panose="020F0502020204030204" pitchFamily="34" charset="0"/>
              <a:buAutoNum type="arabicPeriod"/>
            </a:pPr>
            <a:r>
              <a:rPr lang="en-US" altLang="zh-TW" dirty="0" smtClean="0"/>
              <a:t>M2M</a:t>
            </a:r>
            <a:r>
              <a:rPr lang="zh-TW" altLang="en-US" smtClean="0"/>
              <a:t>服務功能框架</a:t>
            </a:r>
          </a:p>
          <a:p>
            <a:pPr marL="250046" indent="-250046">
              <a:buFont typeface="Calibri" panose="020F0502020204030204" pitchFamily="34" charset="0"/>
              <a:buAutoNum type="arabicPeriod"/>
            </a:pPr>
            <a:r>
              <a:rPr lang="en-US" altLang="zh-TW" dirty="0" smtClean="0"/>
              <a:t>REST</a:t>
            </a:r>
            <a:r>
              <a:rPr lang="zh-TW" altLang="en-US" smtClean="0"/>
              <a:t>架構風格的</a:t>
            </a:r>
            <a:r>
              <a:rPr lang="en-US" altLang="zh-TW" dirty="0" smtClean="0"/>
              <a:t>M2M</a:t>
            </a:r>
          </a:p>
          <a:p>
            <a:pPr marL="250046" indent="-250046">
              <a:buFont typeface="Calibri" panose="020F0502020204030204" pitchFamily="34" charset="0"/>
              <a:buAutoNum type="arabicPeriod"/>
            </a:pPr>
            <a:r>
              <a:rPr lang="zh-TW" altLang="en-US" smtClean="0"/>
              <a:t>基於資源的</a:t>
            </a:r>
            <a:r>
              <a:rPr lang="en-US" altLang="zh-TW" dirty="0" smtClean="0"/>
              <a:t>M2M</a:t>
            </a:r>
            <a:r>
              <a:rPr lang="zh-TW" altLang="en-US" smtClean="0"/>
              <a:t>通訊</a:t>
            </a:r>
            <a:endParaRPr lang="en-US" altLang="en-US" dirty="0" smtClean="0">
              <a:ea typeface="新細明體" panose="02020500000000000000" pitchFamily="18" charset="-120"/>
            </a:endParaRPr>
          </a:p>
        </p:txBody>
      </p:sp>
    </p:spTree>
    <p:extLst>
      <p:ext uri="{BB962C8B-B14F-4D97-AF65-F5344CB8AC3E}">
        <p14:creationId xmlns:p14="http://schemas.microsoft.com/office/powerpoint/2010/main" val="734904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CSFs</a:t>
            </a:r>
            <a:r>
              <a:rPr kumimoji="1" lang="zh-TW" altLang="en-US" dirty="0" smtClean="0"/>
              <a:t>的縮寫</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21</a:t>
            </a:fld>
            <a:endParaRPr lang="zh-TW" altLang="en-US"/>
          </a:p>
        </p:txBody>
      </p:sp>
    </p:spTree>
    <p:extLst>
      <p:ext uri="{BB962C8B-B14F-4D97-AF65-F5344CB8AC3E}">
        <p14:creationId xmlns:p14="http://schemas.microsoft.com/office/powerpoint/2010/main" val="1184182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Application</a:t>
            </a:r>
            <a:r>
              <a:rPr kumimoji="1" lang="en-US" altLang="zh-TW" baseline="0" dirty="0" smtClean="0"/>
              <a:t> and Service Layer Management(ASM)</a:t>
            </a:r>
            <a:endParaRPr kumimoji="1" lang="en-US" altLang="zh-TW" dirty="0" smtClean="0"/>
          </a:p>
          <a:p>
            <a:endParaRPr kumimoji="1" lang="en-US" altLang="zh-TW" dirty="0" smtClean="0"/>
          </a:p>
          <a:p>
            <a:r>
              <a:rPr kumimoji="1" lang="en-US" altLang="zh-TW" dirty="0" smtClean="0"/>
              <a:t>ASM</a:t>
            </a:r>
            <a:r>
              <a:rPr kumimoji="1" lang="zh-TW" altLang="en-US" dirty="0" smtClean="0"/>
              <a:t>負責管理各個</a:t>
            </a:r>
            <a:r>
              <a:rPr kumimoji="1" lang="en-US" altLang="zh-TW" dirty="0" smtClean="0"/>
              <a:t>node</a:t>
            </a:r>
            <a:r>
              <a:rPr kumimoji="1" lang="zh-TW" altLang="en-US" dirty="0" smtClean="0"/>
              <a:t>裡面的</a:t>
            </a:r>
            <a:r>
              <a:rPr kumimoji="1" lang="en-US" altLang="zh-TW" dirty="0" smtClean="0"/>
              <a:t>AE</a:t>
            </a:r>
            <a:r>
              <a:rPr kumimoji="1" lang="zh-TW" altLang="en-US" dirty="0" smtClean="0"/>
              <a:t>與</a:t>
            </a:r>
            <a:r>
              <a:rPr kumimoji="1" lang="en-US" altLang="zh-TW" dirty="0" smtClean="0"/>
              <a:t>CSE</a:t>
            </a:r>
            <a:r>
              <a:rPr kumimoji="1" lang="zh-TW" altLang="en-US" dirty="0" smtClean="0"/>
              <a:t>。</a:t>
            </a:r>
            <a:endParaRPr kumimoji="1" lang="en-US" altLang="zh-TW" dirty="0" smtClean="0"/>
          </a:p>
          <a:p>
            <a:r>
              <a:rPr kumimoji="1" lang="en-US" altLang="zh-TW" dirty="0" smtClean="0"/>
              <a:t>ASM</a:t>
            </a:r>
            <a:r>
              <a:rPr kumimoji="1" lang="zh-TW" altLang="en-US" dirty="0" smtClean="0"/>
              <a:t>又可以分為</a:t>
            </a:r>
            <a:r>
              <a:rPr kumimoji="1" lang="en-US" altLang="zh-TW" dirty="0" smtClean="0"/>
              <a:t>CF</a:t>
            </a:r>
            <a:r>
              <a:rPr kumimoji="1" lang="zh-TW" altLang="en-US" dirty="0" smtClean="0"/>
              <a:t>與</a:t>
            </a:r>
            <a:r>
              <a:rPr kumimoji="1" lang="en-US" altLang="zh-TW" dirty="0" smtClean="0"/>
              <a:t>SMF</a:t>
            </a:r>
            <a:r>
              <a:rPr kumimoji="1" lang="zh-TW" altLang="en-US" dirty="0" smtClean="0"/>
              <a:t>。</a:t>
            </a:r>
            <a:endParaRPr kumimoji="1" lang="en-US" altLang="zh-TW" dirty="0" smtClean="0"/>
          </a:p>
          <a:p>
            <a:r>
              <a:rPr kumimoji="1" lang="zh-TW" altLang="en-US" dirty="0" smtClean="0"/>
              <a:t>其中</a:t>
            </a:r>
            <a:r>
              <a:rPr kumimoji="1" lang="en-US" altLang="zh-TW" dirty="0" smtClean="0"/>
              <a:t>CSF</a:t>
            </a:r>
            <a:r>
              <a:rPr kumimoji="1" lang="zh-TW" altLang="en-US" dirty="0" smtClean="0"/>
              <a:t>只用在</a:t>
            </a:r>
            <a:r>
              <a:rPr kumimoji="1" lang="en-US" altLang="zh-TW" dirty="0" smtClean="0"/>
              <a:t>CSE</a:t>
            </a:r>
            <a:r>
              <a:rPr kumimoji="1" lang="zh-TW" altLang="en-US" dirty="0" smtClean="0"/>
              <a:t>，而</a:t>
            </a:r>
            <a:r>
              <a:rPr kumimoji="1" lang="en-US" altLang="zh-TW" dirty="0" smtClean="0"/>
              <a:t>SMF</a:t>
            </a:r>
            <a:r>
              <a:rPr kumimoji="1" lang="zh-TW" altLang="en-US" dirty="0" smtClean="0"/>
              <a:t>則可以用在</a:t>
            </a:r>
            <a:r>
              <a:rPr kumimoji="1" lang="en-US" altLang="zh-TW" dirty="0" smtClean="0"/>
              <a:t>CSE</a:t>
            </a:r>
            <a:r>
              <a:rPr kumimoji="1" lang="zh-TW" altLang="en-US" dirty="0" smtClean="0"/>
              <a:t>與</a:t>
            </a:r>
            <a:r>
              <a:rPr kumimoji="1" lang="en-US" altLang="zh-TW" dirty="0" smtClean="0"/>
              <a:t>AE</a:t>
            </a:r>
            <a:r>
              <a:rPr kumimoji="1" lang="zh-TW" altLang="en-US" dirty="0" smtClean="0"/>
              <a:t>。</a:t>
            </a:r>
            <a:endParaRPr kumimoji="1" lang="en-US" altLang="zh-TW" dirty="0" smtClean="0"/>
          </a:p>
          <a:p>
            <a:r>
              <a:rPr kumimoji="1" lang="en-US" altLang="zh-TW" dirty="0" smtClean="0"/>
              <a:t>SMF</a:t>
            </a:r>
            <a:r>
              <a:rPr kumimoji="1" lang="zh-TW" altLang="en-US" dirty="0" smtClean="0"/>
              <a:t>管理</a:t>
            </a:r>
            <a:r>
              <a:rPr kumimoji="1" lang="en-US" altLang="zh-TW" dirty="0" smtClean="0"/>
              <a:t>AE</a:t>
            </a:r>
            <a:r>
              <a:rPr kumimoji="1" lang="zh-TW" altLang="en-US" dirty="0" smtClean="0"/>
              <a:t>和</a:t>
            </a:r>
            <a:r>
              <a:rPr kumimoji="1" lang="en-US" altLang="zh-TW" dirty="0" smtClean="0"/>
              <a:t>CSE</a:t>
            </a:r>
            <a:r>
              <a:rPr kumimoji="1" lang="zh-TW" altLang="en-US" dirty="0" smtClean="0"/>
              <a:t>的軟體套件與其狀態。</a:t>
            </a:r>
            <a:endParaRPr kumimoji="1" lang="en-US" altLang="zh-TW" dirty="0" smtClean="0"/>
          </a:p>
          <a:p>
            <a:r>
              <a:rPr kumimoji="1" lang="zh-TW" altLang="en-US" dirty="0" smtClean="0"/>
              <a:t>管理可以透過基於角色的權限來達成。</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22</a:t>
            </a:fld>
            <a:endParaRPr lang="zh-TW" altLang="en-US"/>
          </a:p>
        </p:txBody>
      </p:sp>
    </p:spTree>
    <p:extLst>
      <p:ext uri="{BB962C8B-B14F-4D97-AF65-F5344CB8AC3E}">
        <p14:creationId xmlns:p14="http://schemas.microsoft.com/office/powerpoint/2010/main" val="151355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Communication</a:t>
            </a:r>
            <a:r>
              <a:rPr kumimoji="1" lang="en-US" altLang="zh-TW" baseline="0" dirty="0" smtClean="0"/>
              <a:t> Management and Delivery Handling</a:t>
            </a:r>
          </a:p>
          <a:p>
            <a:endParaRPr kumimoji="1" lang="en-US" altLang="zh-TW" baseline="0" dirty="0" smtClean="0"/>
          </a:p>
          <a:p>
            <a:r>
              <a:rPr kumimoji="1" lang="zh-TW" altLang="en-US" baseline="0" dirty="0" smtClean="0"/>
              <a:t>他使</a:t>
            </a:r>
            <a:r>
              <a:rPr kumimoji="1" lang="en-US" altLang="zh-TW" baseline="0" dirty="0" smtClean="0"/>
              <a:t>CSE,</a:t>
            </a:r>
            <a:r>
              <a:rPr kumimoji="1" lang="zh-TW" altLang="en-US" baseline="0" dirty="0" smtClean="0"/>
              <a:t> </a:t>
            </a:r>
            <a:r>
              <a:rPr kumimoji="1" lang="en-US" altLang="zh-TW" baseline="0" dirty="0" smtClean="0"/>
              <a:t>AE</a:t>
            </a:r>
            <a:r>
              <a:rPr kumimoji="1" lang="zh-TW" altLang="en-US" baseline="0" dirty="0" smtClean="0"/>
              <a:t> </a:t>
            </a:r>
            <a:r>
              <a:rPr kumimoji="1" lang="en-US" altLang="zh-TW" baseline="0" dirty="0" smtClean="0"/>
              <a:t>and</a:t>
            </a:r>
            <a:r>
              <a:rPr kumimoji="1" lang="zh-TW" altLang="en-US" baseline="0" dirty="0" smtClean="0"/>
              <a:t> </a:t>
            </a:r>
            <a:r>
              <a:rPr kumimoji="1" lang="en-US" altLang="zh-TW" baseline="0" dirty="0" smtClean="0"/>
              <a:t>NSE</a:t>
            </a:r>
            <a:r>
              <a:rPr kumimoji="1" lang="zh-TW" altLang="en-US" baseline="0" dirty="0" smtClean="0"/>
              <a:t>之間能夠溝通。</a:t>
            </a:r>
            <a:endParaRPr kumimoji="1" lang="en-US" altLang="zh-TW" baseline="0" dirty="0" smtClean="0"/>
          </a:p>
          <a:p>
            <a:r>
              <a:rPr kumimoji="1" lang="zh-TW" altLang="en-US" baseline="0" dirty="0" smtClean="0"/>
              <a:t>他決定使用哪一條溝通的連線，或是暫時緩衝後再傳送。</a:t>
            </a:r>
            <a:endParaRPr kumimoji="1" lang="en-US" altLang="zh-TW" baseline="0" dirty="0" smtClean="0"/>
          </a:p>
          <a:p>
            <a:r>
              <a:rPr kumimoji="1" lang="zh-TW" altLang="en-US" baseline="0" dirty="0" smtClean="0"/>
              <a:t>特徵</a:t>
            </a:r>
            <a:r>
              <a:rPr kumimoji="1" lang="en-US" altLang="zh-TW" baseline="0" dirty="0" smtClean="0"/>
              <a:t>:</a:t>
            </a:r>
          </a:p>
          <a:p>
            <a:pPr marL="171450" indent="-171450">
              <a:buFont typeface="Arial" panose="020B0604020202020204" pitchFamily="34" charset="0"/>
              <a:buChar char="•"/>
            </a:pPr>
            <a:r>
              <a:rPr lang="zh-TW" altLang="zh-TW" dirty="0" smtClean="0"/>
              <a:t>需要訪問配置的</a:t>
            </a:r>
            <a:r>
              <a:rPr lang="en-US" altLang="zh-TW" dirty="0" smtClean="0"/>
              <a:t>delivery handling</a:t>
            </a:r>
            <a:r>
              <a:rPr lang="zh-TW" altLang="zh-TW" dirty="0" smtClean="0"/>
              <a:t>政策 </a:t>
            </a:r>
            <a:endParaRPr lang="en-US" altLang="zh-TW" dirty="0" smtClean="0"/>
          </a:p>
          <a:p>
            <a:pPr marL="171450" indent="-171450">
              <a:buFont typeface="Arial" panose="020B0604020202020204" pitchFamily="34" charset="0"/>
              <a:buChar char="•"/>
            </a:pPr>
            <a:r>
              <a:rPr lang="zh-TW" altLang="zh-TW" dirty="0" smtClean="0"/>
              <a:t>允許</a:t>
            </a:r>
            <a:r>
              <a:rPr lang="zh-TW" altLang="en-US" dirty="0" smtClean="0"/>
              <a:t>儲存</a:t>
            </a:r>
            <a:r>
              <a:rPr lang="zh-TW" altLang="zh-TW" dirty="0" smtClean="0"/>
              <a:t>請求 </a:t>
            </a:r>
            <a:endParaRPr lang="en-US" altLang="zh-TW" dirty="0" smtClean="0"/>
          </a:p>
          <a:p>
            <a:pPr marL="171450" indent="-171450">
              <a:buFont typeface="Arial" panose="020B0604020202020204" pitchFamily="34" charset="0"/>
              <a:buChar char="•"/>
            </a:pPr>
            <a:r>
              <a:rPr lang="zh-TW" altLang="zh-TW" dirty="0" smtClean="0"/>
              <a:t>基於配置的策略和</a:t>
            </a:r>
            <a:r>
              <a:rPr lang="en-US" altLang="zh-TW" dirty="0" smtClean="0"/>
              <a:t>delivery handling</a:t>
            </a:r>
            <a:r>
              <a:rPr lang="zh-TW" altLang="zh-TW" dirty="0" smtClean="0"/>
              <a:t>參數</a:t>
            </a:r>
            <a:r>
              <a:rPr lang="zh-TW" altLang="en-US" dirty="0" smtClean="0"/>
              <a:t>來</a:t>
            </a:r>
            <a:r>
              <a:rPr lang="zh-TW" altLang="zh-TW" dirty="0" smtClean="0"/>
              <a:t>處理 </a:t>
            </a:r>
            <a:endParaRPr lang="en-US" altLang="zh-TW" dirty="0" smtClean="0"/>
          </a:p>
          <a:p>
            <a:pPr marL="171450" indent="-171450">
              <a:buFont typeface="Arial" panose="020B0604020202020204" pitchFamily="34" charset="0"/>
              <a:buChar char="•"/>
            </a:pPr>
            <a:r>
              <a:rPr lang="zh-TW" altLang="zh-TW" dirty="0" smtClean="0"/>
              <a:t>透明</a:t>
            </a:r>
            <a:r>
              <a:rPr lang="zh-TW" altLang="en-US" dirty="0" smtClean="0"/>
              <a:t>的</a:t>
            </a:r>
            <a:r>
              <a:rPr lang="zh-TW" altLang="zh-TW" dirty="0" smtClean="0"/>
              <a:t>數據傳遞 </a:t>
            </a:r>
            <a:endParaRPr lang="en-US" altLang="zh-TW" dirty="0" smtClean="0"/>
          </a:p>
          <a:p>
            <a:pPr marL="171450" indent="-171450">
              <a:buFont typeface="Arial" panose="020B0604020202020204" pitchFamily="34" charset="0"/>
              <a:buChar char="•"/>
            </a:pPr>
            <a:r>
              <a:rPr lang="zh-TW" altLang="zh-TW" dirty="0" smtClean="0"/>
              <a:t>通過基於角色的權限進行管理</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23</a:t>
            </a:fld>
            <a:endParaRPr lang="zh-TW" altLang="en-US"/>
          </a:p>
        </p:txBody>
      </p:sp>
    </p:spTree>
    <p:extLst>
      <p:ext uri="{BB962C8B-B14F-4D97-AF65-F5344CB8AC3E}">
        <p14:creationId xmlns:p14="http://schemas.microsoft.com/office/powerpoint/2010/main" val="751436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IP based protocols</a:t>
            </a:r>
          </a:p>
          <a:p>
            <a:endParaRPr kumimoji="1" lang="en-US" altLang="zh-TW" dirty="0" smtClean="0"/>
          </a:p>
          <a:p>
            <a:r>
              <a:rPr kumimoji="1" lang="zh-TW" altLang="en-US" dirty="0" smtClean="0"/>
              <a:t>標準中關於</a:t>
            </a:r>
            <a:r>
              <a:rPr kumimoji="1" lang="en-US" altLang="zh-TW" dirty="0" smtClean="0"/>
              <a:t>IP-based</a:t>
            </a:r>
            <a:r>
              <a:rPr kumimoji="1" lang="zh-TW" altLang="en-US" baseline="0" dirty="0" smtClean="0"/>
              <a:t> 的協定包含 </a:t>
            </a:r>
            <a:r>
              <a:rPr kumimoji="1" lang="en-US" altLang="zh-TW" baseline="0" dirty="0" smtClean="0"/>
              <a:t>HTTP,</a:t>
            </a:r>
            <a:r>
              <a:rPr kumimoji="1" lang="zh-TW" altLang="en-US" baseline="0" dirty="0" smtClean="0"/>
              <a:t> </a:t>
            </a:r>
            <a:r>
              <a:rPr kumimoji="1" lang="en-US" altLang="zh-TW" baseline="0" dirty="0" err="1" smtClean="0"/>
              <a:t>CoAP</a:t>
            </a:r>
            <a:r>
              <a:rPr kumimoji="1" lang="zh-TW" altLang="en-US" baseline="0" dirty="0" smtClean="0"/>
              <a:t> </a:t>
            </a:r>
            <a:r>
              <a:rPr kumimoji="1" lang="en-US" altLang="zh-TW" baseline="0" dirty="0" smtClean="0"/>
              <a:t>and</a:t>
            </a:r>
            <a:r>
              <a:rPr kumimoji="1" lang="zh-TW" altLang="en-US" baseline="0" dirty="0" smtClean="0"/>
              <a:t> </a:t>
            </a:r>
            <a:r>
              <a:rPr kumimoji="1" lang="en-US" altLang="zh-TW" baseline="0" dirty="0" smtClean="0"/>
              <a:t>MQTT</a:t>
            </a:r>
            <a:r>
              <a:rPr kumimoji="1" lang="zh-TW" altLang="en-US" baseline="0" dirty="0" smtClean="0"/>
              <a:t>，都可以在相對應得標準中去查閱更詳細的描述。</a:t>
            </a:r>
            <a:endParaRPr kumimoji="1"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24</a:t>
            </a:fld>
            <a:endParaRPr lang="zh-TW" altLang="en-US"/>
          </a:p>
        </p:txBody>
      </p:sp>
    </p:spTree>
    <p:extLst>
      <p:ext uri="{BB962C8B-B14F-4D97-AF65-F5344CB8AC3E}">
        <p14:creationId xmlns:p14="http://schemas.microsoft.com/office/powerpoint/2010/main" val="146100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Data Management and Repository (DMR)</a:t>
            </a:r>
          </a:p>
          <a:p>
            <a:endParaRPr kumimoji="1" lang="en-US" altLang="zh-TW" dirty="0" smtClean="0"/>
          </a:p>
          <a:p>
            <a:r>
              <a:rPr lang="zh-TW" altLang="zh-TW" dirty="0" smtClean="0"/>
              <a:t>它向M2M實體提供</a:t>
            </a:r>
            <a:r>
              <a:rPr lang="zh-TW" altLang="en-US" dirty="0" smtClean="0"/>
              <a:t>資料</a:t>
            </a:r>
            <a:r>
              <a:rPr lang="zh-TW" altLang="zh-TW" dirty="0" smtClean="0"/>
              <a:t>存儲和中介。</a:t>
            </a:r>
            <a:endParaRPr lang="en-US" altLang="zh-TW" dirty="0" smtClean="0"/>
          </a:p>
          <a:p>
            <a:r>
              <a:rPr kumimoji="1" lang="zh-TW" altLang="en-US" dirty="0" smtClean="0"/>
              <a:t>特性</a:t>
            </a:r>
            <a:r>
              <a:rPr kumimoji="1" lang="en-US" altLang="zh-TW" dirty="0" smtClean="0"/>
              <a:t>:</a:t>
            </a:r>
          </a:p>
          <a:p>
            <a:pPr marL="17145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它基於</a:t>
            </a:r>
            <a:r>
              <a:rPr lang="en-US" altLang="zh-TW" sz="1200" b="0" i="0" kern="1200" dirty="0" smtClean="0">
                <a:solidFill>
                  <a:schemeClr val="tx1"/>
                </a:solidFill>
                <a:effectLst/>
                <a:latin typeface="+mn-lt"/>
                <a:ea typeface="+mn-ea"/>
                <a:cs typeface="+mn-cs"/>
              </a:rPr>
              <a:t>access control</a:t>
            </a:r>
            <a:r>
              <a:rPr lang="zh-TW" altLang="en-US" sz="1200" b="0" i="0" kern="1200" dirty="0" smtClean="0">
                <a:solidFill>
                  <a:schemeClr val="tx1"/>
                </a:solidFill>
                <a:effectLst/>
                <a:latin typeface="+mn-lt"/>
                <a:ea typeface="+mn-ea"/>
                <a:cs typeface="+mn-cs"/>
              </a:rPr>
              <a:t>策略授予訪問權限</a:t>
            </a:r>
            <a:endParaRPr lang="en-US" altLang="zh-TW"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zh-TW" altLang="zh-TW" dirty="0" smtClean="0"/>
              <a:t>它能夠聚合來自不同實體的數據。</a:t>
            </a:r>
            <a:endParaRPr lang="en-US" altLang="zh-TW" dirty="0" smtClean="0"/>
          </a:p>
          <a:p>
            <a:pPr marL="171450" indent="-171450">
              <a:buFont typeface="Arial" panose="020B0604020202020204" pitchFamily="34" charset="0"/>
              <a:buChar char="•"/>
            </a:pPr>
            <a:r>
              <a:rPr lang="zh-TW" altLang="zh-TW" dirty="0" smtClean="0"/>
              <a:t>數據轉換為特定格式用於分析和語義處理。</a:t>
            </a:r>
            <a:endParaRPr lang="en-US" altLang="zh-TW" dirty="0" smtClean="0"/>
          </a:p>
          <a:p>
            <a:pPr marL="171450" indent="-171450">
              <a:buFont typeface="Arial" panose="020B0604020202020204" pitchFamily="34" charset="0"/>
              <a:buChar char="•"/>
            </a:pPr>
            <a:r>
              <a:rPr lang="zh-TW" altLang="zh-TW" dirty="0" smtClean="0"/>
              <a:t>數據可以是原始的或由中間節點處理。</a:t>
            </a:r>
            <a:endParaRPr lang="en-US" altLang="zh-TW" dirty="0" smtClean="0"/>
          </a:p>
          <a:p>
            <a:pPr marL="171450" indent="-171450">
              <a:buFont typeface="Arial" panose="020B0604020202020204" pitchFamily="34" charset="0"/>
              <a:buChar char="•"/>
            </a:pPr>
            <a:r>
              <a:rPr lang="zh-TW" altLang="zh-TW" dirty="0" smtClean="0"/>
              <a:t>支持向AE和其他CSE傳輸數據</a:t>
            </a:r>
            <a:endParaRPr lang="en-US" altLang="zh-TW" dirty="0" smtClean="0"/>
          </a:p>
          <a:p>
            <a:pPr marL="171450" indent="-171450">
              <a:buFont typeface="Arial" panose="020B0604020202020204" pitchFamily="34" charset="0"/>
              <a:buChar char="•"/>
            </a:pPr>
            <a:r>
              <a:rPr lang="zh-TW" altLang="zh-TW" dirty="0" smtClean="0"/>
              <a:t>提供對大量數據執行分析的方法。</a:t>
            </a:r>
            <a:endParaRPr lang="en-US" altLang="zh-TW" dirty="0" smtClean="0"/>
          </a:p>
          <a:p>
            <a:pPr marL="171450" indent="-171450">
              <a:buFont typeface="Arial" panose="020B0604020202020204" pitchFamily="34" charset="0"/>
              <a:buChar char="•"/>
            </a:pPr>
            <a:r>
              <a:rPr lang="zh-TW" altLang="zh-TW" dirty="0" smtClean="0"/>
              <a:t>提供語義信息並啟用註釋功能</a:t>
            </a:r>
            <a:endParaRPr lang="en-US" altLang="zh-TW" dirty="0" smtClean="0"/>
          </a:p>
          <a:p>
            <a:pPr marL="628650" lvl="1"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基於語義信息顯露</a:t>
            </a:r>
            <a:r>
              <a:rPr lang="en-US" altLang="zh-TW" sz="1200" b="0" i="0" kern="1200" dirty="0" smtClean="0">
                <a:solidFill>
                  <a:schemeClr val="tx1"/>
                </a:solidFill>
                <a:effectLst/>
                <a:latin typeface="+mn-lt"/>
                <a:ea typeface="+mn-ea"/>
                <a:cs typeface="+mn-cs"/>
              </a:rPr>
              <a:t>M2M</a:t>
            </a:r>
            <a:r>
              <a:rPr lang="zh-TW" altLang="en-US" sz="1200" b="0" i="0" kern="1200" dirty="0" smtClean="0">
                <a:solidFill>
                  <a:schemeClr val="tx1"/>
                </a:solidFill>
                <a:effectLst/>
                <a:latin typeface="+mn-lt"/>
                <a:ea typeface="+mn-ea"/>
                <a:cs typeface="+mn-cs"/>
              </a:rPr>
              <a:t>資源。</a:t>
            </a:r>
            <a:endParaRPr lang="en-US" altLang="zh-TW" sz="12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使用應用程式以便從不同來源發現和解釋</a:t>
            </a:r>
            <a:r>
              <a:rPr lang="en-US" altLang="zh-TW" sz="1200" b="0" i="0" kern="1200" dirty="0" smtClean="0">
                <a:solidFill>
                  <a:schemeClr val="tx1"/>
                </a:solidFill>
                <a:effectLst/>
                <a:latin typeface="+mn-lt"/>
                <a:ea typeface="+mn-ea"/>
                <a:cs typeface="+mn-cs"/>
              </a:rPr>
              <a:t>M2M</a:t>
            </a:r>
            <a:r>
              <a:rPr lang="zh-TW" altLang="en-US" sz="1200" b="0" i="0" kern="1200" dirty="0" smtClean="0">
                <a:solidFill>
                  <a:schemeClr val="tx1"/>
                </a:solidFill>
                <a:effectLst/>
                <a:latin typeface="+mn-lt"/>
                <a:ea typeface="+mn-ea"/>
                <a:cs typeface="+mn-cs"/>
              </a:rPr>
              <a:t>數據。</a:t>
            </a:r>
            <a:endParaRPr kumimoji="1"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25</a:t>
            </a:fld>
            <a:endParaRPr lang="zh-TW" altLang="en-US"/>
          </a:p>
        </p:txBody>
      </p:sp>
    </p:spTree>
    <p:extLst>
      <p:ext uri="{BB962C8B-B14F-4D97-AF65-F5344CB8AC3E}">
        <p14:creationId xmlns:p14="http://schemas.microsoft.com/office/powerpoint/2010/main" val="1733913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Device Management - 1</a:t>
            </a:r>
          </a:p>
          <a:p>
            <a:endParaRPr lang="en-US" altLang="zh-TW" dirty="0" smtClean="0"/>
          </a:p>
          <a:p>
            <a:r>
              <a:rPr lang="zh-TW" altLang="en-US" dirty="0" smtClean="0"/>
              <a:t>去管理</a:t>
            </a:r>
            <a:r>
              <a:rPr lang="en-US" altLang="zh-TW" dirty="0" smtClean="0"/>
              <a:t>M2M</a:t>
            </a:r>
            <a:r>
              <a:rPr lang="en-US" altLang="zh-TW" baseline="0" dirty="0" smtClean="0"/>
              <a:t> </a:t>
            </a:r>
            <a:r>
              <a:rPr lang="zh-TW" altLang="en-US" baseline="0" dirty="0" smtClean="0"/>
              <a:t>區域網路中 </a:t>
            </a:r>
            <a:r>
              <a:rPr lang="en-US" altLang="zh-TW" baseline="0" dirty="0" smtClean="0"/>
              <a:t>MN, ASN, AND</a:t>
            </a:r>
            <a:r>
              <a:rPr lang="zh-TW" altLang="en-US" baseline="0" dirty="0" smtClean="0"/>
              <a:t>的</a:t>
            </a:r>
            <a:r>
              <a:rPr lang="zh-TW" altLang="en-US" dirty="0" smtClean="0"/>
              <a:t>能力。</a:t>
            </a:r>
            <a:endParaRPr lang="en-US" altLang="zh-TW" dirty="0" smtClean="0"/>
          </a:p>
          <a:p>
            <a:r>
              <a:rPr lang="en-US" altLang="zh-TW" dirty="0" smtClean="0"/>
              <a:t>Device Management </a:t>
            </a:r>
            <a:r>
              <a:rPr lang="zh-TW" altLang="en-US" dirty="0" smtClean="0"/>
              <a:t>會使用現有的</a:t>
            </a:r>
            <a:r>
              <a:rPr lang="en-US" altLang="zh-TW" dirty="0" smtClean="0"/>
              <a:t>device management</a:t>
            </a:r>
            <a:r>
              <a:rPr lang="en-US" altLang="zh-TW" baseline="0" dirty="0" smtClean="0"/>
              <a:t> </a:t>
            </a:r>
            <a:r>
              <a:rPr lang="zh-TW" altLang="en-US" baseline="0" dirty="0" smtClean="0"/>
              <a:t>技術，</a:t>
            </a:r>
            <a:endParaRPr lang="en-US" altLang="zh-TW" baseline="0" dirty="0" smtClean="0"/>
          </a:p>
          <a:p>
            <a:r>
              <a:rPr lang="zh-TW" altLang="en-US" baseline="0" dirty="0" smtClean="0"/>
              <a:t>例如</a:t>
            </a:r>
            <a:r>
              <a:rPr lang="en-US" altLang="zh-TW" baseline="0" dirty="0" smtClean="0"/>
              <a:t>:</a:t>
            </a:r>
            <a:r>
              <a:rPr lang="zh-TW" altLang="en-US" baseline="0" dirty="0" smtClean="0"/>
              <a:t> </a:t>
            </a:r>
            <a:r>
              <a:rPr lang="en-US" altLang="zh-TW" baseline="0" dirty="0" smtClean="0"/>
              <a:t>TR-069(https://en.wikipedia.org/wiki/TR-069), OMA-DM(https://en.wikipedia.org/wiki/OMA_Device_Management), LWM2M(https://en.wikipedia.org/wiki/OMA_LWM2M)</a:t>
            </a:r>
            <a:r>
              <a:rPr lang="zh-TW" altLang="en-US" baseline="0" dirty="0" smtClean="0"/>
              <a:t>等</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26</a:t>
            </a:fld>
            <a:endParaRPr lang="zh-TW" altLang="en-US"/>
          </a:p>
        </p:txBody>
      </p:sp>
    </p:spTree>
    <p:extLst>
      <p:ext uri="{BB962C8B-B14F-4D97-AF65-F5344CB8AC3E}">
        <p14:creationId xmlns:p14="http://schemas.microsoft.com/office/powerpoint/2010/main" val="3532123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Device Management</a:t>
            </a:r>
            <a:r>
              <a:rPr lang="zh-TW" altLang="en-US" dirty="0" smtClean="0"/>
              <a:t> </a:t>
            </a:r>
            <a:r>
              <a:rPr lang="en-US" altLang="zh-TW" dirty="0" smtClean="0"/>
              <a:t>- 2</a:t>
            </a:r>
          </a:p>
          <a:p>
            <a:endParaRPr lang="en-US" altLang="zh-TW" dirty="0" smtClean="0"/>
          </a:p>
          <a:p>
            <a:r>
              <a:rPr lang="en-US" altLang="zh-TW" dirty="0" smtClean="0"/>
              <a:t>Management Server</a:t>
            </a:r>
            <a:r>
              <a:rPr lang="en-US" altLang="zh-TW" baseline="0" dirty="0" smtClean="0"/>
              <a:t> </a:t>
            </a:r>
            <a:r>
              <a:rPr lang="zh-TW" altLang="en-US" baseline="0" dirty="0" smtClean="0"/>
              <a:t>可以在</a:t>
            </a:r>
            <a:r>
              <a:rPr lang="en-US" altLang="zh-TW" baseline="0" dirty="0" smtClean="0"/>
              <a:t>IN</a:t>
            </a:r>
            <a:r>
              <a:rPr lang="zh-TW" altLang="en-US" baseline="0" dirty="0" smtClean="0"/>
              <a:t>內也可以在</a:t>
            </a:r>
            <a:r>
              <a:rPr lang="en-US" altLang="zh-TW" baseline="0" dirty="0" smtClean="0"/>
              <a:t>IN</a:t>
            </a:r>
            <a:r>
              <a:rPr lang="zh-TW" altLang="en-US" baseline="0" dirty="0" smtClean="0"/>
              <a:t>之外。</a:t>
            </a:r>
            <a:endParaRPr lang="en-US" altLang="zh-TW" baseline="0" dirty="0" smtClean="0"/>
          </a:p>
          <a:p>
            <a:r>
              <a:rPr lang="en-US" altLang="zh-TW" baseline="0" dirty="0" smtClean="0"/>
              <a:t>la</a:t>
            </a:r>
            <a:r>
              <a:rPr lang="zh-TW" altLang="en-US" baseline="0" dirty="0" smtClean="0"/>
              <a:t> </a:t>
            </a:r>
            <a:r>
              <a:rPr lang="en-US" altLang="zh-TW" baseline="0" dirty="0" smtClean="0"/>
              <a:t>interface</a:t>
            </a:r>
            <a:r>
              <a:rPr lang="zh-TW" altLang="en-US" baseline="0" dirty="0" smtClean="0"/>
              <a:t>允許不只是 </a:t>
            </a:r>
            <a:r>
              <a:rPr lang="en-US" altLang="zh-TW" baseline="0" dirty="0" smtClean="0"/>
              <a:t>m2m</a:t>
            </a:r>
            <a:r>
              <a:rPr lang="zh-TW" altLang="en-US" baseline="0" dirty="0" smtClean="0"/>
              <a:t> 區域網路的裝置管理，也可以允許管理</a:t>
            </a:r>
            <a:r>
              <a:rPr lang="en-US" altLang="zh-TW" baseline="0" dirty="0" smtClean="0"/>
              <a:t>MN,</a:t>
            </a:r>
            <a:r>
              <a:rPr lang="zh-TW" altLang="en-US" baseline="0" dirty="0" smtClean="0"/>
              <a:t> </a:t>
            </a:r>
            <a:r>
              <a:rPr lang="en-US" altLang="zh-TW" baseline="0" dirty="0" smtClean="0"/>
              <a:t>ASN</a:t>
            </a:r>
            <a:r>
              <a:rPr lang="zh-TW" altLang="en-US" baseline="0" dirty="0" smtClean="0"/>
              <a:t>。</a:t>
            </a:r>
            <a:endParaRPr lang="en-US" baseline="0" dirty="0" smtClean="0"/>
          </a:p>
          <a:p>
            <a:endParaRPr lang="en-US" dirty="0" smtClean="0"/>
          </a:p>
          <a:p>
            <a:r>
              <a:rPr lang="en-US" dirty="0" smtClean="0"/>
              <a:t>Management Server</a:t>
            </a:r>
            <a:r>
              <a:rPr lang="en-US" baseline="0" dirty="0" smtClean="0"/>
              <a:t> can be out side or inside the IN. </a:t>
            </a:r>
          </a:p>
          <a:p>
            <a:r>
              <a:rPr lang="en-US" baseline="0" dirty="0" smtClean="0"/>
              <a:t>LA interface allows not just M2M area network management but also MN , ASN management</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t>27</a:t>
            </a:fld>
            <a:endParaRPr lang="es-ES"/>
          </a:p>
        </p:txBody>
      </p:sp>
    </p:spTree>
    <p:extLst>
      <p:ext uri="{BB962C8B-B14F-4D97-AF65-F5344CB8AC3E}">
        <p14:creationId xmlns:p14="http://schemas.microsoft.com/office/powerpoint/2010/main" val="237183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Device Management</a:t>
            </a:r>
            <a:r>
              <a:rPr lang="zh-TW" altLang="en-US" dirty="0" smtClean="0"/>
              <a:t> </a:t>
            </a:r>
            <a:r>
              <a:rPr lang="en-US" altLang="zh-TW" dirty="0" smtClean="0"/>
              <a:t>–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r>
              <a:rPr lang="en-US" altLang="zh-TW" dirty="0" smtClean="0"/>
              <a:t>DMG</a:t>
            </a:r>
            <a:r>
              <a:rPr lang="zh-TW" altLang="en-US" dirty="0" smtClean="0"/>
              <a:t>功能可以分為四種</a:t>
            </a:r>
            <a:r>
              <a:rPr lang="en-US" altLang="zh-TW" dirty="0" smtClean="0"/>
              <a:t>:</a:t>
            </a:r>
          </a:p>
          <a:p>
            <a:pPr marL="228600" indent="-228600">
              <a:buAutoNum type="arabicParenBoth"/>
            </a:pPr>
            <a:r>
              <a:rPr lang="zh-TW" altLang="en-US" dirty="0" smtClean="0"/>
              <a:t>裝置配置</a:t>
            </a:r>
            <a:endParaRPr lang="en-US" altLang="zh-TW" dirty="0" smtClean="0"/>
          </a:p>
          <a:p>
            <a:pPr marL="685800" lvl="1" indent="-228600">
              <a:buFont typeface="Arial" panose="020B0604020202020204" pitchFamily="34" charset="0"/>
              <a:buChar char="•"/>
            </a:pPr>
            <a:r>
              <a:rPr lang="zh-TW" altLang="en-US" dirty="0" smtClean="0"/>
              <a:t>探索裝置</a:t>
            </a:r>
            <a:r>
              <a:rPr lang="zh-TW" altLang="zh-TW" dirty="0" smtClean="0"/>
              <a:t>的管理對象和屬性</a:t>
            </a:r>
            <a:endParaRPr lang="en-US" altLang="zh-TW" dirty="0" smtClean="0"/>
          </a:p>
          <a:p>
            <a:pPr marL="685800" lvl="1" indent="-228600">
              <a:buFont typeface="Arial" panose="020B0604020202020204" pitchFamily="34" charset="0"/>
              <a:buChar char="•"/>
            </a:pPr>
            <a:r>
              <a:rPr lang="zh-TW" altLang="zh-TW" dirty="0" smtClean="0"/>
              <a:t>能夠啟用或禁用</a:t>
            </a:r>
            <a:r>
              <a:rPr lang="zh-TW" altLang="en-US" dirty="0" smtClean="0"/>
              <a:t>裝置</a:t>
            </a:r>
            <a:r>
              <a:rPr lang="zh-TW" altLang="zh-TW" dirty="0" smtClean="0"/>
              <a:t>功能</a:t>
            </a:r>
            <a:endParaRPr lang="en-US" altLang="zh-TW" dirty="0" smtClean="0"/>
          </a:p>
          <a:p>
            <a:pPr marL="685800" lvl="1" indent="-228600">
              <a:buFont typeface="Arial" panose="020B0604020202020204" pitchFamily="34" charset="0"/>
              <a:buChar char="•"/>
            </a:pPr>
            <a:r>
              <a:rPr lang="zh-TW" altLang="en-US" dirty="0" smtClean="0"/>
              <a:t>給予裝置</a:t>
            </a:r>
            <a:r>
              <a:rPr lang="zh-TW" altLang="zh-TW" dirty="0" smtClean="0"/>
              <a:t>的配置參數</a:t>
            </a:r>
            <a:endParaRPr lang="en-US" altLang="zh-TW" dirty="0" smtClean="0"/>
          </a:p>
          <a:p>
            <a:pPr marL="228600" indent="-228600">
              <a:buAutoNum type="arabicParenBoth"/>
            </a:pPr>
            <a:r>
              <a:rPr lang="zh-TW" altLang="en-US" dirty="0" smtClean="0"/>
              <a:t>裝置拓樸管理</a:t>
            </a:r>
            <a:endParaRPr lang="en-US" altLang="zh-TW" dirty="0" smtClean="0"/>
          </a:p>
          <a:p>
            <a:pPr marL="228600" indent="-228600">
              <a:buAutoNum type="arabicParenBoth"/>
            </a:pPr>
            <a:r>
              <a:rPr lang="zh-TW" altLang="en-US" dirty="0" smtClean="0"/>
              <a:t>裝置診斷與監控</a:t>
            </a:r>
            <a:endParaRPr lang="en-US" altLang="zh-TW" dirty="0" smtClean="0"/>
          </a:p>
          <a:p>
            <a:pPr marL="685800" lvl="1" indent="-228600">
              <a:buFont typeface="Arial" panose="020B0604020202020204" pitchFamily="34" charset="0"/>
              <a:buChar char="•"/>
            </a:pPr>
            <a:r>
              <a:rPr lang="zh-TW" altLang="en-US" sz="1200" b="0" i="0" kern="1200" dirty="0" smtClean="0">
                <a:solidFill>
                  <a:schemeClr val="tx1"/>
                </a:solidFill>
                <a:effectLst/>
                <a:latin typeface="+mn-lt"/>
                <a:ea typeface="+mn-ea"/>
                <a:cs typeface="+mn-cs"/>
              </a:rPr>
              <a:t>通過使用診斷測試，警報生成進行故障排除</a:t>
            </a:r>
            <a:endParaRPr lang="en-US" altLang="zh-TW" sz="1200" b="0" i="0" kern="1200" dirty="0" smtClean="0">
              <a:solidFill>
                <a:schemeClr val="tx1"/>
              </a:solidFill>
              <a:effectLst/>
              <a:latin typeface="+mn-lt"/>
              <a:ea typeface="+mn-ea"/>
              <a:cs typeface="+mn-cs"/>
            </a:endParaRPr>
          </a:p>
          <a:p>
            <a:pPr marL="685800" lvl="1" indent="-228600">
              <a:buFont typeface="Arial" panose="020B0604020202020204" pitchFamily="34" charset="0"/>
              <a:buChar char="•"/>
            </a:pPr>
            <a:r>
              <a:rPr lang="zh-TW" altLang="zh-TW" dirty="0" smtClean="0"/>
              <a:t>檢索相關的操作狀態和統計信息</a:t>
            </a:r>
            <a:endParaRPr lang="en-US" altLang="zh-TW" dirty="0" smtClean="0"/>
          </a:p>
          <a:p>
            <a:pPr marL="228600" indent="-228600">
              <a:buAutoNum type="arabicParenBoth"/>
            </a:pPr>
            <a:r>
              <a:rPr lang="zh-TW" altLang="en-US" dirty="0" smtClean="0"/>
              <a:t>裝置上韌體的生命週期管理</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28</a:t>
            </a:fld>
            <a:endParaRPr lang="zh-TW" altLang="en-US"/>
          </a:p>
        </p:txBody>
      </p:sp>
    </p:spTree>
    <p:extLst>
      <p:ext uri="{BB962C8B-B14F-4D97-AF65-F5344CB8AC3E}">
        <p14:creationId xmlns:p14="http://schemas.microsoft.com/office/powerpoint/2010/main" val="997388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Device Management</a:t>
            </a:r>
            <a:r>
              <a:rPr lang="zh-TW" altLang="en-US" dirty="0" smtClean="0"/>
              <a:t> </a:t>
            </a:r>
            <a:r>
              <a:rPr lang="en-US" altLang="zh-TW" dirty="0" smtClean="0"/>
              <a:t>– 4</a:t>
            </a:r>
          </a:p>
          <a:p>
            <a:endParaRPr lang="en-US" altLang="zh-TW" dirty="0" smtClean="0"/>
          </a:p>
          <a:p>
            <a:r>
              <a:rPr lang="zh-TW" altLang="en-US" dirty="0" smtClean="0"/>
              <a:t>在</a:t>
            </a:r>
            <a:r>
              <a:rPr lang="en-US" altLang="zh-TW" dirty="0" smtClean="0"/>
              <a:t>oneM2M </a:t>
            </a:r>
            <a:r>
              <a:rPr lang="zh-TW" altLang="en-US" dirty="0" smtClean="0"/>
              <a:t>標準 </a:t>
            </a:r>
            <a:r>
              <a:rPr lang="en-US" altLang="zh-TW" dirty="0" smtClean="0"/>
              <a:t>TS-0005 </a:t>
            </a:r>
            <a:r>
              <a:rPr lang="zh-TW" altLang="en-US" dirty="0" smtClean="0"/>
              <a:t>有描述如何整合 </a:t>
            </a:r>
            <a:r>
              <a:rPr lang="en-US" altLang="zh-TW" dirty="0" smtClean="0"/>
              <a:t>OMA</a:t>
            </a:r>
            <a:r>
              <a:rPr lang="en-US" altLang="zh-TW" baseline="0" dirty="0" smtClean="0"/>
              <a:t> DM </a:t>
            </a:r>
            <a:r>
              <a:rPr lang="zh-TW" altLang="en-US" baseline="0" dirty="0" smtClean="0"/>
              <a:t>與 </a:t>
            </a:r>
            <a:r>
              <a:rPr lang="en-US" altLang="zh-TW" baseline="0" dirty="0" smtClean="0"/>
              <a:t>OMA LWM2M</a:t>
            </a:r>
            <a:r>
              <a:rPr lang="zh-TW" altLang="en-US" baseline="0" dirty="0" smtClean="0"/>
              <a:t>。</a:t>
            </a:r>
            <a:endParaRPr lang="en-US" altLang="zh-TW" baseline="0" dirty="0" smtClean="0"/>
          </a:p>
          <a:p>
            <a:r>
              <a:rPr lang="zh-TW" altLang="en-US" baseline="0" dirty="0" smtClean="0"/>
              <a:t>在</a:t>
            </a:r>
            <a:r>
              <a:rPr lang="en-US" altLang="zh-TW" dirty="0" smtClean="0"/>
              <a:t>oneM2M </a:t>
            </a:r>
            <a:r>
              <a:rPr lang="zh-TW" altLang="en-US" dirty="0" smtClean="0"/>
              <a:t>標準 </a:t>
            </a:r>
            <a:r>
              <a:rPr lang="en-US" altLang="zh-TW" dirty="0" smtClean="0"/>
              <a:t>TS-0006 </a:t>
            </a:r>
            <a:r>
              <a:rPr lang="zh-TW" altLang="en-US" dirty="0" smtClean="0"/>
              <a:t>有描述如何整合 </a:t>
            </a:r>
            <a:r>
              <a:rPr lang="en-US" altLang="zh-TW" dirty="0" smtClean="0"/>
              <a:t>BBF</a:t>
            </a:r>
            <a:r>
              <a:rPr lang="en-US" altLang="zh-TW" baseline="0" dirty="0" smtClean="0"/>
              <a:t> </a:t>
            </a:r>
            <a:r>
              <a:rPr lang="zh-TW" altLang="en-US" baseline="0" dirty="0" smtClean="0"/>
              <a:t>所提出的 </a:t>
            </a:r>
            <a:r>
              <a:rPr lang="en-US" altLang="zh-TW" baseline="0" dirty="0" smtClean="0"/>
              <a:t>TR-069</a:t>
            </a:r>
            <a:r>
              <a:rPr lang="zh-TW" altLang="en-US" baseline="0" dirty="0" smtClean="0"/>
              <a:t>協定。</a:t>
            </a:r>
            <a:endParaRPr lang="en-US" altLang="zh-TW" baseline="0" dirty="0" smtClean="0"/>
          </a:p>
          <a:p>
            <a:endParaRPr lang="en-US" altLang="zh-TW" baseline="0"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29</a:t>
            </a:fld>
            <a:endParaRPr lang="zh-TW" altLang="en-US"/>
          </a:p>
        </p:txBody>
      </p:sp>
    </p:spTree>
    <p:extLst>
      <p:ext uri="{BB962C8B-B14F-4D97-AF65-F5344CB8AC3E}">
        <p14:creationId xmlns:p14="http://schemas.microsoft.com/office/powerpoint/2010/main" val="3316575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Discovery(DIS)</a:t>
            </a:r>
          </a:p>
          <a:p>
            <a:endParaRPr lang="en-US" altLang="zh-TW" dirty="0" smtClean="0"/>
          </a:p>
          <a:p>
            <a:r>
              <a:rPr lang="zh-TW" altLang="en-US" dirty="0" smtClean="0"/>
              <a:t>可以透過這個功能去探索</a:t>
            </a:r>
            <a:r>
              <a:rPr lang="en-US" altLang="zh-TW" dirty="0" smtClean="0"/>
              <a:t>local</a:t>
            </a:r>
            <a:r>
              <a:rPr lang="zh-TW" altLang="en-US" dirty="0" smtClean="0"/>
              <a:t>端或是遠方</a:t>
            </a:r>
            <a:r>
              <a:rPr lang="en-US" altLang="zh-TW" dirty="0" smtClean="0"/>
              <a:t>CSE</a:t>
            </a:r>
            <a:r>
              <a:rPr lang="zh-TW" altLang="en-US" dirty="0" smtClean="0"/>
              <a:t>裡的</a:t>
            </a:r>
            <a:r>
              <a:rPr lang="en-US" altLang="zh-TW" dirty="0" smtClean="0"/>
              <a:t>resource</a:t>
            </a:r>
            <a:r>
              <a:rPr lang="zh-TW" altLang="en-US" dirty="0" smtClean="0"/>
              <a:t>與相關資訊。</a:t>
            </a:r>
            <a:endParaRPr lang="en-US" altLang="zh-TW" dirty="0" smtClean="0"/>
          </a:p>
          <a:p>
            <a:r>
              <a:rPr lang="zh-TW" altLang="en-US" dirty="0" smtClean="0"/>
              <a:t>可以加上</a:t>
            </a:r>
            <a:r>
              <a:rPr lang="en-US" altLang="zh-TW" dirty="0" smtClean="0"/>
              <a:t>filter criteria </a:t>
            </a:r>
            <a:r>
              <a:rPr lang="zh-TW" altLang="en-US" dirty="0" smtClean="0"/>
              <a:t>去過濾想要的資訊，但也必須遵守</a:t>
            </a:r>
            <a:r>
              <a:rPr lang="en-US" altLang="zh-TW" dirty="0" smtClean="0"/>
              <a:t>access control policies</a:t>
            </a:r>
            <a:r>
              <a:rPr lang="zh-TW" altLang="en-US" dirty="0" smtClean="0"/>
              <a:t>的限制。</a:t>
            </a:r>
            <a:endParaRPr lang="en-US" altLang="zh-TW" dirty="0" smtClean="0"/>
          </a:p>
          <a:p>
            <a:r>
              <a:rPr lang="zh-TW" altLang="en-US" dirty="0" smtClean="0"/>
              <a:t>回復就必須包含想要探索資訊與資源位址。</a:t>
            </a:r>
            <a:endParaRPr lang="en-US" altLang="zh-TW" dirty="0" smtClean="0"/>
          </a:p>
          <a:p>
            <a:r>
              <a:rPr lang="zh-TW" altLang="en-US" dirty="0" smtClean="0"/>
              <a:t>裝置配置函式則定義</a:t>
            </a:r>
            <a:r>
              <a:rPr lang="en-US" altLang="zh-TW" dirty="0" smtClean="0"/>
              <a:t>discovery</a:t>
            </a:r>
            <a:r>
              <a:rPr lang="zh-TW" altLang="en-US" dirty="0" smtClean="0"/>
              <a:t>可以做得的能力。</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30</a:t>
            </a:fld>
            <a:endParaRPr lang="zh-TW" altLang="en-US"/>
          </a:p>
        </p:txBody>
      </p:sp>
    </p:spTree>
    <p:extLst>
      <p:ext uri="{BB962C8B-B14F-4D97-AF65-F5344CB8AC3E}">
        <p14:creationId xmlns:p14="http://schemas.microsoft.com/office/powerpoint/2010/main" val="2613194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a:t>
            </a:r>
            <a:r>
              <a:rPr lang="zh-TW" altLang="en-US" smtClean="0"/>
              <a:t>服務功能框架</a:t>
            </a:r>
          </a:p>
        </p:txBody>
      </p:sp>
    </p:spTree>
    <p:extLst>
      <p:ext uri="{BB962C8B-B14F-4D97-AF65-F5344CB8AC3E}">
        <p14:creationId xmlns:p14="http://schemas.microsoft.com/office/powerpoint/2010/main" val="373745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Group Management (GMG)</a:t>
            </a:r>
          </a:p>
          <a:p>
            <a:endParaRPr lang="en-US" altLang="zh-TW" dirty="0" smtClean="0"/>
          </a:p>
          <a:p>
            <a:r>
              <a:rPr lang="zh-TW" altLang="en-US" dirty="0" smtClean="0"/>
              <a:t>負責處理群體相關請求。</a:t>
            </a:r>
            <a:endParaRPr lang="en-US" altLang="zh-TW" dirty="0" smtClean="0"/>
          </a:p>
          <a:p>
            <a:r>
              <a:rPr lang="zh-TW" altLang="en-US" dirty="0" smtClean="0"/>
              <a:t>批量操作，包含</a:t>
            </a:r>
            <a:r>
              <a:rPr lang="en-US" altLang="zh-TW" sz="1200" dirty="0" smtClean="0">
                <a:solidFill>
                  <a:prstClr val="black"/>
                </a:solidFill>
              </a:rPr>
              <a:t>read, write, subscribe, notify, device management</a:t>
            </a:r>
            <a:r>
              <a:rPr lang="en-US" altLang="zh-TW" sz="1200" baseline="0" dirty="0" smtClean="0">
                <a:solidFill>
                  <a:prstClr val="black"/>
                </a:solidFill>
              </a:rPr>
              <a:t> </a:t>
            </a:r>
            <a:r>
              <a:rPr lang="zh-TW" altLang="en-US" sz="1200" baseline="0" dirty="0" smtClean="0">
                <a:solidFill>
                  <a:prstClr val="black"/>
                </a:solidFill>
              </a:rPr>
              <a:t>等等。</a:t>
            </a:r>
            <a:endParaRPr lang="en-US" altLang="zh-TW" sz="1200" baseline="0" dirty="0" smtClean="0">
              <a:solidFill>
                <a:prstClr val="black"/>
              </a:solidFill>
            </a:endParaRPr>
          </a:p>
          <a:p>
            <a:r>
              <a:rPr lang="zh-TW" altLang="en-US" dirty="0" smtClean="0"/>
              <a:t>透過</a:t>
            </a:r>
            <a:r>
              <a:rPr lang="en-US" altLang="zh-TW" dirty="0" smtClean="0"/>
              <a:t>grouping </a:t>
            </a:r>
            <a:r>
              <a:rPr lang="zh-TW" altLang="en-US" dirty="0" smtClean="0"/>
              <a:t>來促進 </a:t>
            </a:r>
            <a:r>
              <a:rPr lang="en-US" altLang="zh-TW" dirty="0" smtClean="0"/>
              <a:t>access control</a:t>
            </a:r>
            <a:r>
              <a:rPr lang="zh-TW" altLang="en-US" dirty="0" smtClean="0"/>
              <a:t>。</a:t>
            </a:r>
            <a:endParaRPr lang="en-US" altLang="zh-TW" dirty="0" smtClean="0"/>
          </a:p>
          <a:p>
            <a:r>
              <a:rPr lang="zh-TW" altLang="en-US" dirty="0" smtClean="0"/>
              <a:t>可能需要依賴 </a:t>
            </a:r>
            <a:r>
              <a:rPr lang="en-US" altLang="zh-TW" dirty="0" smtClean="0"/>
              <a:t>broadcast </a:t>
            </a:r>
            <a:r>
              <a:rPr lang="zh-TW" altLang="en-US" dirty="0" smtClean="0"/>
              <a:t>和 </a:t>
            </a:r>
            <a:r>
              <a:rPr lang="en-US" altLang="zh-TW" dirty="0" smtClean="0"/>
              <a:t>multicast</a:t>
            </a:r>
            <a:r>
              <a:rPr lang="en-US" altLang="zh-TW" baseline="0" dirty="0" smtClean="0"/>
              <a:t> </a:t>
            </a:r>
            <a:r>
              <a:rPr lang="zh-TW" altLang="en-US" baseline="0" dirty="0" smtClean="0"/>
              <a:t>網路的功能。</a:t>
            </a:r>
            <a:endParaRPr lang="en-US" altLang="zh-TW" baseline="0" dirty="0" smtClean="0"/>
          </a:p>
          <a:p>
            <a:r>
              <a:rPr lang="zh-TW" altLang="en-US" baseline="0" dirty="0" smtClean="0"/>
              <a:t>支援對單一</a:t>
            </a:r>
            <a:r>
              <a:rPr lang="en-US" altLang="zh-TW" baseline="0" dirty="0" smtClean="0"/>
              <a:t>group</a:t>
            </a:r>
            <a:r>
              <a:rPr lang="zh-TW" altLang="en-US" baseline="0" dirty="0" smtClean="0"/>
              <a:t>做訂閱。</a:t>
            </a:r>
            <a:endParaRPr lang="en-US" altLang="zh-TW" baseline="0" dirty="0" smtClean="0"/>
          </a:p>
          <a:p>
            <a:r>
              <a:rPr lang="zh-TW" altLang="en-US" dirty="0" smtClean="0"/>
              <a:t>管理</a:t>
            </a:r>
            <a:r>
              <a:rPr lang="en-US" altLang="zh-TW" dirty="0" smtClean="0"/>
              <a:t>group </a:t>
            </a:r>
            <a:r>
              <a:rPr lang="zh-TW" altLang="en-US" dirty="0" smtClean="0"/>
              <a:t>與其成員。</a:t>
            </a:r>
            <a:endParaRPr lang="en-US" altLang="zh-TW" dirty="0" smtClean="0"/>
          </a:p>
          <a:p>
            <a:r>
              <a:rPr lang="zh-TW" altLang="zh-TW" dirty="0" smtClean="0"/>
              <a:t>只有具有共同角色的M2M</a:t>
            </a:r>
            <a:r>
              <a:rPr lang="en-US" altLang="zh-TW" baseline="0" dirty="0" smtClean="0"/>
              <a:t> AE</a:t>
            </a:r>
            <a:r>
              <a:rPr lang="zh-TW" altLang="zh-TW" dirty="0" smtClean="0"/>
              <a:t>或CSE</a:t>
            </a:r>
            <a:r>
              <a:rPr lang="zh-TW" altLang="en-US" dirty="0" smtClean="0"/>
              <a:t>可以</a:t>
            </a:r>
            <a:r>
              <a:rPr lang="zh-TW" altLang="zh-TW" dirty="0" smtClean="0"/>
              <a:t>包括在同一</a:t>
            </a:r>
            <a:r>
              <a:rPr lang="en-US" altLang="zh-TW" dirty="0" smtClean="0"/>
              <a:t>group</a:t>
            </a:r>
            <a:r>
              <a:rPr lang="zh-TW" altLang="zh-TW" dirty="0" smtClean="0"/>
              <a:t>中</a:t>
            </a:r>
            <a:r>
              <a:rPr lang="zh-TW" altLang="en-US" dirty="0" smtClean="0"/>
              <a:t>。</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31</a:t>
            </a:fld>
            <a:endParaRPr lang="zh-TW" altLang="en-US"/>
          </a:p>
        </p:txBody>
      </p:sp>
    </p:spTree>
    <p:extLst>
      <p:ext uri="{BB962C8B-B14F-4D97-AF65-F5344CB8AC3E}">
        <p14:creationId xmlns:p14="http://schemas.microsoft.com/office/powerpoint/2010/main" val="3106072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Location (LOC)</a:t>
            </a:r>
          </a:p>
          <a:p>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它允許</a:t>
            </a:r>
            <a:r>
              <a:rPr lang="en-US" altLang="zh-TW" sz="1200" b="0" i="0" kern="1200" dirty="0" smtClean="0">
                <a:solidFill>
                  <a:schemeClr val="tx1"/>
                </a:solidFill>
                <a:effectLst/>
                <a:latin typeface="+mn-lt"/>
                <a:ea typeface="+mn-ea"/>
                <a:cs typeface="+mn-cs"/>
              </a:rPr>
              <a:t>AE</a:t>
            </a:r>
            <a:r>
              <a:rPr lang="zh-TW" altLang="en-US" sz="1200" b="0" i="0" kern="1200" dirty="0" smtClean="0">
                <a:solidFill>
                  <a:schemeClr val="tx1"/>
                </a:solidFill>
                <a:effectLst/>
                <a:latin typeface="+mn-lt"/>
                <a:ea typeface="+mn-ea"/>
                <a:cs typeface="+mn-cs"/>
              </a:rPr>
              <a:t>獲得如</a:t>
            </a:r>
            <a:r>
              <a:rPr lang="en-US" altLang="zh-TW" sz="1200" b="0" i="0" kern="1200" dirty="0" smtClean="0">
                <a:solidFill>
                  <a:schemeClr val="tx1"/>
                </a:solidFill>
                <a:effectLst/>
                <a:latin typeface="+mn-lt"/>
                <a:ea typeface="+mn-ea"/>
                <a:cs typeface="+mn-cs"/>
              </a:rPr>
              <a:t>ASN</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MN</a:t>
            </a:r>
            <a:r>
              <a:rPr lang="zh-TW" altLang="en-US" sz="1200" b="0" i="0" kern="1200" dirty="0" smtClean="0">
                <a:solidFill>
                  <a:schemeClr val="tx1"/>
                </a:solidFill>
                <a:effectLst/>
                <a:latin typeface="+mn-lt"/>
                <a:ea typeface="+mn-ea"/>
                <a:cs typeface="+mn-cs"/>
              </a:rPr>
              <a:t>等的</a:t>
            </a:r>
            <a:r>
              <a:rPr lang="en-US" altLang="zh-TW" sz="1200" b="0" i="0" kern="1200" dirty="0" smtClean="0">
                <a:solidFill>
                  <a:schemeClr val="tx1"/>
                </a:solidFill>
                <a:effectLst/>
                <a:latin typeface="+mn-lt"/>
                <a:ea typeface="+mn-ea"/>
                <a:cs typeface="+mn-cs"/>
              </a:rPr>
              <a:t>M2M</a:t>
            </a:r>
            <a:r>
              <a:rPr lang="zh-TW" altLang="en-US" sz="1200" b="0" i="0" kern="1200" dirty="0" smtClean="0">
                <a:solidFill>
                  <a:schemeClr val="tx1"/>
                </a:solidFill>
                <a:effectLst/>
                <a:latin typeface="+mn-lt"/>
                <a:ea typeface="+mn-ea"/>
                <a:cs typeface="+mn-cs"/>
              </a:rPr>
              <a:t>實體的位置信息。</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位置信息可以包含不只緯度和經度坐標。</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為了獲得位置信息，該</a:t>
            </a:r>
            <a:r>
              <a:rPr lang="en-US" altLang="zh-TW" sz="1200" b="0" i="0" kern="1200" dirty="0" smtClean="0">
                <a:solidFill>
                  <a:schemeClr val="tx1"/>
                </a:solidFill>
                <a:effectLst/>
                <a:latin typeface="+mn-lt"/>
                <a:ea typeface="+mn-ea"/>
                <a:cs typeface="+mn-cs"/>
              </a:rPr>
              <a:t>CSF</a:t>
            </a:r>
            <a:r>
              <a:rPr lang="zh-TW" altLang="en-US" sz="1200" b="0" i="0" kern="1200" dirty="0" smtClean="0">
                <a:solidFill>
                  <a:schemeClr val="tx1"/>
                </a:solidFill>
                <a:effectLst/>
                <a:latin typeface="+mn-lt"/>
                <a:ea typeface="+mn-ea"/>
                <a:cs typeface="+mn-cs"/>
              </a:rPr>
              <a:t>與以下各項互動：</a:t>
            </a:r>
            <a:endParaRPr lang="en-US" altLang="zh-TW" sz="12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altLang="zh-TW" dirty="0" smtClean="0"/>
              <a:t>GPS</a:t>
            </a:r>
            <a:r>
              <a:rPr lang="zh-TW" altLang="en-US" dirty="0" smtClean="0"/>
              <a:t>模組</a:t>
            </a:r>
            <a:endParaRPr lang="en-US" altLang="zh-TW" dirty="0" smtClean="0"/>
          </a:p>
          <a:p>
            <a:pPr marL="628650" lvl="1" indent="-171450">
              <a:buFont typeface="Arial" panose="020B0604020202020204" pitchFamily="34" charset="0"/>
              <a:buChar char="•"/>
            </a:pPr>
            <a:r>
              <a:rPr lang="zh-TW" altLang="en-US" dirty="0" smtClean="0"/>
              <a:t>來自底層網路的位置技術</a:t>
            </a:r>
            <a:endParaRPr lang="en-US" altLang="zh-TW" dirty="0" smtClean="0"/>
          </a:p>
          <a:p>
            <a:pPr marL="628650" lvl="1" indent="-171450">
              <a:buFont typeface="Arial" panose="020B0604020202020204" pitchFamily="34" charset="0"/>
              <a:buChar char="•"/>
            </a:pPr>
            <a:r>
              <a:rPr lang="zh-TW" altLang="en-US" dirty="0" smtClean="0"/>
              <a:t>存在節點裡的位置資訊</a:t>
            </a:r>
            <a:endParaRPr lang="en-US" altLang="zh-TW" dirty="0" smtClean="0"/>
          </a:p>
          <a:p>
            <a:pPr marL="0" lvl="0" indent="0">
              <a:buFont typeface="Arial" panose="020B0604020202020204" pitchFamily="34" charset="0"/>
              <a:buNone/>
            </a:pPr>
            <a:r>
              <a:rPr lang="zh-TW" altLang="en-US" dirty="0" smtClean="0"/>
              <a:t>他也負責保護地理位置資訊的機密性。</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32</a:t>
            </a:fld>
            <a:endParaRPr lang="zh-TW" altLang="en-US"/>
          </a:p>
        </p:txBody>
      </p:sp>
    </p:spTree>
    <p:extLst>
      <p:ext uri="{BB962C8B-B14F-4D97-AF65-F5344CB8AC3E}">
        <p14:creationId xmlns:p14="http://schemas.microsoft.com/office/powerpoint/2010/main" val="428401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Network Service Exposure, Service Execution and Triggering (NSSE)</a:t>
            </a:r>
          </a:p>
          <a:p>
            <a:endParaRPr lang="en-US" altLang="zh-TW" dirty="0" smtClean="0"/>
          </a:p>
          <a:p>
            <a:r>
              <a:rPr lang="zh-TW" altLang="en-US" dirty="0" smtClean="0"/>
              <a:t>管理透過</a:t>
            </a:r>
            <a:r>
              <a:rPr lang="en-US" altLang="zh-TW" dirty="0" err="1" smtClean="0"/>
              <a:t>Mcn</a:t>
            </a:r>
            <a:r>
              <a:rPr lang="zh-TW" altLang="en-US" dirty="0" smtClean="0"/>
              <a:t>與底層網路的溝通以便去使用網路服務。</a:t>
            </a:r>
            <a:endParaRPr lang="en-US" altLang="zh-TW" dirty="0" smtClean="0"/>
          </a:p>
          <a:p>
            <a:r>
              <a:rPr lang="en-US" altLang="zh-TW" dirty="0" smtClean="0"/>
              <a:t>NSSE</a:t>
            </a:r>
            <a:r>
              <a:rPr lang="en-US" altLang="zh-TW" baseline="0" dirty="0" smtClean="0"/>
              <a:t> CSF </a:t>
            </a:r>
            <a:r>
              <a:rPr lang="zh-TW" altLang="en-US" baseline="0" dirty="0" smtClean="0"/>
              <a:t>會隔離 </a:t>
            </a:r>
            <a:r>
              <a:rPr lang="en-US" altLang="zh-TW" dirty="0" smtClean="0"/>
              <a:t>AEs</a:t>
            </a:r>
            <a:r>
              <a:rPr lang="zh-TW" altLang="en-US" dirty="0" smtClean="0"/>
              <a:t>與</a:t>
            </a:r>
            <a:r>
              <a:rPr lang="en-US" altLang="zh-TW" dirty="0" smtClean="0"/>
              <a:t>CSFs</a:t>
            </a:r>
            <a:r>
              <a:rPr lang="zh-TW" altLang="en-US" dirty="0" smtClean="0"/>
              <a:t> 和底層網路所支援的技術。</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33</a:t>
            </a:fld>
            <a:endParaRPr lang="zh-TW" altLang="en-US"/>
          </a:p>
        </p:txBody>
      </p:sp>
    </p:spTree>
    <p:extLst>
      <p:ext uri="{BB962C8B-B14F-4D97-AF65-F5344CB8AC3E}">
        <p14:creationId xmlns:p14="http://schemas.microsoft.com/office/powerpoint/2010/main" val="2735487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Registration(REG)</a:t>
            </a:r>
          </a:p>
          <a:p>
            <a:endParaRPr lang="en-US" altLang="zh-TW" dirty="0" smtClean="0"/>
          </a:p>
          <a:p>
            <a:r>
              <a:rPr lang="zh-TW" altLang="en-US" dirty="0" smtClean="0"/>
              <a:t>處理</a:t>
            </a:r>
            <a:r>
              <a:rPr lang="en-US" altLang="zh-TW" dirty="0" smtClean="0"/>
              <a:t>AE</a:t>
            </a:r>
            <a:r>
              <a:rPr lang="zh-TW" altLang="en-US" dirty="0" smtClean="0"/>
              <a:t>或是其他</a:t>
            </a:r>
            <a:r>
              <a:rPr lang="en-US" altLang="zh-TW" dirty="0" smtClean="0"/>
              <a:t>CSE</a:t>
            </a:r>
            <a:r>
              <a:rPr lang="zh-TW" altLang="en-US" dirty="0" smtClean="0"/>
              <a:t>去註冊到</a:t>
            </a:r>
            <a:r>
              <a:rPr lang="en-US" altLang="zh-TW" dirty="0" smtClean="0"/>
              <a:t>CSE</a:t>
            </a:r>
            <a:r>
              <a:rPr lang="zh-TW" altLang="en-US" dirty="0" smtClean="0"/>
              <a:t>以便去使用這個</a:t>
            </a:r>
            <a:r>
              <a:rPr lang="en-US" altLang="zh-TW" dirty="0" smtClean="0"/>
              <a:t>CSE</a:t>
            </a:r>
            <a:r>
              <a:rPr lang="zh-TW" altLang="en-US" dirty="0" smtClean="0"/>
              <a:t>所提供的服務。</a:t>
            </a:r>
            <a:endParaRPr lang="en-US" altLang="zh-TW" dirty="0" smtClean="0"/>
          </a:p>
          <a:p>
            <a:r>
              <a:rPr lang="zh-TW" altLang="en-US" dirty="0" smtClean="0"/>
              <a:t>在</a:t>
            </a:r>
            <a:r>
              <a:rPr lang="en-US" altLang="zh-TW" dirty="0" smtClean="0"/>
              <a:t>field</a:t>
            </a:r>
            <a:r>
              <a:rPr lang="en-US" altLang="zh-TW" baseline="0" dirty="0" smtClean="0"/>
              <a:t> domain</a:t>
            </a:r>
            <a:r>
              <a:rPr lang="zh-TW" altLang="en-US" baseline="0" dirty="0" smtClean="0"/>
              <a:t>的</a:t>
            </a:r>
            <a:r>
              <a:rPr lang="en-US" altLang="zh-TW" baseline="0" dirty="0" smtClean="0"/>
              <a:t>CSE</a:t>
            </a:r>
            <a:r>
              <a:rPr lang="zh-TW" altLang="en-US" baseline="0" dirty="0" smtClean="0"/>
              <a:t>都應該像在</a:t>
            </a:r>
            <a:r>
              <a:rPr lang="en-US" altLang="zh-TW" baseline="0" dirty="0" smtClean="0"/>
              <a:t>infrastructure </a:t>
            </a:r>
            <a:r>
              <a:rPr lang="en-US" altLang="zh-TW" baseline="0" dirty="0" err="1" smtClean="0"/>
              <a:t>domai</a:t>
            </a:r>
            <a:r>
              <a:rPr lang="zh-TW" altLang="en-US" baseline="0" dirty="0" smtClean="0"/>
              <a:t>的</a:t>
            </a:r>
            <a:r>
              <a:rPr lang="en-US" altLang="zh-TW" baseline="0" dirty="0" smtClean="0"/>
              <a:t>CSE</a:t>
            </a:r>
            <a:r>
              <a:rPr lang="zh-TW" altLang="en-US" baseline="0" dirty="0" smtClean="0"/>
              <a:t>註冊。</a:t>
            </a:r>
            <a:endParaRPr lang="en-US" altLang="zh-TW" baseline="0" dirty="0" smtClean="0"/>
          </a:p>
          <a:p>
            <a:r>
              <a:rPr lang="zh-TW" altLang="en-US" baseline="0" dirty="0" smtClean="0"/>
              <a:t>所有的</a:t>
            </a:r>
            <a:r>
              <a:rPr lang="en-US" altLang="zh-TW" baseline="0" dirty="0" smtClean="0"/>
              <a:t>AE</a:t>
            </a:r>
            <a:r>
              <a:rPr lang="zh-TW" altLang="en-US" baseline="0" dirty="0" smtClean="0"/>
              <a:t>都應該像他的</a:t>
            </a:r>
            <a:r>
              <a:rPr lang="en-US" altLang="zh-TW" baseline="0" dirty="0" smtClean="0"/>
              <a:t>local CSE</a:t>
            </a:r>
            <a:r>
              <a:rPr lang="zh-TW" altLang="en-US" baseline="0" dirty="0" smtClean="0"/>
              <a:t>註冊。</a:t>
            </a:r>
            <a:endParaRPr lang="en-US" altLang="zh-TW" baseline="0" dirty="0" smtClean="0"/>
          </a:p>
          <a:p>
            <a:r>
              <a:rPr lang="zh-TW" altLang="en-US" baseline="0" dirty="0" smtClean="0"/>
              <a:t>註冊資訊應該包含 </a:t>
            </a:r>
            <a:r>
              <a:rPr lang="en-US" altLang="zh-TW" baseline="0" dirty="0" smtClean="0"/>
              <a:t>ID </a:t>
            </a:r>
            <a:r>
              <a:rPr lang="zh-TW" altLang="en-US" baseline="0" dirty="0" smtClean="0"/>
              <a:t>與 </a:t>
            </a:r>
            <a:r>
              <a:rPr lang="en-US" altLang="zh-TW" baseline="0" dirty="0" smtClean="0"/>
              <a:t>Reachability Schedule</a:t>
            </a:r>
            <a:r>
              <a:rPr lang="zh-TW" altLang="en-US" baseline="0" dirty="0" smtClean="0"/>
              <a:t>。</a:t>
            </a:r>
            <a:endParaRPr lang="en-US" altLang="zh-TW" baseline="0" dirty="0" smtClean="0"/>
          </a:p>
          <a:p>
            <a:r>
              <a:rPr lang="en-US" altLang="zh-TW" baseline="0" dirty="0" smtClean="0"/>
              <a:t>Reachability Schedule </a:t>
            </a:r>
            <a:r>
              <a:rPr lang="zh-TW" altLang="en-US" baseline="0" dirty="0" smtClean="0"/>
              <a:t>代表一個</a:t>
            </a:r>
            <a:r>
              <a:rPr lang="en-US" altLang="zh-TW" baseline="0" dirty="0" smtClean="0"/>
              <a:t>node</a:t>
            </a:r>
            <a:r>
              <a:rPr lang="zh-TW" altLang="en-US" baseline="0" dirty="0" smtClean="0"/>
              <a:t>的</a:t>
            </a:r>
            <a:r>
              <a:rPr lang="en-US" altLang="zh-TW" baseline="0" dirty="0" smtClean="0"/>
              <a:t>policy</a:t>
            </a:r>
            <a:r>
              <a:rPr lang="zh-TW" altLang="en-US" baseline="0" dirty="0" smtClean="0"/>
              <a:t>，規定什麼時候可以傳輸訊息在</a:t>
            </a:r>
            <a:r>
              <a:rPr lang="en-US" altLang="zh-TW" baseline="0" dirty="0" smtClean="0"/>
              <a:t>nodes</a:t>
            </a:r>
            <a:r>
              <a:rPr lang="zh-TW" altLang="en-US" baseline="0" dirty="0" smtClean="0"/>
              <a:t>之間，若是沒有定義這個部分，就代表任何時候都允許。</a:t>
            </a:r>
            <a:endParaRPr lang="en-US" altLang="zh-TW" baseline="0"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34</a:t>
            </a:fld>
            <a:endParaRPr lang="zh-TW" altLang="en-US"/>
          </a:p>
        </p:txBody>
      </p:sp>
    </p:spTree>
    <p:extLst>
      <p:ext uri="{BB962C8B-B14F-4D97-AF65-F5344CB8AC3E}">
        <p14:creationId xmlns:p14="http://schemas.microsoft.com/office/powerpoint/2010/main" val="4127587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Security(SEC)</a:t>
            </a:r>
          </a:p>
          <a:p>
            <a:endParaRPr lang="en-US" altLang="zh-TW" dirty="0" smtClean="0"/>
          </a:p>
          <a:p>
            <a:r>
              <a:rPr lang="zh-TW" altLang="en-US" dirty="0" smtClean="0"/>
              <a:t>敏感資料的處理</a:t>
            </a:r>
            <a:endParaRPr lang="en-US" altLang="zh-TW" dirty="0" smtClean="0"/>
          </a:p>
          <a:p>
            <a:r>
              <a:rPr lang="zh-TW" altLang="en-US" dirty="0" smtClean="0"/>
              <a:t>安全環境的管理</a:t>
            </a:r>
            <a:endParaRPr lang="en-US" altLang="zh-TW" dirty="0" smtClean="0"/>
          </a:p>
          <a:p>
            <a:r>
              <a:rPr lang="zh-TW" altLang="en-US" dirty="0" smtClean="0"/>
              <a:t>安全連結的建立</a:t>
            </a:r>
            <a:endParaRPr lang="en-US" altLang="zh-TW" dirty="0" smtClean="0"/>
          </a:p>
          <a:p>
            <a:r>
              <a:rPr lang="zh-TW" altLang="en-US" dirty="0" smtClean="0"/>
              <a:t>根據 </a:t>
            </a:r>
            <a:r>
              <a:rPr lang="en-US" altLang="zh-TW" dirty="0" smtClean="0"/>
              <a:t>access</a:t>
            </a:r>
            <a:r>
              <a:rPr lang="en-US" altLang="zh-TW" baseline="0" dirty="0" smtClean="0"/>
              <a:t> control</a:t>
            </a:r>
            <a:r>
              <a:rPr lang="zh-TW" altLang="en-US" baseline="0" dirty="0" smtClean="0"/>
              <a:t>政策來授權</a:t>
            </a:r>
            <a:endParaRPr lang="en-US" altLang="zh-TW" baseline="0" dirty="0" smtClean="0"/>
          </a:p>
          <a:p>
            <a:r>
              <a:rPr lang="zh-TW" altLang="en-US" baseline="0" dirty="0" smtClean="0"/>
              <a:t>身分的保護</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35</a:t>
            </a:fld>
            <a:endParaRPr lang="zh-TW" altLang="en-US"/>
          </a:p>
        </p:txBody>
      </p:sp>
    </p:spTree>
    <p:extLst>
      <p:ext uri="{BB962C8B-B14F-4D97-AF65-F5344CB8AC3E}">
        <p14:creationId xmlns:p14="http://schemas.microsoft.com/office/powerpoint/2010/main" val="1747758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smtClean="0"/>
              <a:t>Service</a:t>
            </a:r>
            <a:r>
              <a:rPr lang="en-US" baseline="0" dirty="0" smtClean="0"/>
              <a:t> Charging and Accounting(SCA)</a:t>
            </a:r>
          </a:p>
          <a:p>
            <a:pPr lvl="0" algn="l"/>
            <a:endParaRPr lang="en-US" dirty="0" smtClean="0"/>
          </a:p>
          <a:p>
            <a:pPr lvl="0" algn="l"/>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它為服務層提供計費功能。</a:t>
            </a:r>
            <a:endParaRPr lang="en-US" altLang="zh-TW" sz="1200" b="0" i="0" kern="1200" dirty="0" smtClean="0">
              <a:solidFill>
                <a:schemeClr val="tx1"/>
              </a:solidFill>
              <a:effectLst/>
              <a:latin typeface="+mn-lt"/>
              <a:ea typeface="+mn-ea"/>
              <a:cs typeface="+mn-cs"/>
            </a:endParaRPr>
          </a:p>
          <a:p>
            <a:pPr lvl="0" algn="l"/>
            <a:r>
              <a:rPr lang="zh-TW" altLang="en-US" sz="1200" b="0" i="0" kern="1200" dirty="0" smtClean="0">
                <a:solidFill>
                  <a:schemeClr val="tx1"/>
                </a:solidFill>
                <a:effectLst/>
                <a:latin typeface="+mn-lt"/>
                <a:ea typeface="+mn-ea"/>
                <a:cs typeface="+mn-cs"/>
              </a:rPr>
              <a:t>支援線上線下的收費。</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捕獲可計費事件，記錄資訊，生成計費記錄和計費資訊。</a:t>
            </a:r>
            <a:endParaRPr lang="en-US" altLang="zh-TW" sz="1200" b="0" i="0" kern="1200" dirty="0" smtClean="0">
              <a:solidFill>
                <a:schemeClr val="tx1"/>
              </a:solidFill>
              <a:effectLst/>
              <a:latin typeface="+mn-lt"/>
              <a:ea typeface="+mn-ea"/>
              <a:cs typeface="+mn-cs"/>
            </a:endParaRPr>
          </a:p>
          <a:p>
            <a:pPr lvl="0" algn="l"/>
            <a:r>
              <a:rPr lang="zh-TW" altLang="zh-TW" dirty="0" smtClean="0"/>
              <a:t>多個計費模型：基於</a:t>
            </a:r>
            <a:r>
              <a:rPr lang="zh-TW" altLang="en-US" dirty="0" smtClean="0"/>
              <a:t>訂閱</a:t>
            </a:r>
            <a:r>
              <a:rPr lang="zh-TW" altLang="zh-TW" dirty="0" smtClean="0"/>
              <a:t>，基於事件的計費（例如基於創建，更新和檢索），基於會話的計費，基於服務的計費</a:t>
            </a:r>
            <a:r>
              <a:rPr lang="zh-TW" altLang="en-US" dirty="0" smtClean="0"/>
              <a:t>。</a:t>
            </a:r>
            <a:br>
              <a:rPr lang="zh-TW" altLang="en-US" dirty="0" smtClean="0"/>
            </a:br>
            <a:r>
              <a:rPr lang="zh-TW" altLang="en-US" sz="1200" b="0" i="0" kern="1200" dirty="0" smtClean="0">
                <a:solidFill>
                  <a:schemeClr val="tx1"/>
                </a:solidFill>
                <a:effectLst/>
                <a:latin typeface="+mn-lt"/>
                <a:ea typeface="+mn-ea"/>
                <a:cs typeface="+mn-cs"/>
              </a:rPr>
              <a:t>它支持： </a:t>
            </a:r>
            <a:endParaRPr lang="en-US" altLang="zh-TW" sz="1200" b="0" i="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zh-TW" altLang="en-US" sz="1200" b="0" i="0" kern="1200" dirty="0" smtClean="0">
                <a:solidFill>
                  <a:schemeClr val="tx1"/>
                </a:solidFill>
                <a:effectLst/>
                <a:latin typeface="+mn-lt"/>
                <a:ea typeface="+mn-ea"/>
                <a:cs typeface="+mn-cs"/>
              </a:rPr>
              <a:t>獨立服務層計費（</a:t>
            </a:r>
            <a:r>
              <a:rPr lang="en-US" altLang="zh-TW" sz="1200" b="0" i="0" kern="1200" dirty="0" smtClean="0">
                <a:solidFill>
                  <a:schemeClr val="tx1"/>
                </a:solidFill>
                <a:effectLst/>
                <a:latin typeface="+mn-lt"/>
                <a:ea typeface="+mn-ea"/>
                <a:cs typeface="+mn-cs"/>
              </a:rPr>
              <a:t>M2M SL</a:t>
            </a:r>
            <a:r>
              <a:rPr lang="zh-TW" altLang="en-US" sz="1200" b="0" i="0" kern="1200" dirty="0" smtClean="0">
                <a:solidFill>
                  <a:schemeClr val="tx1"/>
                </a:solidFill>
                <a:effectLst/>
                <a:latin typeface="+mn-lt"/>
                <a:ea typeface="+mn-ea"/>
                <a:cs typeface="+mn-cs"/>
              </a:rPr>
              <a:t>） </a:t>
            </a:r>
            <a:endParaRPr lang="en-US" altLang="zh-TW" sz="1200" b="0" i="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zh-TW" altLang="en-US" sz="1200" b="0" i="0" kern="1200" dirty="0" smtClean="0">
                <a:solidFill>
                  <a:schemeClr val="tx1"/>
                </a:solidFill>
                <a:effectLst/>
                <a:latin typeface="+mn-lt"/>
                <a:ea typeface="+mn-ea"/>
                <a:cs typeface="+mn-cs"/>
              </a:rPr>
              <a:t>相互關聯的收費（</a:t>
            </a:r>
            <a:r>
              <a:rPr lang="en-US" altLang="zh-TW" sz="1200" b="0" i="0" kern="1200" dirty="0" smtClean="0">
                <a:solidFill>
                  <a:schemeClr val="tx1"/>
                </a:solidFill>
                <a:effectLst/>
                <a:latin typeface="+mn-lt"/>
                <a:ea typeface="+mn-ea"/>
                <a:cs typeface="+mn-cs"/>
              </a:rPr>
              <a:t>M2M SL</a:t>
            </a:r>
            <a:r>
              <a:rPr lang="zh-TW" altLang="en-US" sz="1200" b="0" i="0" kern="1200" dirty="0" smtClean="0">
                <a:solidFill>
                  <a:schemeClr val="tx1"/>
                </a:solidFill>
                <a:effectLst/>
                <a:latin typeface="+mn-lt"/>
                <a:ea typeface="+mn-ea"/>
                <a:cs typeface="+mn-cs"/>
              </a:rPr>
              <a:t>和</a:t>
            </a:r>
            <a:r>
              <a:rPr lang="en-US" altLang="zh-TW" sz="1200" b="0" i="0" kern="1200" dirty="0" smtClean="0">
                <a:solidFill>
                  <a:schemeClr val="tx1"/>
                </a:solidFill>
                <a:effectLst/>
                <a:latin typeface="+mn-lt"/>
                <a:ea typeface="+mn-ea"/>
                <a:cs typeface="+mn-cs"/>
              </a:rPr>
              <a:t>UN</a:t>
            </a:r>
            <a:r>
              <a:rPr lang="zh-TW" altLang="en-US" sz="1200" b="0" i="0" kern="1200" dirty="0" smtClean="0">
                <a:solidFill>
                  <a:schemeClr val="tx1"/>
                </a:solidFill>
                <a:effectLst/>
                <a:latin typeface="+mn-lt"/>
                <a:ea typeface="+mn-ea"/>
                <a:cs typeface="+mn-cs"/>
              </a:rPr>
              <a:t>）</a:t>
            </a:r>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它分為三個功能： </a:t>
            </a:r>
            <a:endParaRPr lang="en-US" altLang="zh-TW" sz="1200" b="0" i="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zh-TW" altLang="en-US" sz="1200" b="0" i="0" kern="1200" dirty="0" smtClean="0">
                <a:solidFill>
                  <a:schemeClr val="tx1"/>
                </a:solidFill>
                <a:effectLst/>
                <a:latin typeface="+mn-lt"/>
                <a:ea typeface="+mn-ea"/>
                <a:cs typeface="+mn-cs"/>
              </a:rPr>
              <a:t>收費管理功能 </a:t>
            </a:r>
            <a:endParaRPr lang="en-US" altLang="zh-TW" sz="1200" b="0" i="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zh-TW" altLang="en-US" sz="1200" b="0" i="0" kern="1200" dirty="0" smtClean="0">
                <a:solidFill>
                  <a:schemeClr val="tx1"/>
                </a:solidFill>
                <a:effectLst/>
                <a:latin typeface="+mn-lt"/>
                <a:ea typeface="+mn-ea"/>
                <a:cs typeface="+mn-cs"/>
              </a:rPr>
              <a:t>收費觸發功能 </a:t>
            </a:r>
            <a:endParaRPr lang="en-US" altLang="zh-TW" sz="1200" b="0" i="0" kern="1200" dirty="0" smtClean="0">
              <a:solidFill>
                <a:schemeClr val="tx1"/>
              </a:solidFill>
              <a:effectLst/>
              <a:latin typeface="+mn-lt"/>
              <a:ea typeface="+mn-ea"/>
              <a:cs typeface="+mn-cs"/>
            </a:endParaRPr>
          </a:p>
          <a:p>
            <a:pPr marL="171450" lvl="0" indent="-171450" algn="l">
              <a:buFont typeface="Arial" panose="020B0604020202020204" pitchFamily="34" charset="0"/>
              <a:buChar char="•"/>
            </a:pPr>
            <a:r>
              <a:rPr lang="zh-TW" altLang="en-US" sz="1200" b="0" i="0" kern="1200" dirty="0" smtClean="0">
                <a:solidFill>
                  <a:schemeClr val="tx1"/>
                </a:solidFill>
                <a:effectLst/>
                <a:latin typeface="+mn-lt"/>
                <a:ea typeface="+mn-ea"/>
                <a:cs typeface="+mn-cs"/>
              </a:rPr>
              <a:t>離線收費功能</a:t>
            </a:r>
            <a:endParaRPr lang="en-US" dirty="0" smtClean="0"/>
          </a:p>
        </p:txBody>
      </p:sp>
      <p:sp>
        <p:nvSpPr>
          <p:cNvPr id="4" name="Slide Number Placeholder 3"/>
          <p:cNvSpPr>
            <a:spLocks noGrp="1"/>
          </p:cNvSpPr>
          <p:nvPr>
            <p:ph type="sldNum" sz="quarter" idx="10"/>
          </p:nvPr>
        </p:nvSpPr>
        <p:spPr/>
        <p:txBody>
          <a:bodyPr/>
          <a:lstStyle/>
          <a:p>
            <a:fld id="{1945B3CF-F153-4927-8AED-0C2B4E88460B}" type="slidenum">
              <a:rPr lang="es-ES" smtClean="0"/>
              <a:t>36</a:t>
            </a:fld>
            <a:endParaRPr lang="es-ES"/>
          </a:p>
        </p:txBody>
      </p:sp>
    </p:spTree>
    <p:extLst>
      <p:ext uri="{BB962C8B-B14F-4D97-AF65-F5344CB8AC3E}">
        <p14:creationId xmlns:p14="http://schemas.microsoft.com/office/powerpoint/2010/main" val="115886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zh-TW" dirty="0" smtClean="0"/>
              <a:t>Subscription and Notification (SUB)</a:t>
            </a:r>
          </a:p>
          <a:p>
            <a:pPr lvl="0"/>
            <a:endParaRPr lang="en-US" dirty="0" smtClean="0"/>
          </a:p>
          <a:p>
            <a:pPr marL="171450" lvl="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根據訪問權限管理對資源的訂閱，並將相應的通知發送到觀察程序地址。 </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觀察者地址 作為 想要接收通知的資源訂閱者的代表。 </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altLang="zh-TW" sz="1200" b="0" i="0" kern="1200" dirty="0" smtClean="0">
                <a:solidFill>
                  <a:schemeClr val="tx1"/>
                </a:solidFill>
                <a:effectLst/>
                <a:latin typeface="+mn-lt"/>
                <a:ea typeface="+mn-ea"/>
                <a:cs typeface="+mn-cs"/>
              </a:rPr>
              <a:t>AE</a:t>
            </a:r>
            <a:r>
              <a:rPr lang="zh-TW" altLang="en-US" sz="1200" b="0" i="0" kern="1200" dirty="0" smtClean="0">
                <a:solidFill>
                  <a:schemeClr val="tx1"/>
                </a:solidFill>
                <a:effectLst/>
                <a:latin typeface="+mn-lt"/>
                <a:ea typeface="+mn-ea"/>
                <a:cs typeface="+mn-cs"/>
              </a:rPr>
              <a:t>訂閱本地或遠程</a:t>
            </a:r>
            <a:r>
              <a:rPr lang="en-US" altLang="zh-TW" sz="1200" b="0" i="0" kern="1200" dirty="0" smtClean="0">
                <a:solidFill>
                  <a:schemeClr val="tx1"/>
                </a:solidFill>
                <a:effectLst/>
                <a:latin typeface="+mn-lt"/>
                <a:ea typeface="+mn-ea"/>
                <a:cs typeface="+mn-cs"/>
              </a:rPr>
              <a:t>CSE</a:t>
            </a:r>
            <a:r>
              <a:rPr lang="zh-TW" altLang="en-US" sz="1200" b="0" i="0" kern="1200" dirty="0" smtClean="0">
                <a:solidFill>
                  <a:schemeClr val="tx1"/>
                </a:solidFill>
                <a:effectLst/>
                <a:latin typeface="+mn-lt"/>
                <a:ea typeface="+mn-ea"/>
                <a:cs typeface="+mn-cs"/>
              </a:rPr>
              <a:t>上的資源。 </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altLang="zh-TW" sz="1200" b="0" i="0" kern="1200" dirty="0" smtClean="0">
                <a:solidFill>
                  <a:schemeClr val="tx1"/>
                </a:solidFill>
                <a:effectLst/>
                <a:latin typeface="+mn-lt"/>
                <a:ea typeface="+mn-ea"/>
                <a:cs typeface="+mn-cs"/>
              </a:rPr>
              <a:t>CSE</a:t>
            </a:r>
            <a:r>
              <a:rPr lang="zh-TW" altLang="en-US" sz="1200" b="0" i="0" kern="1200" dirty="0" smtClean="0">
                <a:solidFill>
                  <a:schemeClr val="tx1"/>
                </a:solidFill>
                <a:effectLst/>
                <a:latin typeface="+mn-lt"/>
                <a:ea typeface="+mn-ea"/>
                <a:cs typeface="+mn-cs"/>
              </a:rPr>
              <a:t>訂閱多個</a:t>
            </a:r>
            <a:r>
              <a:rPr lang="en-US" altLang="zh-TW" sz="1200" b="0" i="0" kern="1200" dirty="0" smtClean="0">
                <a:solidFill>
                  <a:schemeClr val="tx1"/>
                </a:solidFill>
                <a:effectLst/>
                <a:latin typeface="+mn-lt"/>
                <a:ea typeface="+mn-ea"/>
                <a:cs typeface="+mn-cs"/>
              </a:rPr>
              <a:t>CSE</a:t>
            </a:r>
            <a:r>
              <a:rPr lang="zh-TW" altLang="en-US" sz="1200" b="0" i="0" kern="1200" dirty="0" smtClean="0">
                <a:solidFill>
                  <a:schemeClr val="tx1"/>
                </a:solidFill>
                <a:effectLst/>
                <a:latin typeface="+mn-lt"/>
                <a:ea typeface="+mn-ea"/>
                <a:cs typeface="+mn-cs"/>
              </a:rPr>
              <a:t>上的資源。 </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訂閱範圍包括訂閱資源及其屬性和子節點（但不包括子節點屬性）。</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它支持過濾條件和群體訂閱。 </a:t>
            </a:r>
            <a:endParaRPr lang="en-US" altLang="zh-TW" sz="1200" b="0" i="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zh-TW" altLang="en-US" sz="1200" b="0" i="0" kern="1200" dirty="0" smtClean="0">
                <a:solidFill>
                  <a:schemeClr val="tx1"/>
                </a:solidFill>
                <a:effectLst/>
                <a:latin typeface="+mn-lt"/>
                <a:ea typeface="+mn-ea"/>
                <a:cs typeface="+mn-cs"/>
              </a:rPr>
              <a:t>訂閱請求包括訂閱</a:t>
            </a:r>
            <a:r>
              <a:rPr lang="en-US" altLang="zh-TW" sz="1200" b="0" i="0" kern="1200" dirty="0" smtClean="0">
                <a:solidFill>
                  <a:schemeClr val="tx1"/>
                </a:solidFill>
                <a:effectLst/>
                <a:latin typeface="+mn-lt"/>
                <a:ea typeface="+mn-ea"/>
                <a:cs typeface="+mn-cs"/>
              </a:rPr>
              <a:t>ID</a:t>
            </a:r>
            <a:r>
              <a:rPr lang="zh-TW" altLang="en-US" sz="1200" b="0" i="0" kern="1200" dirty="0" smtClean="0">
                <a:solidFill>
                  <a:schemeClr val="tx1"/>
                </a:solidFill>
                <a:effectLst/>
                <a:latin typeface="+mn-lt"/>
                <a:ea typeface="+mn-ea"/>
                <a:cs typeface="+mn-cs"/>
              </a:rPr>
              <a:t>，訂閱目的地</a:t>
            </a:r>
            <a:r>
              <a:rPr lang="en-US" altLang="zh-TW" sz="1200" b="0" i="0" kern="1200" dirty="0" smtClean="0">
                <a:solidFill>
                  <a:schemeClr val="tx1"/>
                </a:solidFill>
                <a:effectLst/>
                <a:latin typeface="+mn-lt"/>
                <a:ea typeface="+mn-ea"/>
                <a:cs typeface="+mn-cs"/>
              </a:rPr>
              <a:t>CSE-ID</a:t>
            </a:r>
            <a:r>
              <a:rPr lang="zh-TW" altLang="en-US" sz="1200" b="0" i="0" kern="1200" dirty="0" smtClean="0">
                <a:solidFill>
                  <a:schemeClr val="tx1"/>
                </a:solidFill>
                <a:effectLst/>
                <a:latin typeface="+mn-lt"/>
                <a:ea typeface="+mn-ea"/>
                <a:cs typeface="+mn-cs"/>
              </a:rPr>
              <a:t>，訂閱的資源地址，條件（可選），發送通知的地址。</a:t>
            </a:r>
            <a:endParaRPr lang="en-US" dirty="0" smtClean="0"/>
          </a:p>
        </p:txBody>
      </p:sp>
      <p:sp>
        <p:nvSpPr>
          <p:cNvPr id="4" name="Slide Number Placeholder 3"/>
          <p:cNvSpPr>
            <a:spLocks noGrp="1"/>
          </p:cNvSpPr>
          <p:nvPr>
            <p:ph type="sldNum" sz="quarter" idx="10"/>
          </p:nvPr>
        </p:nvSpPr>
        <p:spPr/>
        <p:txBody>
          <a:bodyPr/>
          <a:lstStyle/>
          <a:p>
            <a:fld id="{1945B3CF-F153-4927-8AED-0C2B4E88460B}" type="slidenum">
              <a:rPr lang="es-ES" smtClean="0"/>
              <a:t>37</a:t>
            </a:fld>
            <a:endParaRPr lang="es-ES"/>
          </a:p>
        </p:txBody>
      </p:sp>
    </p:spTree>
    <p:extLst>
      <p:ext uri="{BB962C8B-B14F-4D97-AF65-F5344CB8AC3E}">
        <p14:creationId xmlns:p14="http://schemas.microsoft.com/office/powerpoint/2010/main" val="1272217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a:t>
            </a:r>
            <a:r>
              <a:rPr lang="zh-TW" altLang="en-US" smtClean="0"/>
              <a:t>的</a:t>
            </a:r>
            <a:r>
              <a:rPr lang="en-US" altLang="zh-TW" dirty="0" smtClean="0"/>
              <a:t>REST</a:t>
            </a:r>
            <a:r>
              <a:rPr lang="zh-TW" altLang="en-US" smtClean="0"/>
              <a:t>架構風格</a:t>
            </a:r>
          </a:p>
        </p:txBody>
      </p:sp>
    </p:spTree>
    <p:extLst>
      <p:ext uri="{BB962C8B-B14F-4D97-AF65-F5344CB8AC3E}">
        <p14:creationId xmlns:p14="http://schemas.microsoft.com/office/powerpoint/2010/main" val="4006770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buFontTx/>
              <a:buChar char="•"/>
            </a:pPr>
            <a:r>
              <a:rPr lang="en-US" altLang="zh-TW" dirty="0" smtClean="0"/>
              <a:t>The term </a:t>
            </a:r>
            <a:r>
              <a:rPr lang="en-US" altLang="zh-TW" i="1" dirty="0" smtClean="0"/>
              <a:t>representational state transfer</a:t>
            </a:r>
            <a:r>
              <a:rPr lang="en-US" altLang="zh-TW" dirty="0" smtClean="0"/>
              <a:t> was introduced and defined in 2000 by </a:t>
            </a:r>
            <a:r>
              <a:rPr lang="en-US" altLang="zh-TW" dirty="0" smtClean="0">
                <a:hlinkClick r:id="rId3" action="ppaction://hlinkfile" tooltip="Roy Fielding"/>
              </a:rPr>
              <a:t>Roy Fielding</a:t>
            </a:r>
            <a:r>
              <a:rPr lang="en-US" altLang="zh-TW" dirty="0" smtClean="0"/>
              <a:t> in his doctoral dissertation. Fielding is one of the principal authors of the </a:t>
            </a:r>
            <a:r>
              <a:rPr lang="en-US" altLang="zh-TW" dirty="0" smtClean="0">
                <a:hlinkClick r:id="rId4" action="ppaction://hlinkfile" tooltip="Hypertext Transfer Protocol"/>
              </a:rPr>
              <a:t>Hypertext Transfer Protocol</a:t>
            </a:r>
            <a:r>
              <a:rPr lang="en-US" altLang="zh-TW" dirty="0" smtClean="0"/>
              <a:t> (HTTP) specification versions 1.0 and 1.1.</a:t>
            </a:r>
            <a:r>
              <a:rPr lang="en-US" altLang="zh-TW" baseline="30000" dirty="0" smtClean="0">
                <a:hlinkClick r:id="" action="ppaction://hlinkfile"/>
              </a:rPr>
              <a:t>[</a:t>
            </a:r>
            <a:endParaRPr lang="en-US" altLang="zh-TW" baseline="30000" dirty="0" smtClean="0"/>
          </a:p>
          <a:p>
            <a:pPr marL="0" lvl="1">
              <a:buFontTx/>
              <a:buChar char="•"/>
            </a:pPr>
            <a:endParaRPr lang="en-US" altLang="zh-TW" baseline="30000" dirty="0" smtClean="0"/>
          </a:p>
          <a:p>
            <a:pPr eaLnBrk="1" hangingPunct="1"/>
            <a:r>
              <a:rPr lang="zh-TW" altLang="en-US" dirty="0" smtClean="0"/>
              <a:t>什麼是“</a:t>
            </a:r>
            <a:r>
              <a:rPr lang="en-US" altLang="zh-TW" dirty="0" smtClean="0"/>
              <a:t>REST</a:t>
            </a:r>
            <a:r>
              <a:rPr lang="zh-TW" altLang="en-US" dirty="0" smtClean="0"/>
              <a:t>”？</a:t>
            </a:r>
            <a:endParaRPr lang="en-US" altLang="zh-TW" dirty="0" smtClean="0"/>
          </a:p>
          <a:p>
            <a:pPr eaLnBrk="1" hangingPunct="1"/>
            <a:endParaRPr lang="en-US" altLang="zh-TW" dirty="0" smtClean="0"/>
          </a:p>
          <a:p>
            <a:pPr eaLnBrk="1" hangingPunct="1"/>
            <a:r>
              <a:rPr lang="en-US" altLang="zh-TW" dirty="0" smtClean="0"/>
              <a:t>‧</a:t>
            </a:r>
            <a:r>
              <a:rPr lang="zh-TW" altLang="zh-TW" dirty="0" smtClean="0"/>
              <a:t>REST（</a:t>
            </a:r>
            <a:r>
              <a:rPr lang="en-US" altLang="zh-TW" dirty="0" smtClean="0"/>
              <a:t>REpresentational State Transfer</a:t>
            </a:r>
            <a:r>
              <a:rPr lang="zh-TW" altLang="zh-TW" dirty="0" smtClean="0"/>
              <a:t>）</a:t>
            </a:r>
            <a:endParaRPr lang="en-US" altLang="zh-TW" dirty="0" smtClean="0"/>
          </a:p>
          <a:p>
            <a:pPr eaLnBrk="1" hangingPunct="1"/>
            <a:r>
              <a:rPr lang="zh-TW" altLang="en-US" dirty="0" smtClean="0"/>
              <a:t>   </a:t>
            </a:r>
            <a:r>
              <a:rPr lang="en-US" altLang="zh-TW" dirty="0" smtClean="0"/>
              <a:t>–</a:t>
            </a:r>
            <a:r>
              <a:rPr lang="zh-TW" altLang="en-US" dirty="0" smtClean="0"/>
              <a:t>「表示性狀態轉移 」此術語在</a:t>
            </a:r>
            <a:r>
              <a:rPr lang="zh-TW" altLang="zh-TW" dirty="0" smtClean="0"/>
              <a:t>2000年由Roy Fielding</a:t>
            </a:r>
            <a:r>
              <a:rPr lang="zh-TW" altLang="en-US" dirty="0" smtClean="0"/>
              <a:t>於其</a:t>
            </a:r>
            <a:r>
              <a:rPr lang="zh-TW" altLang="zh-TW" dirty="0" smtClean="0"/>
              <a:t>博士論文</a:t>
            </a:r>
            <a:r>
              <a:rPr lang="zh-TW" altLang="en-US" dirty="0" smtClean="0"/>
              <a:t>中介紹與定義。</a:t>
            </a:r>
            <a:endParaRPr lang="en-US" altLang="zh-TW" dirty="0" smtClean="0"/>
          </a:p>
          <a:p>
            <a:pPr eaLnBrk="1" hangingPunct="1"/>
            <a:r>
              <a:rPr lang="zh-TW" altLang="en-US" dirty="0" smtClean="0"/>
              <a:t>   </a:t>
            </a:r>
            <a:r>
              <a:rPr lang="en-US" altLang="zh-TW" dirty="0" smtClean="0"/>
              <a:t>–</a:t>
            </a:r>
            <a:r>
              <a:rPr lang="zh-TW" altLang="zh-TW" dirty="0" smtClean="0"/>
              <a:t>符合REST</a:t>
            </a:r>
            <a:r>
              <a:rPr lang="zh-TW" altLang="en-US" dirty="0" smtClean="0"/>
              <a:t>限制</a:t>
            </a:r>
            <a:r>
              <a:rPr lang="zh-TW" altLang="zh-TW" dirty="0" smtClean="0"/>
              <a:t>通常被稱為“REST</a:t>
            </a:r>
            <a:r>
              <a:rPr lang="zh-TW" altLang="en-US" dirty="0" smtClean="0"/>
              <a:t>式</a:t>
            </a:r>
            <a:r>
              <a:rPr lang="zh-TW" altLang="zh-TW" dirty="0" smtClean="0"/>
              <a:t>”</a:t>
            </a:r>
            <a:r>
              <a:rPr lang="zh-TW" altLang="en-US" dirty="0" smtClean="0"/>
              <a:t>。</a:t>
            </a:r>
            <a:endParaRPr lang="en-US" altLang="zh-TW" dirty="0" smtClean="0"/>
          </a:p>
          <a:p>
            <a:pPr eaLnBrk="1" hangingPunct="1"/>
            <a:endParaRPr lang="en-US" altLang="zh-TW" dirty="0" smtClean="0"/>
          </a:p>
        </p:txBody>
      </p:sp>
    </p:spTree>
    <p:extLst>
      <p:ext uri="{BB962C8B-B14F-4D97-AF65-F5344CB8AC3E}">
        <p14:creationId xmlns:p14="http://schemas.microsoft.com/office/powerpoint/2010/main" val="3529477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表示性狀態轉移 </a:t>
            </a:r>
            <a:endParaRPr lang="en-US" altLang="zh-TW" dirty="0" smtClean="0"/>
          </a:p>
          <a:p>
            <a:endParaRPr lang="en-US" altLang="zh-TW" dirty="0" smtClean="0"/>
          </a:p>
          <a:p>
            <a:r>
              <a:rPr lang="en-US" altLang="zh-TW" dirty="0" smtClean="0"/>
              <a:t>‧</a:t>
            </a:r>
            <a:r>
              <a:rPr lang="zh-TW" altLang="zh-TW" smtClean="0"/>
              <a:t>在REST中，</a:t>
            </a:r>
            <a:r>
              <a:rPr lang="zh-TW" altLang="en-US" smtClean="0"/>
              <a:t>請求與回</a:t>
            </a:r>
            <a:r>
              <a:rPr lang="zh-TW" altLang="zh-TW" smtClean="0"/>
              <a:t>應都</a:t>
            </a:r>
            <a:r>
              <a:rPr lang="zh-TW" altLang="en-US" smtClean="0"/>
              <a:t>建立在</a:t>
            </a:r>
            <a:r>
              <a:rPr lang="zh-TW" altLang="zh-TW" smtClean="0"/>
              <a:t>資源的</a:t>
            </a:r>
            <a:r>
              <a:rPr lang="zh-TW" altLang="en-US" smtClean="0"/>
              <a:t>表示性</a:t>
            </a:r>
            <a:r>
              <a:rPr lang="zh-TW" altLang="zh-TW" smtClean="0"/>
              <a:t>轉移。資源的</a:t>
            </a:r>
            <a:r>
              <a:rPr lang="zh-TW" altLang="en-US" smtClean="0"/>
              <a:t>表示性</a:t>
            </a:r>
            <a:r>
              <a:rPr lang="zh-TW" altLang="zh-TW" smtClean="0"/>
              <a:t>是一個典型的文件，</a:t>
            </a:r>
            <a:r>
              <a:rPr lang="zh-TW" altLang="en-US" smtClean="0"/>
              <a:t>用以記錄</a:t>
            </a:r>
            <a:r>
              <a:rPr lang="zh-TW" altLang="zh-TW" smtClean="0"/>
              <a:t>當前或預期的資源狀態。</a:t>
            </a:r>
            <a:endParaRPr lang="zh-TW" altLang="en-US" smtClean="0"/>
          </a:p>
        </p:txBody>
      </p:sp>
    </p:spTree>
    <p:extLst>
      <p:ext uri="{BB962C8B-B14F-4D97-AF65-F5344CB8AC3E}">
        <p14:creationId xmlns:p14="http://schemas.microsoft.com/office/powerpoint/2010/main" val="26878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oneM2M </a:t>
            </a:r>
            <a:r>
              <a:rPr lang="zh-TW" altLang="en-US" dirty="0" smtClean="0"/>
              <a:t>網路架構</a:t>
            </a:r>
            <a:endParaRPr lang="en-US" altLang="zh-TW" dirty="0" smtClean="0"/>
          </a:p>
          <a:p>
            <a:endParaRPr lang="en-US" altLang="zh-TW" dirty="0" smtClean="0"/>
          </a:p>
          <a:p>
            <a:r>
              <a:rPr lang="en-US" altLang="zh-TW" dirty="0" smtClean="0"/>
              <a:t>oneM2M</a:t>
            </a:r>
            <a:r>
              <a:rPr lang="en-US" altLang="zh-TW" baseline="0" dirty="0" smtClean="0"/>
              <a:t> </a:t>
            </a:r>
            <a:r>
              <a:rPr lang="zh-TW" altLang="en-US" baseline="0" dirty="0" smtClean="0"/>
              <a:t>標準定義了以下幾種</a:t>
            </a:r>
            <a:r>
              <a:rPr lang="en-US" altLang="zh-TW" baseline="0" dirty="0" smtClean="0"/>
              <a:t>node:</a:t>
            </a:r>
          </a:p>
          <a:p>
            <a:pPr marL="171450" indent="-171450">
              <a:buFont typeface="Arial" panose="020B0604020202020204" pitchFamily="34" charset="0"/>
              <a:buChar char="•"/>
            </a:pPr>
            <a:r>
              <a:rPr lang="en-US" altLang="zh-TW" baseline="0" dirty="0" smtClean="0"/>
              <a:t>Infrastructure Node – </a:t>
            </a:r>
            <a:r>
              <a:rPr lang="zh-TW" altLang="en-US" baseline="0" dirty="0" smtClean="0"/>
              <a:t>包含一個</a:t>
            </a:r>
            <a:r>
              <a:rPr lang="en-US" altLang="zh-TW" baseline="0" dirty="0" smtClean="0"/>
              <a:t>CSE</a:t>
            </a:r>
            <a:r>
              <a:rPr lang="zh-TW" altLang="en-US" baseline="0" dirty="0" smtClean="0"/>
              <a:t>與零個以上的</a:t>
            </a:r>
            <a:r>
              <a:rPr lang="en-US" altLang="zh-TW" baseline="0" dirty="0" smtClean="0"/>
              <a:t>AE, IN </a:t>
            </a:r>
            <a:r>
              <a:rPr lang="zh-TW" altLang="en-US" baseline="0" dirty="0" smtClean="0"/>
              <a:t>通常在</a:t>
            </a:r>
            <a:r>
              <a:rPr lang="en-US" altLang="zh-TW" baseline="0" dirty="0" smtClean="0"/>
              <a:t>M2M Service Infrastructure</a:t>
            </a:r>
          </a:p>
          <a:p>
            <a:pPr marL="171450" indent="-171450">
              <a:buFont typeface="Arial" panose="020B0604020202020204" pitchFamily="34" charset="0"/>
              <a:buChar char="•"/>
            </a:pPr>
            <a:r>
              <a:rPr lang="en-US" altLang="zh-TW" dirty="0" smtClean="0"/>
              <a:t>Middle Node –</a:t>
            </a:r>
            <a:r>
              <a:rPr lang="zh-TW" altLang="en-US" baseline="0" dirty="0" smtClean="0"/>
              <a:t>包含一個</a:t>
            </a:r>
            <a:r>
              <a:rPr lang="en-US" altLang="zh-TW" baseline="0" dirty="0" smtClean="0"/>
              <a:t>CSE</a:t>
            </a:r>
            <a:r>
              <a:rPr lang="zh-TW" altLang="en-US" baseline="0" dirty="0" smtClean="0"/>
              <a:t>與零個以上的</a:t>
            </a:r>
            <a:r>
              <a:rPr lang="en-US" altLang="zh-TW" baseline="0" dirty="0" smtClean="0"/>
              <a:t>AE, MN </a:t>
            </a:r>
            <a:r>
              <a:rPr lang="zh-TW" altLang="en-US" baseline="0" dirty="0" smtClean="0"/>
              <a:t>在 </a:t>
            </a:r>
            <a:r>
              <a:rPr lang="en-US" altLang="zh-TW" baseline="0" dirty="0" smtClean="0"/>
              <a:t>Gateway</a:t>
            </a:r>
            <a:endParaRPr lang="en-US" altLang="zh-TW" dirty="0" smtClean="0"/>
          </a:p>
          <a:p>
            <a:pPr marL="171450" indent="-171450">
              <a:buFont typeface="Arial" panose="020B0604020202020204" pitchFamily="34" charset="0"/>
              <a:buChar char="•"/>
            </a:pPr>
            <a:r>
              <a:rPr lang="en-US" altLang="zh-TW" dirty="0" smtClean="0"/>
              <a:t>Application Service Node(ASN) -</a:t>
            </a:r>
            <a:r>
              <a:rPr lang="zh-TW" altLang="en-US" baseline="0" dirty="0" smtClean="0"/>
              <a:t>包含一個</a:t>
            </a:r>
            <a:r>
              <a:rPr lang="en-US" altLang="zh-TW" baseline="0" dirty="0" smtClean="0"/>
              <a:t>CSE</a:t>
            </a:r>
            <a:r>
              <a:rPr lang="zh-TW" altLang="en-US" baseline="0" dirty="0" smtClean="0"/>
              <a:t>與一個以上的</a:t>
            </a:r>
            <a:r>
              <a:rPr lang="en-US" altLang="zh-TW" baseline="0" dirty="0" smtClean="0"/>
              <a:t>AE, ASN</a:t>
            </a:r>
            <a:r>
              <a:rPr lang="zh-TW" altLang="en-US" baseline="0" dirty="0" smtClean="0"/>
              <a:t> 在 </a:t>
            </a:r>
            <a:r>
              <a:rPr lang="en-US" altLang="zh-TW" baseline="0" dirty="0" smtClean="0"/>
              <a:t>Device</a:t>
            </a:r>
            <a:endParaRPr lang="en-US" altLang="zh-TW" dirty="0" smtClean="0"/>
          </a:p>
          <a:p>
            <a:pPr marL="171450" indent="-171450">
              <a:buFont typeface="Arial" panose="020B0604020202020204" pitchFamily="34" charset="0"/>
              <a:buChar char="•"/>
            </a:pPr>
            <a:r>
              <a:rPr lang="en-US" altLang="zh-TW" dirty="0" smtClean="0"/>
              <a:t>Application Dedicated Node(AND)</a:t>
            </a:r>
            <a:r>
              <a:rPr lang="zh-TW" altLang="en-US" dirty="0" smtClean="0"/>
              <a:t> </a:t>
            </a:r>
            <a:r>
              <a:rPr lang="en-US" altLang="zh-TW" dirty="0" smtClean="0"/>
              <a:t>- </a:t>
            </a:r>
            <a:r>
              <a:rPr lang="zh-TW" altLang="en-US" dirty="0" smtClean="0"/>
              <a:t>只包含一個</a:t>
            </a:r>
            <a:r>
              <a:rPr lang="en-US" altLang="zh-TW" dirty="0" smtClean="0"/>
              <a:t>CSE.</a:t>
            </a:r>
            <a:r>
              <a:rPr lang="en-US" altLang="zh-TW" baseline="0" dirty="0" smtClean="0"/>
              <a:t> ADN</a:t>
            </a:r>
            <a:r>
              <a:rPr lang="zh-TW" altLang="en-US" baseline="0" dirty="0" smtClean="0"/>
              <a:t>在 </a:t>
            </a:r>
            <a:r>
              <a:rPr lang="en-US" altLang="zh-TW" baseline="0" dirty="0" smtClean="0"/>
              <a:t>constrained M2M device</a:t>
            </a:r>
            <a:r>
              <a:rPr lang="zh-TW" altLang="en-US" baseline="0" dirty="0" smtClean="0"/>
              <a:t> </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solidFill>
                  <a:prstClr val="black"/>
                </a:solidFill>
              </a:rPr>
              <a:pPr/>
              <a:t>5</a:t>
            </a:fld>
            <a:endParaRPr lang="zh-TW" altLang="en-US">
              <a:solidFill>
                <a:prstClr val="black"/>
              </a:solidFill>
            </a:endParaRPr>
          </a:p>
        </p:txBody>
      </p:sp>
    </p:spTree>
    <p:extLst>
      <p:ext uri="{BB962C8B-B14F-4D97-AF65-F5344CB8AC3E}">
        <p14:creationId xmlns:p14="http://schemas.microsoft.com/office/powerpoint/2010/main" val="1954508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zh-TW" smtClean="0"/>
              <a:t>REST架構風格</a:t>
            </a:r>
            <a:endParaRPr lang="en-US" altLang="zh-TW" dirty="0" smtClean="0"/>
          </a:p>
          <a:p>
            <a:endParaRPr lang="en-US" altLang="zh-TW" dirty="0" smtClean="0"/>
          </a:p>
          <a:p>
            <a:r>
              <a:rPr lang="en-US" altLang="zh-TW" dirty="0" smtClean="0"/>
              <a:t>‧</a:t>
            </a:r>
            <a:r>
              <a:rPr lang="zh-TW" altLang="zh-TW" smtClean="0"/>
              <a:t>REST</a:t>
            </a:r>
            <a:r>
              <a:rPr lang="zh-TW" altLang="en-US" smtClean="0"/>
              <a:t>架構風格</a:t>
            </a:r>
            <a:r>
              <a:rPr lang="zh-TW" altLang="zh-TW" smtClean="0"/>
              <a:t>施加一定的限制</a:t>
            </a:r>
            <a:r>
              <a:rPr lang="zh-TW" altLang="en-US" smtClean="0"/>
              <a:t>，但同時允許獨立</a:t>
            </a:r>
            <a:r>
              <a:rPr lang="zh-TW" altLang="zh-TW" smtClean="0"/>
              <a:t>組件</a:t>
            </a:r>
            <a:r>
              <a:rPr lang="zh-TW" altLang="en-US" smtClean="0"/>
              <a:t>的實現可以自由設計。</a:t>
            </a:r>
            <a:endParaRPr lang="en-US" altLang="zh-TW" dirty="0" smtClean="0"/>
          </a:p>
          <a:p>
            <a:r>
              <a:rPr lang="en-US" altLang="zh-TW" dirty="0" smtClean="0"/>
              <a:t>‧</a:t>
            </a:r>
            <a:r>
              <a:rPr lang="zh-TW" altLang="en-US" smtClean="0"/>
              <a:t>主要</a:t>
            </a:r>
            <a:r>
              <a:rPr lang="zh-TW" altLang="zh-TW" smtClean="0"/>
              <a:t>目標</a:t>
            </a:r>
            <a:r>
              <a:rPr lang="zh-TW" altLang="en-US" smtClean="0"/>
              <a:t>：</a:t>
            </a:r>
            <a:endParaRPr lang="en-US" altLang="zh-TW" dirty="0" smtClean="0"/>
          </a:p>
          <a:p>
            <a:r>
              <a:rPr lang="zh-TW" altLang="en-US" smtClean="0"/>
              <a:t>    </a:t>
            </a:r>
            <a:r>
              <a:rPr lang="en-US" altLang="zh-TW" dirty="0" smtClean="0"/>
              <a:t>–</a:t>
            </a:r>
            <a:r>
              <a:rPr lang="zh-TW" altLang="zh-TW" smtClean="0"/>
              <a:t>組件交互</a:t>
            </a:r>
            <a:r>
              <a:rPr lang="zh-TW" altLang="en-US" smtClean="0"/>
              <a:t>作用</a:t>
            </a:r>
            <a:r>
              <a:rPr lang="zh-TW" altLang="zh-TW" smtClean="0"/>
              <a:t>的可擴展性</a:t>
            </a:r>
            <a:endParaRPr lang="en-US" altLang="zh-TW" dirty="0" smtClean="0"/>
          </a:p>
          <a:p>
            <a:r>
              <a:rPr lang="zh-TW" altLang="en-US" smtClean="0"/>
              <a:t>    </a:t>
            </a:r>
            <a:r>
              <a:rPr lang="en-US" altLang="zh-TW" dirty="0" smtClean="0"/>
              <a:t>–</a:t>
            </a:r>
            <a:r>
              <a:rPr lang="zh-TW" altLang="en-US" smtClean="0"/>
              <a:t>介面</a:t>
            </a:r>
            <a:r>
              <a:rPr lang="zh-TW" altLang="zh-TW" smtClean="0"/>
              <a:t>的通用性</a:t>
            </a:r>
            <a:endParaRPr lang="en-US" altLang="zh-TW" dirty="0" smtClean="0"/>
          </a:p>
          <a:p>
            <a:r>
              <a:rPr lang="zh-TW" altLang="en-US" smtClean="0"/>
              <a:t>    </a:t>
            </a:r>
            <a:r>
              <a:rPr lang="en-US" altLang="zh-TW" dirty="0" smtClean="0"/>
              <a:t>–</a:t>
            </a:r>
            <a:r>
              <a:rPr lang="zh-TW" altLang="zh-TW" smtClean="0"/>
              <a:t>組件</a:t>
            </a:r>
            <a:r>
              <a:rPr lang="zh-TW" altLang="en-US" smtClean="0"/>
              <a:t>的</a:t>
            </a:r>
            <a:r>
              <a:rPr lang="zh-TW" altLang="zh-TW" smtClean="0"/>
              <a:t>獨立部署</a:t>
            </a:r>
            <a:endParaRPr lang="en-US" altLang="zh-TW" dirty="0" smtClean="0"/>
          </a:p>
          <a:p>
            <a:r>
              <a:rPr lang="zh-TW" altLang="en-US" smtClean="0"/>
              <a:t>    </a:t>
            </a:r>
            <a:r>
              <a:rPr lang="en-US" altLang="zh-TW" dirty="0" smtClean="0"/>
              <a:t>–</a:t>
            </a:r>
            <a:r>
              <a:rPr lang="zh-TW" altLang="en-US" smtClean="0"/>
              <a:t>利用中間組件，達到</a:t>
            </a:r>
            <a:r>
              <a:rPr lang="zh-TW" altLang="zh-TW" smtClean="0"/>
              <a:t>減少延遲，</a:t>
            </a:r>
            <a:r>
              <a:rPr lang="zh-TW" altLang="en-US" smtClean="0"/>
              <a:t>加強</a:t>
            </a:r>
            <a:r>
              <a:rPr lang="zh-TW" altLang="zh-TW" smtClean="0"/>
              <a:t>安全性和封裝</a:t>
            </a:r>
            <a:r>
              <a:rPr lang="zh-TW" altLang="en-US" smtClean="0"/>
              <a:t>遺留系統 </a:t>
            </a:r>
            <a:endParaRPr lang="en-US" altLang="zh-TW" dirty="0" smtClean="0"/>
          </a:p>
        </p:txBody>
      </p:sp>
    </p:spTree>
    <p:extLst>
      <p:ext uri="{BB962C8B-B14F-4D97-AF65-F5344CB8AC3E}">
        <p14:creationId xmlns:p14="http://schemas.microsoft.com/office/powerpoint/2010/main" val="160245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a:t>
            </a:r>
            <a:r>
              <a:rPr lang="zh-TW" altLang="en-US" smtClean="0"/>
              <a:t>限制 </a:t>
            </a:r>
            <a:r>
              <a:rPr lang="en-US" altLang="zh-TW" dirty="0" smtClean="0"/>
              <a:t>( 1 )</a:t>
            </a:r>
          </a:p>
          <a:p>
            <a:endParaRPr lang="en-US" altLang="zh-TW" dirty="0" smtClean="0"/>
          </a:p>
          <a:p>
            <a:pPr>
              <a:buFontTx/>
              <a:buChar char="•"/>
            </a:pPr>
            <a:r>
              <a:rPr lang="zh-TW" altLang="en-US" smtClean="0"/>
              <a:t>客戶端 </a:t>
            </a:r>
            <a:r>
              <a:rPr lang="en-US" altLang="zh-TW" dirty="0" smtClean="0"/>
              <a:t>–</a:t>
            </a:r>
            <a:r>
              <a:rPr lang="zh-TW" altLang="zh-TW" smtClean="0"/>
              <a:t> </a:t>
            </a:r>
            <a:r>
              <a:rPr lang="zh-TW" altLang="en-US" smtClean="0"/>
              <a:t>伺服器：一個統一的介面，將客戶端與伺服器分離。</a:t>
            </a:r>
            <a:endParaRPr lang="en-US" altLang="zh-TW" dirty="0" smtClean="0"/>
          </a:p>
          <a:p>
            <a:pPr lvl="1">
              <a:buFont typeface="Wingdings" panose="05000000000000000000" pitchFamily="2" charset="2"/>
              <a:buNone/>
            </a:pPr>
            <a:r>
              <a:rPr lang="en-US" altLang="zh-TW" dirty="0" smtClean="0"/>
              <a:t>–</a:t>
            </a:r>
            <a:r>
              <a:rPr lang="zh-TW" altLang="en-US" smtClean="0"/>
              <a:t>客戶端不用擔心資料的存儲，因為每一個伺服器的內部都會處理資料存儲，因此提升客戶端程式的可移植性。</a:t>
            </a:r>
            <a:endParaRPr lang="en-US" altLang="zh-TW" dirty="0" smtClean="0"/>
          </a:p>
          <a:p>
            <a:pPr lvl="1">
              <a:buFont typeface="Wingdings" panose="05000000000000000000" pitchFamily="2" charset="2"/>
              <a:buNone/>
            </a:pPr>
            <a:r>
              <a:rPr lang="en-US" altLang="zh-TW" dirty="0" smtClean="0"/>
              <a:t>–</a:t>
            </a:r>
            <a:r>
              <a:rPr lang="zh-TW" altLang="en-US" smtClean="0"/>
              <a:t>伺服器不用擔心使用者介面或狀態，使伺服器可以更簡單且可擴展性更高。</a:t>
            </a:r>
            <a:endParaRPr lang="en-US" altLang="zh-TW" dirty="0" smtClean="0"/>
          </a:p>
          <a:p>
            <a:pPr lvl="1">
              <a:buFont typeface="Wingdings" panose="05000000000000000000" pitchFamily="2" charset="2"/>
              <a:buNone/>
            </a:pPr>
            <a:r>
              <a:rPr lang="en-US" altLang="zh-TW" dirty="0" smtClean="0"/>
              <a:t>–</a:t>
            </a:r>
            <a:r>
              <a:rPr lang="zh-TW" altLang="en-US" smtClean="0"/>
              <a:t>伺服器和客戶端也可以個別的被替換和開發，同時保持它們之間的介面沒有改變。</a:t>
            </a:r>
            <a:endParaRPr lang="en-US" altLang="zh-TW" dirty="0" smtClean="0"/>
          </a:p>
          <a:p>
            <a:pPr>
              <a:buFontTx/>
              <a:buChar char="•"/>
            </a:pPr>
            <a:r>
              <a:rPr lang="zh-TW" altLang="en-US" smtClean="0"/>
              <a:t>無狀態</a:t>
            </a:r>
            <a:r>
              <a:rPr lang="en-US" altLang="zh-TW" dirty="0" smtClean="0"/>
              <a:t> (Stateless)</a:t>
            </a:r>
            <a:r>
              <a:rPr lang="zh-TW" altLang="en-US" smtClean="0"/>
              <a:t>：</a:t>
            </a:r>
            <a:endParaRPr lang="en-US" altLang="zh-TW" dirty="0" smtClean="0"/>
          </a:p>
          <a:p>
            <a:r>
              <a:rPr lang="zh-TW" altLang="en-US" smtClean="0"/>
              <a:t>    藉由在請求之間，伺服器上不存儲任何客戶端的狀態，達到進一步限制客戶端 </a:t>
            </a:r>
            <a:r>
              <a:rPr lang="zh-TW" altLang="zh-TW" smtClean="0"/>
              <a:t>-</a:t>
            </a:r>
            <a:r>
              <a:rPr lang="zh-TW" altLang="en-US" smtClean="0"/>
              <a:t>伺服器通信。</a:t>
            </a:r>
            <a:endParaRPr lang="en-US" altLang="zh-TW" dirty="0" smtClean="0"/>
          </a:p>
          <a:p>
            <a:r>
              <a:rPr lang="en-US" altLang="zh-TW" dirty="0" smtClean="0"/>
              <a:t>    </a:t>
            </a:r>
            <a:r>
              <a:rPr lang="zh-TW" altLang="en-US" smtClean="0"/>
              <a:t>任何客戶端發出的請求中皆含有處理請求所需的所有資訊，且客戶端保存所有會話狀態。</a:t>
            </a:r>
            <a:endParaRPr lang="en-US" altLang="zh-TW" dirty="0" smtClean="0"/>
          </a:p>
          <a:p>
            <a:endParaRPr lang="zh-TW" altLang="en-US" smtClean="0"/>
          </a:p>
        </p:txBody>
      </p:sp>
    </p:spTree>
    <p:extLst>
      <p:ext uri="{BB962C8B-B14F-4D97-AF65-F5344CB8AC3E}">
        <p14:creationId xmlns:p14="http://schemas.microsoft.com/office/powerpoint/2010/main" val="1996194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a:t>
            </a:r>
            <a:r>
              <a:rPr lang="zh-TW" altLang="en-US" smtClean="0"/>
              <a:t>限制 </a:t>
            </a:r>
            <a:r>
              <a:rPr lang="en-US" altLang="zh-TW" dirty="0" smtClean="0"/>
              <a:t>( 2 )</a:t>
            </a:r>
          </a:p>
          <a:p>
            <a:endParaRPr lang="en-US" altLang="zh-TW" dirty="0" smtClean="0"/>
          </a:p>
          <a:p>
            <a:pPr>
              <a:buFontTx/>
              <a:buChar char="•"/>
            </a:pPr>
            <a:r>
              <a:rPr lang="zh-TW" altLang="en-US" smtClean="0"/>
              <a:t>可暫存状態：</a:t>
            </a:r>
            <a:endParaRPr lang="en-US" altLang="zh-TW" dirty="0" smtClean="0"/>
          </a:p>
          <a:p>
            <a:r>
              <a:rPr lang="en-US" altLang="zh-TW" dirty="0" smtClean="0"/>
              <a:t>    –</a:t>
            </a:r>
            <a:r>
              <a:rPr lang="zh-TW" altLang="en-US" smtClean="0"/>
              <a:t>在</a:t>
            </a:r>
            <a:r>
              <a:rPr lang="zh-TW" altLang="zh-TW" smtClean="0"/>
              <a:t>REST</a:t>
            </a:r>
            <a:r>
              <a:rPr lang="zh-TW" altLang="en-US" smtClean="0"/>
              <a:t>中，客戶端可以暫存回應状態。</a:t>
            </a:r>
            <a:endParaRPr lang="en-US" altLang="zh-TW" dirty="0" smtClean="0"/>
          </a:p>
          <a:p>
            <a:r>
              <a:rPr lang="en-US" altLang="zh-TW" dirty="0" smtClean="0"/>
              <a:t>        </a:t>
            </a:r>
            <a:r>
              <a:rPr lang="zh-TW" altLang="en-US" smtClean="0"/>
              <a:t>因此，來自伺服器的回應必須明示或暗示地將自己的狀態定義為是否可暫存，以防止客戶端重複使用陳舊或不適當的資料作進一步請求。</a:t>
            </a:r>
            <a:endParaRPr lang="en-US" altLang="zh-TW" dirty="0" smtClean="0"/>
          </a:p>
          <a:p>
            <a:r>
              <a:rPr lang="en-US" altLang="zh-TW" dirty="0" smtClean="0"/>
              <a:t>    –</a:t>
            </a:r>
            <a:r>
              <a:rPr lang="zh-TW" altLang="en-US" smtClean="0"/>
              <a:t>管理良好的暫存策略能部分或完全地消除一些客戶端 </a:t>
            </a:r>
            <a:r>
              <a:rPr lang="en-US" altLang="zh-TW" dirty="0" smtClean="0"/>
              <a:t>–</a:t>
            </a:r>
            <a:r>
              <a:rPr lang="zh-TW" altLang="en-US" smtClean="0"/>
              <a:t>伺服器間不必要的交談 ，進一步提高可擴展性和效能 。</a:t>
            </a:r>
            <a:endParaRPr lang="en-US" altLang="zh-TW" dirty="0" smtClean="0"/>
          </a:p>
          <a:p>
            <a:pPr>
              <a:buFontTx/>
              <a:buChar char="•"/>
            </a:pPr>
            <a:r>
              <a:rPr lang="zh-TW" altLang="en-US" smtClean="0"/>
              <a:t>分層系統： </a:t>
            </a:r>
            <a:endParaRPr lang="en-US" altLang="zh-TW" dirty="0" smtClean="0"/>
          </a:p>
          <a:p>
            <a:r>
              <a:rPr lang="en-US" altLang="zh-TW" dirty="0" smtClean="0"/>
              <a:t>    –</a:t>
            </a:r>
            <a:r>
              <a:rPr lang="zh-TW" altLang="en-US" smtClean="0"/>
              <a:t>客戶端通常不知道自己是否直接連到終端服務器，或是連到沿途的中介。</a:t>
            </a:r>
            <a:endParaRPr lang="en-US" altLang="zh-TW" dirty="0" smtClean="0"/>
          </a:p>
          <a:p>
            <a:r>
              <a:rPr lang="en-US" altLang="zh-TW" dirty="0" smtClean="0"/>
              <a:t>    –</a:t>
            </a:r>
            <a:r>
              <a:rPr lang="zh-TW" altLang="en-US" smtClean="0"/>
              <a:t>中間伺服器可以藉由啟用負載均衡，提供共享的暫存，從而提升系統的可擴展性。它們也可以加強安全政策 。</a:t>
            </a:r>
          </a:p>
          <a:p>
            <a:endParaRPr lang="zh-TW" altLang="en-US" smtClean="0"/>
          </a:p>
        </p:txBody>
      </p:sp>
    </p:spTree>
    <p:extLst>
      <p:ext uri="{BB962C8B-B14F-4D97-AF65-F5344CB8AC3E}">
        <p14:creationId xmlns:p14="http://schemas.microsoft.com/office/powerpoint/2010/main" val="2369664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a:t>
            </a:r>
            <a:r>
              <a:rPr lang="zh-TW" altLang="en-US" smtClean="0"/>
              <a:t>資源 </a:t>
            </a:r>
            <a:r>
              <a:rPr lang="en-US" altLang="zh-TW" dirty="0" smtClean="0"/>
              <a:t>( 1 )</a:t>
            </a:r>
          </a:p>
          <a:p>
            <a:endParaRPr lang="en-US" altLang="zh-TW" dirty="0" smtClean="0"/>
          </a:p>
          <a:p>
            <a:r>
              <a:rPr lang="zh-TW" altLang="en-US" smtClean="0"/>
              <a:t>．</a:t>
            </a:r>
            <a:r>
              <a:rPr lang="en-US" altLang="zh-TW" dirty="0" smtClean="0"/>
              <a:t>REST</a:t>
            </a:r>
            <a:r>
              <a:rPr lang="zh-TW" altLang="en-US" smtClean="0"/>
              <a:t>中的一個重要概念是資源（特定訊息的來源），其中資源都會各自參考到一個普世識別碼 （</a:t>
            </a:r>
            <a:r>
              <a:rPr lang="en-US" altLang="zh-TW" dirty="0" smtClean="0"/>
              <a:t>global identifier </a:t>
            </a:r>
            <a:r>
              <a:rPr lang="zh-TW" altLang="en-US" smtClean="0"/>
              <a:t>例如</a:t>
            </a:r>
            <a:r>
              <a:rPr lang="en-US" altLang="zh-TW" dirty="0" smtClean="0"/>
              <a:t>HTTP</a:t>
            </a:r>
            <a:r>
              <a:rPr lang="zh-TW" altLang="en-US" smtClean="0"/>
              <a:t>中的</a:t>
            </a:r>
            <a:r>
              <a:rPr lang="en-US" altLang="zh-TW" dirty="0" smtClean="0"/>
              <a:t>URI</a:t>
            </a:r>
            <a:r>
              <a:rPr lang="zh-TW" altLang="en-US" smtClean="0"/>
              <a:t>）。</a:t>
            </a:r>
            <a:endParaRPr lang="en-US" altLang="zh-TW" dirty="0" smtClean="0"/>
          </a:p>
          <a:p>
            <a:r>
              <a:rPr lang="zh-TW" altLang="en-US" smtClean="0"/>
              <a:t>．為了運用這些資源，網路組件（客戶端，代理伺服器，伺服器等）透過標準化介面（如</a:t>
            </a:r>
            <a:r>
              <a:rPr lang="en-US" altLang="zh-TW" dirty="0" smtClean="0"/>
              <a:t>HTTP</a:t>
            </a:r>
            <a:r>
              <a:rPr lang="zh-TW" altLang="en-US" smtClean="0"/>
              <a:t>）互相溝通，並交換資源的表示（傳達資訊的實際文件）。</a:t>
            </a:r>
          </a:p>
        </p:txBody>
      </p:sp>
    </p:spTree>
    <p:extLst>
      <p:ext uri="{BB962C8B-B14F-4D97-AF65-F5344CB8AC3E}">
        <p14:creationId xmlns:p14="http://schemas.microsoft.com/office/powerpoint/2010/main" val="868896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a:t>
            </a:r>
            <a:r>
              <a:rPr lang="zh-TW" altLang="en-US" smtClean="0"/>
              <a:t>資源 </a:t>
            </a:r>
            <a:r>
              <a:rPr lang="en-US" altLang="zh-TW" dirty="0" smtClean="0"/>
              <a:t>( 2 )</a:t>
            </a:r>
          </a:p>
          <a:p>
            <a:endParaRPr lang="en-US" altLang="zh-TW" dirty="0" smtClean="0"/>
          </a:p>
          <a:p>
            <a:r>
              <a:rPr lang="zh-TW" altLang="en-US" smtClean="0"/>
              <a:t>．例如，代表一個圓</a:t>
            </a:r>
            <a:r>
              <a:rPr lang="en-US" altLang="zh-TW" dirty="0" smtClean="0"/>
              <a:t>(</a:t>
            </a:r>
            <a:r>
              <a:rPr lang="zh-TW" altLang="en-US" smtClean="0"/>
              <a:t>作為一個邏輯物件）的資源可以接受並傳回指定圓心和半徑的表示，但也可以接受並傳回表達成一個逗號分隔列表的沿著曲線之任意三個相異點（因為這樣也能畫出一個特定圓）的表示。</a:t>
            </a:r>
            <a:endParaRPr lang="en-US" altLang="zh-TW" dirty="0" smtClean="0"/>
          </a:p>
          <a:p>
            <a:r>
              <a:rPr lang="zh-TW" altLang="en-US" smtClean="0"/>
              <a:t>．任意數量的連接器（例如，客戶端，伺服器，代理伺服器等）可以來處理所收到請求，但每一個連接器無法“看到過去”自己的請求 </a:t>
            </a:r>
            <a:r>
              <a:rPr lang="en-US" altLang="zh-TW" dirty="0" smtClean="0"/>
              <a:t>(</a:t>
            </a:r>
            <a:r>
              <a:rPr lang="zh-TW" altLang="en-US" smtClean="0"/>
              <a:t>基於先前討論的</a:t>
            </a:r>
            <a:r>
              <a:rPr lang="en-US" altLang="zh-TW" dirty="0" smtClean="0"/>
              <a:t>REST</a:t>
            </a:r>
            <a:r>
              <a:rPr lang="zh-TW" altLang="en-US" smtClean="0"/>
              <a:t>限制：分層系統</a:t>
            </a:r>
            <a:r>
              <a:rPr lang="en-US" altLang="zh-TW" dirty="0" smtClean="0"/>
              <a:t>)</a:t>
            </a:r>
            <a:r>
              <a:rPr lang="zh-TW" altLang="en-US" smtClean="0"/>
              <a:t>。</a:t>
            </a:r>
            <a:endParaRPr lang="en-US" altLang="zh-TW" dirty="0" smtClean="0"/>
          </a:p>
          <a:p>
            <a:endParaRPr lang="zh-TW" altLang="en-US" smtClean="0"/>
          </a:p>
        </p:txBody>
      </p:sp>
    </p:spTree>
    <p:extLst>
      <p:ext uri="{BB962C8B-B14F-4D97-AF65-F5344CB8AC3E}">
        <p14:creationId xmlns:p14="http://schemas.microsoft.com/office/powerpoint/2010/main" val="656513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a:t>
            </a:r>
            <a:r>
              <a:rPr lang="zh-TW" altLang="en-US" smtClean="0"/>
              <a:t>資源 </a:t>
            </a:r>
            <a:r>
              <a:rPr lang="en-US" altLang="zh-TW" dirty="0" smtClean="0"/>
              <a:t>( 3 )</a:t>
            </a:r>
          </a:p>
          <a:p>
            <a:endParaRPr lang="en-US" altLang="zh-TW" dirty="0" smtClean="0"/>
          </a:p>
          <a:p>
            <a:r>
              <a:rPr lang="zh-TW" altLang="en-US" smtClean="0"/>
              <a:t>．因此，藉由得知以下兩點：（</a:t>
            </a:r>
            <a:r>
              <a:rPr lang="en-US" altLang="zh-TW" dirty="0" smtClean="0"/>
              <a:t>1</a:t>
            </a:r>
            <a:r>
              <a:rPr lang="zh-TW" altLang="en-US" smtClean="0"/>
              <a:t>）資源的識別碼 （</a:t>
            </a:r>
            <a:r>
              <a:rPr lang="en-US" altLang="zh-TW" dirty="0" smtClean="0"/>
              <a:t>2</a:t>
            </a:r>
            <a:r>
              <a:rPr lang="zh-TW" altLang="en-US" smtClean="0"/>
              <a:t>）所需要的行動，一個應用程序可以與資源進行互動 </a:t>
            </a:r>
            <a:r>
              <a:rPr lang="en-US" altLang="zh-TW" dirty="0" smtClean="0"/>
              <a:t>— </a:t>
            </a:r>
            <a:r>
              <a:rPr lang="zh-TW" altLang="en-US" smtClean="0"/>
              <a:t>它並不需要知道是否有暫存 、代理、閘道、防火牆、隧道或任何其它位在它們之間的東西。實際上伺服器保有這些資訊。</a:t>
            </a:r>
            <a:endParaRPr lang="en-US" altLang="zh-TW" dirty="0" smtClean="0"/>
          </a:p>
          <a:p>
            <a:r>
              <a:rPr lang="zh-TW" altLang="en-US" smtClean="0"/>
              <a:t>    儘管回傳的資訊可能是一個圖像、純文本或任何內容，應用程序仍然需要了解回傳的資訊的格式（表示）。典型格式有</a:t>
            </a:r>
            <a:r>
              <a:rPr lang="en-US" altLang="zh-TW" dirty="0" smtClean="0"/>
              <a:t>HTML</a:t>
            </a:r>
            <a:r>
              <a:rPr lang="zh-TW" altLang="en-US" smtClean="0"/>
              <a:t>、</a:t>
            </a:r>
            <a:r>
              <a:rPr lang="en-US" altLang="zh-TW" dirty="0" smtClean="0"/>
              <a:t>XML</a:t>
            </a:r>
            <a:r>
              <a:rPr lang="zh-TW" altLang="en-US" smtClean="0"/>
              <a:t>或</a:t>
            </a:r>
            <a:r>
              <a:rPr lang="en-US" altLang="zh-TW" dirty="0" smtClean="0"/>
              <a:t>JSON</a:t>
            </a:r>
            <a:r>
              <a:rPr lang="zh-TW" altLang="en-US" smtClean="0"/>
              <a:t>文檔。</a:t>
            </a:r>
          </a:p>
        </p:txBody>
      </p:sp>
    </p:spTree>
    <p:extLst>
      <p:ext uri="{BB962C8B-B14F-4D97-AF65-F5344CB8AC3E}">
        <p14:creationId xmlns:p14="http://schemas.microsoft.com/office/powerpoint/2010/main" val="1461860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 </a:t>
            </a:r>
            <a:r>
              <a:rPr lang="zh-TW" altLang="en-US" smtClean="0"/>
              <a:t>介面</a:t>
            </a:r>
            <a:r>
              <a:rPr lang="en-US" altLang="zh-TW" dirty="0" smtClean="0"/>
              <a:t> (1)</a:t>
            </a:r>
          </a:p>
          <a:p>
            <a:endParaRPr lang="en-US" altLang="zh-TW" dirty="0" smtClean="0"/>
          </a:p>
          <a:p>
            <a:r>
              <a:rPr lang="zh-TW" altLang="en-US" smtClean="0"/>
              <a:t>任何</a:t>
            </a:r>
            <a:r>
              <a:rPr lang="en-US" altLang="zh-TW" dirty="0" smtClean="0"/>
              <a:t>REST</a:t>
            </a:r>
            <a:r>
              <a:rPr lang="zh-TW" altLang="en-US" smtClean="0"/>
              <a:t>介面都應提供的統一介面：</a:t>
            </a:r>
            <a:endParaRPr lang="en-US" altLang="zh-TW" dirty="0" smtClean="0"/>
          </a:p>
          <a:p>
            <a:r>
              <a:rPr lang="zh-TW" altLang="en-US" smtClean="0"/>
              <a:t>．資源的識別碼和表示：</a:t>
            </a:r>
            <a:endParaRPr lang="en-US" altLang="zh-TW" dirty="0" smtClean="0"/>
          </a:p>
          <a:p>
            <a:r>
              <a:rPr lang="zh-TW" altLang="en-US" smtClean="0"/>
              <a:t>    請求中要確認每一單獨的資源，例如， 使用</a:t>
            </a:r>
            <a:r>
              <a:rPr lang="en-US" altLang="zh-TW" dirty="0" smtClean="0"/>
              <a:t>Web</a:t>
            </a:r>
            <a:r>
              <a:rPr lang="zh-TW" altLang="en-US" smtClean="0"/>
              <a:t> </a:t>
            </a:r>
            <a:r>
              <a:rPr lang="en-US" altLang="zh-TW" dirty="0" smtClean="0"/>
              <a:t>REST</a:t>
            </a:r>
            <a:r>
              <a:rPr lang="zh-TW" altLang="en-US" smtClean="0"/>
              <a:t>系統的 </a:t>
            </a:r>
            <a:r>
              <a:rPr lang="en-US" altLang="zh-TW" dirty="0" smtClean="0"/>
              <a:t>URIs</a:t>
            </a:r>
            <a:r>
              <a:rPr lang="zh-TW" altLang="en-US" smtClean="0"/>
              <a:t>。資源本身在概念上和回傳到客戶端的其表示是有所區隔的。</a:t>
            </a:r>
            <a:endParaRPr lang="en-US" altLang="zh-TW" dirty="0" smtClean="0"/>
          </a:p>
          <a:p>
            <a:r>
              <a:rPr lang="zh-TW" altLang="en-US" smtClean="0"/>
              <a:t>    例如，伺服器並不會傳送自己的資料庫，而是傳送一些</a:t>
            </a:r>
            <a:r>
              <a:rPr lang="en-US" altLang="zh-TW" dirty="0" smtClean="0"/>
              <a:t>HTML</a:t>
            </a:r>
            <a:r>
              <a:rPr lang="zh-TW" altLang="en-US" smtClean="0"/>
              <a:t>、</a:t>
            </a:r>
            <a:r>
              <a:rPr lang="en-US" altLang="zh-TW" dirty="0" smtClean="0"/>
              <a:t>XML</a:t>
            </a:r>
            <a:r>
              <a:rPr lang="zh-TW" altLang="en-US" smtClean="0"/>
              <a:t>或</a:t>
            </a:r>
            <a:r>
              <a:rPr lang="en-US" altLang="zh-TW" dirty="0" smtClean="0"/>
              <a:t>JSON</a:t>
            </a:r>
            <a:r>
              <a:rPr lang="zh-TW" altLang="en-US" smtClean="0"/>
              <a:t>，其中內容是經過語言化且代碼化的部份資料庫紀錄。</a:t>
            </a:r>
            <a:endParaRPr lang="en-US" altLang="zh-TW" dirty="0" smtClean="0"/>
          </a:p>
          <a:p>
            <a:r>
              <a:rPr lang="zh-TW" altLang="en-US" smtClean="0"/>
              <a:t>    至於要傳那些經 </a:t>
            </a:r>
            <a:r>
              <a:rPr lang="en-US" altLang="zh-TW" dirty="0" smtClean="0"/>
              <a:t>HTML</a:t>
            </a:r>
            <a:r>
              <a:rPr lang="zh-TW" altLang="en-US" smtClean="0"/>
              <a:t>、</a:t>
            </a:r>
            <a:r>
              <a:rPr lang="en-US" altLang="zh-TW" dirty="0" smtClean="0"/>
              <a:t>XML</a:t>
            </a:r>
            <a:r>
              <a:rPr lang="zh-TW" altLang="en-US" smtClean="0"/>
              <a:t>或</a:t>
            </a:r>
            <a:r>
              <a:rPr lang="en-US" altLang="zh-TW" dirty="0" smtClean="0"/>
              <a:t>JSON</a:t>
            </a:r>
            <a:r>
              <a:rPr lang="zh-TW" altLang="en-US" smtClean="0"/>
              <a:t> 表示的資源紀錄， 則取決於請求和伺服器實現的細節。</a:t>
            </a:r>
          </a:p>
          <a:p>
            <a:endParaRPr lang="zh-TW" altLang="en-US" smtClean="0"/>
          </a:p>
        </p:txBody>
      </p:sp>
    </p:spTree>
    <p:extLst>
      <p:ext uri="{BB962C8B-B14F-4D97-AF65-F5344CB8AC3E}">
        <p14:creationId xmlns:p14="http://schemas.microsoft.com/office/powerpoint/2010/main" val="1551762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REST </a:t>
            </a:r>
            <a:r>
              <a:rPr lang="zh-TW" altLang="en-US" smtClean="0"/>
              <a:t>介面</a:t>
            </a:r>
            <a:r>
              <a:rPr lang="en-US" altLang="zh-TW" dirty="0" smtClean="0"/>
              <a:t> (2)</a:t>
            </a:r>
          </a:p>
          <a:p>
            <a:endParaRPr lang="en-US" altLang="zh-TW" dirty="0" smtClean="0"/>
          </a:p>
          <a:p>
            <a:r>
              <a:rPr lang="zh-TW" altLang="en-US" smtClean="0"/>
              <a:t>．藉由資源的表示運用資源：</a:t>
            </a:r>
            <a:endParaRPr lang="en-US" altLang="zh-TW" dirty="0" smtClean="0"/>
          </a:p>
          <a:p>
            <a:r>
              <a:rPr lang="zh-TW" altLang="en-US" smtClean="0"/>
              <a:t>    當客戶端擁有一個資源的表示</a:t>
            </a:r>
            <a:r>
              <a:rPr lang="en-US" altLang="zh-TW" dirty="0" smtClean="0"/>
              <a:t>(</a:t>
            </a:r>
            <a:r>
              <a:rPr lang="zh-TW" altLang="en-US" smtClean="0"/>
              <a:t>這包括附加的任何資料描述 </a:t>
            </a:r>
            <a:r>
              <a:rPr lang="en-US" altLang="zh-TW" dirty="0" smtClean="0"/>
              <a:t>metadata)</a:t>
            </a:r>
            <a:r>
              <a:rPr lang="zh-TW" altLang="en-US" smtClean="0"/>
              <a:t>，則客戶端即擁有足夠的資訊可以發出請求在伺服器上修正或刪除資源，當然前提是有得到可以這麼作的權限。</a:t>
            </a:r>
            <a:endParaRPr lang="en-US" altLang="zh-TW" dirty="0" smtClean="0"/>
          </a:p>
          <a:p>
            <a:r>
              <a:rPr lang="zh-TW" altLang="en-US" smtClean="0"/>
              <a:t>．自述性訊息：</a:t>
            </a:r>
            <a:endParaRPr lang="en-US" altLang="zh-TW" dirty="0" smtClean="0"/>
          </a:p>
          <a:p>
            <a:r>
              <a:rPr lang="zh-TW" altLang="en-US" smtClean="0"/>
              <a:t>    每一則客戶端</a:t>
            </a:r>
            <a:r>
              <a:rPr lang="en-US" altLang="zh-TW" dirty="0" smtClean="0">
                <a:solidFill>
                  <a:srgbClr val="00B050"/>
                </a:solidFill>
              </a:rPr>
              <a:t>-</a:t>
            </a:r>
            <a:r>
              <a:rPr lang="zh-TW" altLang="en-US" smtClean="0"/>
              <a:t>伺服器間訊息含有足夠資訊描敘如何處裡這則訊息。</a:t>
            </a:r>
            <a:endParaRPr lang="en-US" altLang="zh-TW" dirty="0" smtClean="0"/>
          </a:p>
          <a:p>
            <a:r>
              <a:rPr lang="zh-TW" altLang="en-US" smtClean="0"/>
              <a:t>    例如，網路媒體類型（也被稱為</a:t>
            </a:r>
            <a:r>
              <a:rPr lang="en-US" altLang="zh-TW" dirty="0" smtClean="0"/>
              <a:t>MIME</a:t>
            </a:r>
            <a:r>
              <a:rPr lang="zh-TW" altLang="en-US" smtClean="0"/>
              <a:t>類型）可能會指定需要喚醒哪一個解析器。而回應也會明確地表明自己的暫存能力。</a:t>
            </a:r>
          </a:p>
        </p:txBody>
      </p:sp>
    </p:spTree>
    <p:extLst>
      <p:ext uri="{BB962C8B-B14F-4D97-AF65-F5344CB8AC3E}">
        <p14:creationId xmlns:p14="http://schemas.microsoft.com/office/powerpoint/2010/main" val="738299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在 </a:t>
            </a:r>
            <a:r>
              <a:rPr lang="en-US" altLang="zh-TW" dirty="0" smtClean="0"/>
              <a:t>REST</a:t>
            </a:r>
            <a:r>
              <a:rPr lang="zh-TW" altLang="en-US" smtClean="0"/>
              <a:t> 進行資源操作</a:t>
            </a:r>
            <a:endParaRPr lang="en-US" altLang="zh-TW" dirty="0" smtClean="0"/>
          </a:p>
          <a:p>
            <a:endParaRPr lang="en-US" altLang="zh-TW" dirty="0" smtClean="0"/>
          </a:p>
          <a:p>
            <a:r>
              <a:rPr lang="en-US" altLang="zh-TW" dirty="0" smtClean="0"/>
              <a:t>‧</a:t>
            </a:r>
            <a:r>
              <a:rPr lang="zh-TW" altLang="en-US" smtClean="0"/>
              <a:t>有四種基本操作：</a:t>
            </a:r>
            <a:endParaRPr lang="en-US" altLang="zh-TW" dirty="0" smtClean="0"/>
          </a:p>
          <a:p>
            <a:r>
              <a:rPr lang="zh-TW" altLang="en-US" smtClean="0"/>
              <a:t>    </a:t>
            </a:r>
            <a:r>
              <a:rPr lang="en-US" altLang="zh-TW" dirty="0" smtClean="0"/>
              <a:t>–CREATE</a:t>
            </a:r>
          </a:p>
          <a:p>
            <a:r>
              <a:rPr lang="zh-TW" altLang="en-US" smtClean="0"/>
              <a:t>    </a:t>
            </a:r>
            <a:r>
              <a:rPr lang="en-US" altLang="zh-TW" dirty="0" smtClean="0"/>
              <a:t>–UPDATE</a:t>
            </a:r>
          </a:p>
          <a:p>
            <a:r>
              <a:rPr lang="zh-TW" altLang="en-US" smtClean="0"/>
              <a:t>    </a:t>
            </a:r>
            <a:r>
              <a:rPr lang="en-US" altLang="zh-TW" dirty="0" smtClean="0"/>
              <a:t>–DELETE</a:t>
            </a:r>
          </a:p>
          <a:p>
            <a:r>
              <a:rPr lang="zh-TW" altLang="en-US" smtClean="0"/>
              <a:t>    </a:t>
            </a:r>
            <a:r>
              <a:rPr lang="en-US" altLang="zh-TW" dirty="0" smtClean="0"/>
              <a:t>–READ</a:t>
            </a:r>
          </a:p>
          <a:p>
            <a:r>
              <a:rPr lang="en-US" altLang="zh-TW" dirty="0" smtClean="0"/>
              <a:t>‧</a:t>
            </a:r>
            <a:r>
              <a:rPr lang="zh-TW" altLang="zh-TW" smtClean="0"/>
              <a:t>每個操作都是由</a:t>
            </a:r>
            <a:r>
              <a:rPr lang="zh-TW" altLang="en-US" smtClean="0"/>
              <a:t>請求和回應訊息所組成。</a:t>
            </a:r>
            <a:endParaRPr lang="en-US" altLang="zh-TW" dirty="0" smtClean="0"/>
          </a:p>
          <a:p>
            <a:r>
              <a:rPr lang="en-US" altLang="zh-TW" dirty="0" smtClean="0"/>
              <a:t>‧UPDATE</a:t>
            </a:r>
            <a:r>
              <a:rPr lang="zh-TW" altLang="zh-TW" smtClean="0"/>
              <a:t>和</a:t>
            </a:r>
            <a:r>
              <a:rPr lang="en-US" altLang="zh-TW" dirty="0" smtClean="0"/>
              <a:t>READ</a:t>
            </a:r>
            <a:r>
              <a:rPr lang="zh-TW" altLang="zh-TW" smtClean="0"/>
              <a:t>操作是冪等</a:t>
            </a:r>
            <a:r>
              <a:rPr lang="en-US" altLang="zh-TW" dirty="0" smtClean="0"/>
              <a:t> (Idempotent)</a:t>
            </a:r>
            <a:r>
              <a:rPr lang="zh-TW" altLang="en-US" smtClean="0"/>
              <a:t>。</a:t>
            </a:r>
          </a:p>
          <a:p>
            <a:endParaRPr lang="zh-TW" altLang="en-US" smtClean="0"/>
          </a:p>
          <a:p>
            <a:endParaRPr lang="zh-TW" altLang="en-US" smtClean="0"/>
          </a:p>
        </p:txBody>
      </p:sp>
    </p:spTree>
    <p:extLst>
      <p:ext uri="{BB962C8B-B14F-4D97-AF65-F5344CB8AC3E}">
        <p14:creationId xmlns:p14="http://schemas.microsoft.com/office/powerpoint/2010/main" val="774183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冪等的操作</a:t>
            </a:r>
            <a:endParaRPr lang="en-US" altLang="zh-TW" dirty="0" smtClean="0"/>
          </a:p>
          <a:p>
            <a:endParaRPr lang="en-US" altLang="zh-TW" dirty="0" smtClean="0"/>
          </a:p>
          <a:p>
            <a:r>
              <a:rPr lang="zh-TW" altLang="en-US" smtClean="0"/>
              <a:t>．不論重覆操作多少次，操作的最後結果是不會改變的</a:t>
            </a:r>
            <a:endParaRPr lang="en-US" altLang="zh-TW" dirty="0" smtClean="0"/>
          </a:p>
          <a:p>
            <a:r>
              <a:rPr lang="zh-TW" altLang="en-US" smtClean="0"/>
              <a:t>．由於沒有副作用</a:t>
            </a:r>
            <a:endParaRPr lang="en-US" altLang="zh-TW" dirty="0" smtClean="0"/>
          </a:p>
          <a:p>
            <a:r>
              <a:rPr lang="en-US" altLang="zh-TW" dirty="0" smtClean="0"/>
              <a:t>    –</a:t>
            </a:r>
            <a:r>
              <a:rPr lang="zh-TW" altLang="en-US" smtClean="0"/>
              <a:t>資源可以自由的分配</a:t>
            </a:r>
            <a:endParaRPr lang="en-US" altLang="zh-TW" dirty="0" smtClean="0"/>
          </a:p>
          <a:p>
            <a:r>
              <a:rPr lang="en-US" altLang="zh-TW" dirty="0" smtClean="0"/>
              <a:t>    –</a:t>
            </a:r>
            <a:r>
              <a:rPr lang="zh-TW" altLang="en-US" smtClean="0"/>
              <a:t>可以自由的插入代理功能</a:t>
            </a:r>
            <a:endParaRPr lang="en-US" altLang="zh-TW" dirty="0" smtClean="0"/>
          </a:p>
          <a:p>
            <a:r>
              <a:rPr lang="zh-TW" altLang="en-US" smtClean="0"/>
              <a:t>．在</a:t>
            </a:r>
            <a:r>
              <a:rPr lang="en-US" altLang="zh-TW" dirty="0" smtClean="0"/>
              <a:t>HTTP</a:t>
            </a:r>
            <a:r>
              <a:rPr lang="zh-TW" altLang="en-US" smtClean="0"/>
              <a:t>中的</a:t>
            </a:r>
            <a:r>
              <a:rPr lang="en-US" altLang="zh-TW" dirty="0" smtClean="0"/>
              <a:t>REST</a:t>
            </a:r>
            <a:r>
              <a:rPr lang="zh-TW" altLang="en-US" smtClean="0"/>
              <a:t>實現：</a:t>
            </a:r>
            <a:endParaRPr lang="en-US" altLang="zh-TW" dirty="0" smtClean="0"/>
          </a:p>
          <a:p>
            <a:pPr marL="0" lvl="1"/>
            <a:r>
              <a:rPr lang="en-US" altLang="zh-TW" dirty="0" smtClean="0"/>
              <a:t>        CREATE =&gt; HTTP POST; </a:t>
            </a:r>
          </a:p>
          <a:p>
            <a:pPr marL="0" lvl="1"/>
            <a:r>
              <a:rPr lang="en-US" altLang="zh-TW" dirty="0" smtClean="0"/>
              <a:t>        READ =&gt; HTTP GET; </a:t>
            </a:r>
          </a:p>
          <a:p>
            <a:pPr marL="0" lvl="1"/>
            <a:r>
              <a:rPr lang="en-US" altLang="zh-TW" dirty="0" smtClean="0"/>
              <a:t>        UPDATE =&gt; HTTP PUT; </a:t>
            </a:r>
          </a:p>
          <a:p>
            <a:pPr marL="0" lvl="1"/>
            <a:r>
              <a:rPr lang="en-US" altLang="zh-TW" dirty="0" smtClean="0"/>
              <a:t>        DELETE =&gt; HTTP DELETE</a:t>
            </a:r>
          </a:p>
          <a:p>
            <a:endParaRPr lang="zh-TW" altLang="en-US" smtClean="0"/>
          </a:p>
          <a:p>
            <a:endParaRPr lang="zh-TW" altLang="en-US" smtClean="0"/>
          </a:p>
        </p:txBody>
      </p:sp>
    </p:spTree>
    <p:extLst>
      <p:ext uri="{BB962C8B-B14F-4D97-AF65-F5344CB8AC3E}">
        <p14:creationId xmlns:p14="http://schemas.microsoft.com/office/powerpoint/2010/main" val="3191588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oneM2M </a:t>
            </a:r>
            <a:r>
              <a:rPr lang="zh-TW" altLang="en-US" dirty="0" smtClean="0"/>
              <a:t>基礎架構</a:t>
            </a:r>
            <a:endParaRPr lang="en-US" altLang="zh-TW" dirty="0" smtClean="0"/>
          </a:p>
          <a:p>
            <a:endParaRPr lang="en-US" altLang="zh-TW" dirty="0" smtClean="0"/>
          </a:p>
          <a:p>
            <a:r>
              <a:rPr lang="en-US" altLang="zh-TW" dirty="0" err="1" smtClean="0"/>
              <a:t>Mca</a:t>
            </a:r>
            <a:r>
              <a:rPr lang="en-US" altLang="zh-TW" dirty="0" smtClean="0"/>
              <a:t> – AE</a:t>
            </a:r>
            <a:r>
              <a:rPr lang="en-US" altLang="zh-TW" baseline="0" dirty="0" smtClean="0"/>
              <a:t> </a:t>
            </a:r>
            <a:r>
              <a:rPr lang="zh-TW" altLang="en-US" baseline="0" dirty="0" smtClean="0"/>
              <a:t>與 </a:t>
            </a:r>
            <a:r>
              <a:rPr lang="en-US" altLang="zh-TW" baseline="0" dirty="0" smtClean="0"/>
              <a:t>CSE</a:t>
            </a:r>
            <a:r>
              <a:rPr lang="zh-TW" altLang="en-US" baseline="0" dirty="0" smtClean="0"/>
              <a:t>的溝通會跨過 </a:t>
            </a:r>
            <a:r>
              <a:rPr lang="en-US" altLang="zh-TW" baseline="0" dirty="0" err="1" smtClean="0"/>
              <a:t>Mca</a:t>
            </a:r>
            <a:r>
              <a:rPr lang="en-US" altLang="zh-TW" baseline="0" dirty="0" smtClean="0"/>
              <a:t> </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err="1" smtClean="0"/>
              <a:t>Mcn</a:t>
            </a:r>
            <a:r>
              <a:rPr lang="en-US" altLang="zh-TW" dirty="0" smtClean="0"/>
              <a:t> – NSE </a:t>
            </a:r>
            <a:r>
              <a:rPr lang="zh-TW" altLang="en-US" baseline="0" dirty="0" smtClean="0"/>
              <a:t>與 </a:t>
            </a:r>
            <a:r>
              <a:rPr lang="en-US" altLang="zh-TW" baseline="0" dirty="0" smtClean="0"/>
              <a:t>CSE</a:t>
            </a:r>
            <a:r>
              <a:rPr lang="zh-TW" altLang="en-US" baseline="0" dirty="0" smtClean="0"/>
              <a:t>的溝通會跨過 </a:t>
            </a:r>
            <a:r>
              <a:rPr lang="en-US" altLang="zh-TW" baseline="0" dirty="0" err="1" smtClean="0"/>
              <a:t>Mcn</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err="1" smtClean="0"/>
              <a:t>Mcc</a:t>
            </a:r>
            <a:r>
              <a:rPr lang="en-US" altLang="zh-TW" dirty="0" smtClean="0"/>
              <a:t> – CSE </a:t>
            </a:r>
            <a:r>
              <a:rPr lang="zh-TW" altLang="en-US" baseline="0" dirty="0" smtClean="0"/>
              <a:t>與 </a:t>
            </a:r>
            <a:r>
              <a:rPr lang="en-US" altLang="zh-TW" baseline="0" dirty="0" smtClean="0"/>
              <a:t>CSE</a:t>
            </a:r>
            <a:r>
              <a:rPr lang="zh-TW" altLang="en-US" baseline="0" dirty="0" smtClean="0"/>
              <a:t>的溝通會跨過 </a:t>
            </a:r>
            <a:r>
              <a:rPr lang="en-US" altLang="zh-TW" baseline="0" dirty="0" err="1" smtClean="0"/>
              <a:t>Mcn</a:t>
            </a:r>
            <a:endParaRPr lang="en-US" altLang="zh-TW" dirty="0" smtClean="0"/>
          </a:p>
          <a:p>
            <a:r>
              <a:rPr lang="en-US" altLang="zh-TW" dirty="0" err="1" smtClean="0"/>
              <a:t>Mcc</a:t>
            </a:r>
            <a:r>
              <a:rPr lang="en-US" altLang="zh-TW" dirty="0" smtClean="0"/>
              <a:t>’ – </a:t>
            </a:r>
            <a:r>
              <a:rPr lang="zh-TW" altLang="en-US" dirty="0" smtClean="0"/>
              <a:t>不同的</a:t>
            </a:r>
            <a:r>
              <a:rPr lang="en-US" altLang="zh-TW" dirty="0" smtClean="0"/>
              <a:t>infrastructure domain</a:t>
            </a:r>
            <a:r>
              <a:rPr lang="zh-TW" altLang="en-US" dirty="0" smtClean="0"/>
              <a:t>的</a:t>
            </a:r>
            <a:r>
              <a:rPr lang="en-US" altLang="zh-TW" dirty="0" smtClean="0"/>
              <a:t>CSE</a:t>
            </a:r>
            <a:r>
              <a:rPr lang="zh-TW" altLang="en-US" baseline="0" dirty="0" smtClean="0"/>
              <a:t>的溝通會跨過 </a:t>
            </a:r>
            <a:r>
              <a:rPr lang="en-US" altLang="zh-TW" baseline="0" dirty="0" err="1" smtClean="0"/>
              <a:t>Mcc</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a:t>
            </a:fld>
            <a:endParaRPr lang="zh-TW" altLang="en-US"/>
          </a:p>
        </p:txBody>
      </p:sp>
    </p:spTree>
    <p:extLst>
      <p:ext uri="{BB962C8B-B14F-4D97-AF65-F5344CB8AC3E}">
        <p14:creationId xmlns:p14="http://schemas.microsoft.com/office/powerpoint/2010/main" val="2577838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為什麼在</a:t>
            </a:r>
            <a:r>
              <a:rPr lang="en-US" altLang="zh-TW" dirty="0" smtClean="0"/>
              <a:t>M2M</a:t>
            </a:r>
            <a:r>
              <a:rPr lang="zh-TW" altLang="en-US" smtClean="0"/>
              <a:t>中採用</a:t>
            </a:r>
            <a:r>
              <a:rPr lang="en-US" altLang="zh-TW" dirty="0" smtClean="0"/>
              <a:t>REST</a:t>
            </a:r>
            <a:r>
              <a:rPr lang="zh-TW" altLang="en-US" smtClean="0"/>
              <a:t>？</a:t>
            </a:r>
            <a:endParaRPr lang="en-US" altLang="zh-TW" dirty="0" smtClean="0"/>
          </a:p>
          <a:p>
            <a:endParaRPr lang="en-US" altLang="zh-TW" dirty="0" smtClean="0"/>
          </a:p>
          <a:p>
            <a:r>
              <a:rPr lang="zh-TW" altLang="en-US" smtClean="0"/>
              <a:t>．藉由將</a:t>
            </a:r>
            <a:r>
              <a:rPr lang="zh-TW" altLang="zh-TW" smtClean="0"/>
              <a:t>M2M</a:t>
            </a:r>
            <a:r>
              <a:rPr lang="zh-TW" altLang="en-US" smtClean="0"/>
              <a:t>感測器和設備模組化成擁有可以被操作的特定狀態的</a:t>
            </a:r>
            <a:r>
              <a:rPr lang="en-US" altLang="zh-TW" dirty="0" smtClean="0"/>
              <a:t>REST</a:t>
            </a:r>
            <a:r>
              <a:rPr lang="zh-TW" altLang="en-US" smtClean="0"/>
              <a:t>資源，</a:t>
            </a:r>
            <a:r>
              <a:rPr lang="en-US" altLang="zh-TW" dirty="0" smtClean="0"/>
              <a:t>REST</a:t>
            </a:r>
            <a:r>
              <a:rPr lang="zh-TW" altLang="en-US" smtClean="0"/>
              <a:t>很好的映射到</a:t>
            </a:r>
            <a:r>
              <a:rPr lang="en-US" altLang="zh-TW" dirty="0" smtClean="0"/>
              <a:t>M2M</a:t>
            </a:r>
            <a:r>
              <a:rPr lang="zh-TW" altLang="en-US" smtClean="0"/>
              <a:t>。</a:t>
            </a:r>
            <a:endParaRPr lang="en-US" altLang="zh-TW" dirty="0" smtClean="0"/>
          </a:p>
          <a:p>
            <a:r>
              <a:rPr lang="zh-TW" altLang="en-US" smtClean="0"/>
              <a:t>．基於</a:t>
            </a:r>
            <a:r>
              <a:rPr lang="zh-TW" altLang="zh-TW" smtClean="0"/>
              <a:t>REST</a:t>
            </a:r>
            <a:r>
              <a:rPr lang="zh-TW" altLang="en-US" smtClean="0"/>
              <a:t>的架構允許經由</a:t>
            </a:r>
            <a:r>
              <a:rPr lang="zh-TW" altLang="zh-TW" smtClean="0"/>
              <a:t>Web</a:t>
            </a:r>
            <a:r>
              <a:rPr lang="zh-TW" altLang="en-US" smtClean="0"/>
              <a:t>瀏覽器對</a:t>
            </a:r>
            <a:r>
              <a:rPr lang="zh-TW" altLang="zh-TW" smtClean="0"/>
              <a:t>M2M</a:t>
            </a:r>
            <a:r>
              <a:rPr lang="zh-TW" altLang="en-US" smtClean="0"/>
              <a:t>感測器和設備作可視化和操縱。它也允許將來自多個</a:t>
            </a:r>
            <a:r>
              <a:rPr lang="zh-TW" altLang="zh-TW" smtClean="0"/>
              <a:t>M2M</a:t>
            </a:r>
            <a:r>
              <a:rPr lang="zh-TW" altLang="en-US" smtClean="0"/>
              <a:t>感測器和設備的資訊作網路</a:t>
            </a:r>
            <a:r>
              <a:rPr lang="zh-TW" altLang="zh-TW" smtClean="0"/>
              <a:t>mash-ups</a:t>
            </a:r>
            <a:r>
              <a:rPr lang="zh-TW" altLang="en-US" smtClean="0"/>
              <a:t>。</a:t>
            </a:r>
            <a:endParaRPr lang="en-US" altLang="zh-TW" dirty="0" smtClean="0"/>
          </a:p>
          <a:p>
            <a:r>
              <a:rPr lang="zh-TW" altLang="en-US" smtClean="0"/>
              <a:t>．此外，可擴展性大大提高，因為傳輸到客戶端的狀態可以被暫存 ，且每一個與伺服器的通訊是無狀態的。</a:t>
            </a:r>
            <a:endParaRPr lang="en-US" altLang="zh-TW" dirty="0" smtClean="0"/>
          </a:p>
          <a:p>
            <a:r>
              <a:rPr lang="zh-TW" altLang="en-US" smtClean="0"/>
              <a:t>    當使用代理器來服務許多</a:t>
            </a:r>
            <a:r>
              <a:rPr lang="zh-TW" altLang="zh-TW" smtClean="0"/>
              <a:t>M2M</a:t>
            </a:r>
            <a:r>
              <a:rPr lang="zh-TW" altLang="en-US" smtClean="0"/>
              <a:t>感測器和設備時，尤其如此。</a:t>
            </a:r>
            <a:endParaRPr lang="en-US" altLang="zh-TW" dirty="0" smtClean="0"/>
          </a:p>
          <a:p>
            <a:r>
              <a:rPr lang="zh-TW" altLang="en-US" smtClean="0"/>
              <a:t>．可以使用簡單的</a:t>
            </a:r>
            <a:r>
              <a:rPr lang="zh-TW" altLang="zh-TW" smtClean="0"/>
              <a:t>HTML</a:t>
            </a:r>
            <a:r>
              <a:rPr lang="zh-TW" altLang="en-US" smtClean="0"/>
              <a:t>和</a:t>
            </a:r>
            <a:r>
              <a:rPr lang="zh-TW" altLang="zh-TW" smtClean="0"/>
              <a:t>Javascript</a:t>
            </a:r>
            <a:r>
              <a:rPr lang="zh-TW" altLang="en-US" smtClean="0"/>
              <a:t>開發大型</a:t>
            </a:r>
            <a:r>
              <a:rPr lang="zh-TW" altLang="zh-TW" smtClean="0"/>
              <a:t>M2M</a:t>
            </a:r>
            <a:r>
              <a:rPr lang="zh-TW" altLang="en-US" smtClean="0"/>
              <a:t>應用程序。</a:t>
            </a:r>
            <a:endParaRPr lang="en-US" altLang="zh-TW" dirty="0" smtClean="0"/>
          </a:p>
        </p:txBody>
      </p:sp>
    </p:spTree>
    <p:extLst>
      <p:ext uri="{BB962C8B-B14F-4D97-AF65-F5344CB8AC3E}">
        <p14:creationId xmlns:p14="http://schemas.microsoft.com/office/powerpoint/2010/main" val="266620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a:t>
            </a:r>
            <a:r>
              <a:rPr lang="zh-TW" altLang="en-US" smtClean="0"/>
              <a:t>透過</a:t>
            </a:r>
            <a:r>
              <a:rPr lang="en-US" altLang="zh-TW" dirty="0" smtClean="0"/>
              <a:t>HTTP GET</a:t>
            </a:r>
            <a:r>
              <a:rPr lang="zh-TW" altLang="en-US" smtClean="0"/>
              <a:t>作</a:t>
            </a:r>
            <a:r>
              <a:rPr lang="en-US" altLang="zh-TW" dirty="0" smtClean="0"/>
              <a:t>READ</a:t>
            </a:r>
          </a:p>
          <a:p>
            <a:endParaRPr lang="en-US" altLang="zh-TW" dirty="0" smtClean="0"/>
          </a:p>
          <a:p>
            <a:r>
              <a:rPr lang="zh-TW" altLang="en-US" smtClean="0"/>
              <a:t>．這張圖表明</a:t>
            </a:r>
            <a:r>
              <a:rPr lang="zh-TW" altLang="zh-TW" smtClean="0"/>
              <a:t>HTTP GET</a:t>
            </a:r>
            <a:r>
              <a:rPr lang="zh-TW" altLang="en-US" smtClean="0"/>
              <a:t>請求是用來讀取</a:t>
            </a:r>
            <a:r>
              <a:rPr lang="zh-TW" altLang="zh-TW" smtClean="0"/>
              <a:t>M2M</a:t>
            </a:r>
            <a:r>
              <a:rPr lang="zh-TW" altLang="en-US" smtClean="0"/>
              <a:t>資源的狀態。返回一個內含結果的</a:t>
            </a:r>
            <a:r>
              <a:rPr lang="zh-TW" altLang="zh-TW" smtClean="0"/>
              <a:t>HTTP</a:t>
            </a:r>
            <a:r>
              <a:rPr lang="zh-TW" altLang="en-US" smtClean="0"/>
              <a:t>回應。</a:t>
            </a:r>
          </a:p>
        </p:txBody>
      </p:sp>
    </p:spTree>
    <p:extLst>
      <p:ext uri="{BB962C8B-B14F-4D97-AF65-F5344CB8AC3E}">
        <p14:creationId xmlns:p14="http://schemas.microsoft.com/office/powerpoint/2010/main" val="1307533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a:t>
            </a:r>
            <a:r>
              <a:rPr lang="zh-TW" altLang="en-US" smtClean="0"/>
              <a:t>用代理器作</a:t>
            </a:r>
            <a:r>
              <a:rPr lang="en-US" altLang="zh-TW" dirty="0" smtClean="0"/>
              <a:t>READ</a:t>
            </a:r>
          </a:p>
          <a:p>
            <a:endParaRPr lang="en-US" altLang="zh-TW" dirty="0" smtClean="0"/>
          </a:p>
          <a:p>
            <a:r>
              <a:rPr lang="zh-TW" altLang="en-US" smtClean="0"/>
              <a:t>．</a:t>
            </a:r>
            <a:r>
              <a:rPr lang="zh-TW" altLang="zh-TW" smtClean="0"/>
              <a:t>這</a:t>
            </a:r>
            <a:r>
              <a:rPr lang="zh-TW" altLang="en-US" smtClean="0"/>
              <a:t>張圖</a:t>
            </a:r>
            <a:r>
              <a:rPr lang="zh-TW" altLang="zh-TW" smtClean="0"/>
              <a:t>表明，代理</a:t>
            </a:r>
            <a:r>
              <a:rPr lang="zh-TW" altLang="en-US" smtClean="0"/>
              <a:t>器被用來暫存</a:t>
            </a:r>
            <a:r>
              <a:rPr lang="zh-TW" altLang="zh-TW" smtClean="0"/>
              <a:t>客戶端</a:t>
            </a:r>
            <a:r>
              <a:rPr lang="en-US" altLang="zh-TW" dirty="0" smtClean="0"/>
              <a:t> </a:t>
            </a:r>
            <a:r>
              <a:rPr lang="zh-TW" altLang="zh-TW" smtClean="0"/>
              <a:t>1</a:t>
            </a:r>
            <a:r>
              <a:rPr lang="en-US" altLang="zh-TW" dirty="0" smtClean="0"/>
              <a:t> </a:t>
            </a:r>
            <a:r>
              <a:rPr lang="zh-TW" altLang="en-US" smtClean="0"/>
              <a:t>所發</a:t>
            </a:r>
            <a:r>
              <a:rPr lang="en-US" altLang="zh-TW" dirty="0" smtClean="0"/>
              <a:t>GET</a:t>
            </a:r>
            <a:r>
              <a:rPr lang="zh-TW" altLang="en-US" smtClean="0"/>
              <a:t>請求</a:t>
            </a:r>
            <a:r>
              <a:rPr lang="zh-TW" altLang="zh-TW" smtClean="0"/>
              <a:t>的結果</a:t>
            </a:r>
            <a:r>
              <a:rPr lang="zh-TW" altLang="en-US" smtClean="0"/>
              <a:t>，</a:t>
            </a:r>
            <a:r>
              <a:rPr lang="zh-TW" altLang="zh-TW" smtClean="0"/>
              <a:t>所以客戶端</a:t>
            </a:r>
            <a:r>
              <a:rPr lang="en-US" altLang="zh-TW" dirty="0" smtClean="0"/>
              <a:t> 2 </a:t>
            </a:r>
            <a:r>
              <a:rPr lang="zh-TW" altLang="en-US" smtClean="0"/>
              <a:t>所發</a:t>
            </a:r>
            <a:r>
              <a:rPr lang="zh-TW" altLang="zh-TW" smtClean="0"/>
              <a:t>請求</a:t>
            </a:r>
            <a:r>
              <a:rPr lang="zh-TW" altLang="en-US" smtClean="0"/>
              <a:t>可以從</a:t>
            </a:r>
            <a:r>
              <a:rPr lang="zh-TW" altLang="zh-TW" smtClean="0"/>
              <a:t>代理</a:t>
            </a:r>
            <a:r>
              <a:rPr lang="zh-TW" altLang="en-US" smtClean="0"/>
              <a:t>器的暫存中得到結果。</a:t>
            </a:r>
          </a:p>
        </p:txBody>
      </p:sp>
    </p:spTree>
    <p:extLst>
      <p:ext uri="{BB962C8B-B14F-4D97-AF65-F5344CB8AC3E}">
        <p14:creationId xmlns:p14="http://schemas.microsoft.com/office/powerpoint/2010/main" val="2993400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 </a:t>
            </a:r>
            <a:r>
              <a:rPr lang="zh-TW" altLang="en-US" smtClean="0"/>
              <a:t>用</a:t>
            </a:r>
            <a:r>
              <a:rPr lang="en-US" altLang="zh-TW" dirty="0" smtClean="0"/>
              <a:t>Native</a:t>
            </a:r>
            <a:r>
              <a:rPr lang="zh-TW" altLang="en-US" smtClean="0"/>
              <a:t>協定讀取感測器</a:t>
            </a:r>
          </a:p>
        </p:txBody>
      </p:sp>
    </p:spTree>
    <p:extLst>
      <p:ext uri="{BB962C8B-B14F-4D97-AF65-F5344CB8AC3E}">
        <p14:creationId xmlns:p14="http://schemas.microsoft.com/office/powerpoint/2010/main" val="139321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a:t>
            </a:r>
            <a:r>
              <a:rPr lang="zh-TW" altLang="en-US" smtClean="0"/>
              <a:t>透過</a:t>
            </a:r>
            <a:r>
              <a:rPr lang="en-US" altLang="zh-TW" dirty="0" smtClean="0"/>
              <a:t>Multipart HTTP</a:t>
            </a:r>
            <a:r>
              <a:rPr lang="zh-TW" altLang="en-US" smtClean="0"/>
              <a:t>回應從感測器取得串流事件</a:t>
            </a:r>
            <a:endParaRPr lang="en-US" altLang="zh-TW" dirty="0" smtClean="0"/>
          </a:p>
          <a:p>
            <a:endParaRPr lang="en-US" altLang="zh-TW" dirty="0" smtClean="0"/>
          </a:p>
          <a:p>
            <a:r>
              <a:rPr lang="zh-TW" altLang="en-US" smtClean="0"/>
              <a:t>．用</a:t>
            </a:r>
            <a:r>
              <a:rPr lang="en-US" altLang="zh-TW" dirty="0" smtClean="0"/>
              <a:t>HTTP  “Server Push” </a:t>
            </a:r>
            <a:r>
              <a:rPr lang="zh-TW" altLang="en-US" smtClean="0"/>
              <a:t>技術</a:t>
            </a:r>
            <a:r>
              <a:rPr lang="zh-TW" altLang="zh-TW" smtClean="0"/>
              <a:t>從M2M資源</a:t>
            </a:r>
            <a:r>
              <a:rPr lang="zh-TW" altLang="en-US" smtClean="0"/>
              <a:t>傳送串流事件</a:t>
            </a:r>
            <a:r>
              <a:rPr lang="en-US" altLang="zh-TW" dirty="0" smtClean="0"/>
              <a:t>( </a:t>
            </a:r>
            <a:r>
              <a:rPr lang="zh-TW" altLang="en-US" smtClean="0"/>
              <a:t>需要特別的</a:t>
            </a:r>
            <a:r>
              <a:rPr lang="en-US" altLang="zh-TW" dirty="0" smtClean="0"/>
              <a:t>MIME</a:t>
            </a:r>
            <a:r>
              <a:rPr lang="zh-TW" altLang="en-US" smtClean="0"/>
              <a:t>型別作支援 </a:t>
            </a:r>
            <a:r>
              <a:rPr lang="en-US" altLang="zh-TW" dirty="0" smtClean="0"/>
              <a:t>)</a:t>
            </a:r>
            <a:r>
              <a:rPr lang="zh-TW" altLang="en-US" smtClean="0"/>
              <a:t>到</a:t>
            </a:r>
            <a:r>
              <a:rPr lang="zh-TW" altLang="zh-TW" smtClean="0"/>
              <a:t>客戶端或代理</a:t>
            </a:r>
            <a:r>
              <a:rPr lang="zh-TW" altLang="en-US" smtClean="0"/>
              <a:t>器 。</a:t>
            </a:r>
          </a:p>
        </p:txBody>
      </p:sp>
    </p:spTree>
    <p:extLst>
      <p:ext uri="{BB962C8B-B14F-4D97-AF65-F5344CB8AC3E}">
        <p14:creationId xmlns:p14="http://schemas.microsoft.com/office/powerpoint/2010/main" val="2702881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 </a:t>
            </a:r>
            <a:r>
              <a:rPr lang="zh-TW" altLang="en-US" smtClean="0"/>
              <a:t>透過</a:t>
            </a:r>
            <a:r>
              <a:rPr lang="en-US" altLang="zh-TW" dirty="0" smtClean="0"/>
              <a:t>HTTP</a:t>
            </a:r>
            <a:r>
              <a:rPr lang="zh-TW" altLang="en-US" smtClean="0"/>
              <a:t>從感測器取得</a:t>
            </a:r>
            <a:r>
              <a:rPr lang="zh-TW" altLang="zh-TW" smtClean="0"/>
              <a:t>連續</a:t>
            </a:r>
            <a:r>
              <a:rPr lang="zh-TW" altLang="en-US" smtClean="0"/>
              <a:t>性回應</a:t>
            </a:r>
            <a:endParaRPr lang="en-US" altLang="zh-TW" dirty="0" smtClean="0"/>
          </a:p>
          <a:p>
            <a:endParaRPr lang="en-US" altLang="zh-TW" dirty="0" smtClean="0"/>
          </a:p>
          <a:p>
            <a:r>
              <a:rPr lang="zh-TW" altLang="en-US" smtClean="0"/>
              <a:t>．用</a:t>
            </a:r>
            <a:r>
              <a:rPr lang="en-US" altLang="zh-TW" dirty="0" smtClean="0"/>
              <a:t>HTTP  “Long Polling” </a:t>
            </a:r>
            <a:r>
              <a:rPr lang="zh-TW" altLang="en-US" smtClean="0"/>
              <a:t>技術</a:t>
            </a:r>
            <a:r>
              <a:rPr lang="zh-TW" altLang="zh-TW" smtClean="0"/>
              <a:t>從M2M資源</a:t>
            </a:r>
            <a:r>
              <a:rPr lang="zh-TW" altLang="en-US" smtClean="0"/>
              <a:t>傳送</a:t>
            </a:r>
            <a:r>
              <a:rPr lang="zh-TW" altLang="zh-TW" smtClean="0"/>
              <a:t>連續</a:t>
            </a:r>
            <a:r>
              <a:rPr lang="zh-TW" altLang="en-US" smtClean="0"/>
              <a:t>性回應</a:t>
            </a:r>
            <a:r>
              <a:rPr lang="en-US" altLang="zh-TW" dirty="0" smtClean="0"/>
              <a:t>( </a:t>
            </a:r>
            <a:r>
              <a:rPr lang="zh-TW" altLang="en-US" smtClean="0"/>
              <a:t>不需要特別的</a:t>
            </a:r>
            <a:r>
              <a:rPr lang="en-US" altLang="zh-TW" dirty="0" smtClean="0"/>
              <a:t>MIME</a:t>
            </a:r>
            <a:r>
              <a:rPr lang="zh-TW" altLang="en-US" smtClean="0"/>
              <a:t>型別作支援 </a:t>
            </a:r>
            <a:r>
              <a:rPr lang="en-US" altLang="zh-TW" dirty="0" smtClean="0"/>
              <a:t>)</a:t>
            </a:r>
            <a:r>
              <a:rPr lang="zh-TW" altLang="en-US" smtClean="0"/>
              <a:t>到</a:t>
            </a:r>
            <a:r>
              <a:rPr lang="zh-TW" altLang="zh-TW" smtClean="0"/>
              <a:t>客戶端或代理</a:t>
            </a:r>
            <a:r>
              <a:rPr lang="zh-TW" altLang="en-US" smtClean="0"/>
              <a:t>。</a:t>
            </a:r>
            <a:r>
              <a:rPr lang="zh-TW" altLang="zh-TW" smtClean="0"/>
              <a:t/>
            </a:r>
            <a:br>
              <a:rPr lang="zh-TW" altLang="zh-TW" smtClean="0"/>
            </a:br>
            <a:endParaRPr lang="zh-TW" altLang="en-US" smtClean="0"/>
          </a:p>
        </p:txBody>
      </p:sp>
    </p:spTree>
    <p:extLst>
      <p:ext uri="{BB962C8B-B14F-4D97-AF65-F5344CB8AC3E}">
        <p14:creationId xmlns:p14="http://schemas.microsoft.com/office/powerpoint/2010/main" val="4148211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a:t>
            </a:r>
            <a:r>
              <a:rPr lang="zh-TW" altLang="en-US" dirty="0" smtClean="0"/>
              <a:t>用暫存代理器來增進感測器讀取的可擴展性</a:t>
            </a:r>
            <a:r>
              <a:rPr lang="en-US" altLang="zh-TW" dirty="0" smtClean="0"/>
              <a:t> </a:t>
            </a:r>
          </a:p>
          <a:p>
            <a:endParaRPr lang="en-US" altLang="zh-TW" dirty="0" smtClean="0"/>
          </a:p>
          <a:p>
            <a:r>
              <a:rPr lang="zh-TW" altLang="en-US" dirty="0" smtClean="0"/>
              <a:t>．二層的 </a:t>
            </a:r>
            <a:r>
              <a:rPr lang="en-US" altLang="zh-TW" dirty="0" smtClean="0"/>
              <a:t>HTTP</a:t>
            </a:r>
            <a:r>
              <a:rPr lang="zh-TW" altLang="en-US" dirty="0" smtClean="0"/>
              <a:t>代理器用來增進連結到</a:t>
            </a:r>
            <a:r>
              <a:rPr lang="en-US" altLang="zh-TW" dirty="0" smtClean="0"/>
              <a:t>M2M</a:t>
            </a:r>
            <a:r>
              <a:rPr lang="zh-TW" altLang="en-US" dirty="0" smtClean="0"/>
              <a:t>感測器的可擴展性</a:t>
            </a:r>
            <a:endParaRPr lang="en-US" altLang="zh-TW" dirty="0" smtClean="0"/>
          </a:p>
          <a:p>
            <a:endParaRPr lang="en-US" altLang="zh-TW" dirty="0" smtClean="0"/>
          </a:p>
          <a:p>
            <a:r>
              <a:rPr lang="zh-TW" altLang="en-US" dirty="0" smtClean="0"/>
              <a:t>使用</a:t>
            </a:r>
            <a:r>
              <a:rPr lang="en-US" altLang="zh-TW" dirty="0" smtClean="0"/>
              <a:t>HTTP</a:t>
            </a:r>
            <a:r>
              <a:rPr lang="zh-TW" altLang="en-US" dirty="0" smtClean="0"/>
              <a:t>來作暫存控制</a:t>
            </a:r>
            <a:endParaRPr lang="en-US" altLang="zh-TW" dirty="0" smtClean="0"/>
          </a:p>
          <a:p>
            <a:pPr>
              <a:buFontTx/>
              <a:buChar char="•"/>
            </a:pPr>
            <a:r>
              <a:rPr lang="en-US" altLang="zh-TW" dirty="0" smtClean="0"/>
              <a:t>If-Modified-Since </a:t>
            </a:r>
            <a:r>
              <a:rPr lang="zh-TW" altLang="en-US" dirty="0" smtClean="0"/>
              <a:t>信息頭（請求）</a:t>
            </a:r>
            <a:endParaRPr lang="en-US" altLang="zh-TW" dirty="0" smtClean="0"/>
          </a:p>
          <a:p>
            <a:pPr>
              <a:buFontTx/>
              <a:buChar char="•"/>
            </a:pPr>
            <a:r>
              <a:rPr lang="zh-TW" altLang="en-US" dirty="0" smtClean="0"/>
              <a:t> </a:t>
            </a:r>
            <a:r>
              <a:rPr lang="en-US" altLang="zh-TW" dirty="0" smtClean="0"/>
              <a:t>Last-Modified</a:t>
            </a:r>
            <a:r>
              <a:rPr lang="zh-TW" altLang="en-US" dirty="0" smtClean="0"/>
              <a:t>信息頭（響應）</a:t>
            </a:r>
            <a:endParaRPr lang="en-US" altLang="zh-TW" dirty="0" smtClean="0"/>
          </a:p>
          <a:p>
            <a:pPr>
              <a:buFontTx/>
              <a:buChar char="•"/>
            </a:pPr>
            <a:r>
              <a:rPr lang="zh-TW" altLang="en-US" dirty="0" smtClean="0"/>
              <a:t>不修改（響應）</a:t>
            </a:r>
            <a:endParaRPr lang="en-US" altLang="zh-TW" dirty="0" smtClean="0"/>
          </a:p>
          <a:p>
            <a:pPr>
              <a:buFontTx/>
              <a:buChar char="•"/>
            </a:pPr>
            <a:r>
              <a:rPr lang="zh-TW" altLang="en-US" dirty="0" smtClean="0"/>
              <a:t>截止時間（響應）</a:t>
            </a:r>
            <a:endParaRPr lang="en-US" altLang="zh-TW" dirty="0" smtClean="0"/>
          </a:p>
        </p:txBody>
      </p:sp>
    </p:spTree>
    <p:extLst>
      <p:ext uri="{BB962C8B-B14F-4D97-AF65-F5344CB8AC3E}">
        <p14:creationId xmlns:p14="http://schemas.microsoft.com/office/powerpoint/2010/main" val="4156919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 </a:t>
            </a:r>
            <a:r>
              <a:rPr lang="zh-TW" altLang="en-US" smtClean="0"/>
              <a:t>透過</a:t>
            </a:r>
            <a:r>
              <a:rPr lang="en-US" altLang="zh-TW" dirty="0" smtClean="0"/>
              <a:t>HTTP</a:t>
            </a:r>
            <a:r>
              <a:rPr lang="zh-TW" altLang="en-US" smtClean="0"/>
              <a:t>配置設備 </a:t>
            </a:r>
            <a:r>
              <a:rPr lang="en-US" altLang="zh-TW" dirty="0" smtClean="0"/>
              <a:t>( 1 )</a:t>
            </a:r>
          </a:p>
          <a:p>
            <a:endParaRPr lang="en-US" altLang="zh-TW" dirty="0" smtClean="0"/>
          </a:p>
          <a:p>
            <a:r>
              <a:rPr lang="zh-TW" altLang="en-US" smtClean="0"/>
              <a:t>．用</a:t>
            </a:r>
            <a:r>
              <a:rPr lang="en-US" altLang="zh-TW" dirty="0" smtClean="0"/>
              <a:t>HTTP PUT</a:t>
            </a:r>
            <a:r>
              <a:rPr lang="zh-TW" altLang="en-US" smtClean="0"/>
              <a:t>來配置感測設備：</a:t>
            </a:r>
            <a:endParaRPr lang="en-US" altLang="zh-TW" dirty="0" smtClean="0"/>
          </a:p>
          <a:p>
            <a:r>
              <a:rPr lang="en-US" altLang="zh-TW" dirty="0" smtClean="0"/>
              <a:t>    ( 1 )</a:t>
            </a:r>
            <a:r>
              <a:rPr lang="zh-TW" altLang="en-US" smtClean="0"/>
              <a:t>直接地</a:t>
            </a:r>
            <a:endParaRPr lang="en-US" altLang="zh-TW" dirty="0" smtClean="0"/>
          </a:p>
          <a:p>
            <a:r>
              <a:rPr lang="en-US" altLang="zh-TW" dirty="0" smtClean="0"/>
              <a:t>    ( 2 )</a:t>
            </a:r>
            <a:r>
              <a:rPr lang="zh-TW" altLang="en-US" smtClean="0"/>
              <a:t>透過設備</a:t>
            </a:r>
            <a:r>
              <a:rPr lang="en-US" altLang="zh-TW" dirty="0" smtClean="0"/>
              <a:t>native</a:t>
            </a:r>
            <a:r>
              <a:rPr lang="zh-TW" altLang="en-US" smtClean="0"/>
              <a:t>協定</a:t>
            </a:r>
          </a:p>
        </p:txBody>
      </p:sp>
    </p:spTree>
    <p:extLst>
      <p:ext uri="{BB962C8B-B14F-4D97-AF65-F5344CB8AC3E}">
        <p14:creationId xmlns:p14="http://schemas.microsoft.com/office/powerpoint/2010/main" val="3121898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t>M2M REST – </a:t>
            </a:r>
            <a:r>
              <a:rPr lang="zh-TW" altLang="en-US" smtClean="0"/>
              <a:t>透過</a:t>
            </a:r>
            <a:r>
              <a:rPr lang="en-US" altLang="zh-TW" dirty="0" smtClean="0"/>
              <a:t>HTTP</a:t>
            </a:r>
            <a:r>
              <a:rPr lang="zh-TW" altLang="en-US" smtClean="0"/>
              <a:t>配置設備</a:t>
            </a:r>
            <a:r>
              <a:rPr lang="en-US" altLang="zh-TW" dirty="0" smtClean="0"/>
              <a:t>( 2 )</a:t>
            </a:r>
          </a:p>
          <a:p>
            <a:endParaRPr lang="en-US" altLang="zh-TW" dirty="0" smtClean="0"/>
          </a:p>
          <a:p>
            <a:r>
              <a:rPr lang="zh-TW" altLang="en-US" smtClean="0"/>
              <a:t>．用</a:t>
            </a:r>
            <a:r>
              <a:rPr lang="en-US" altLang="zh-TW" dirty="0" smtClean="0"/>
              <a:t>HTTP POST </a:t>
            </a:r>
            <a:r>
              <a:rPr lang="zh-TW" altLang="en-US" smtClean="0"/>
              <a:t>藉代理器來配置感測設備：</a:t>
            </a:r>
            <a:endParaRPr lang="en-US" altLang="zh-TW" dirty="0" smtClean="0"/>
          </a:p>
          <a:p>
            <a:r>
              <a:rPr lang="en-US" altLang="zh-TW" dirty="0" smtClean="0"/>
              <a:t>    ( 1 )</a:t>
            </a:r>
            <a:r>
              <a:rPr lang="zh-TW" altLang="en-US" smtClean="0"/>
              <a:t>直接用</a:t>
            </a:r>
            <a:r>
              <a:rPr lang="en-US" altLang="zh-TW" dirty="0" smtClean="0"/>
              <a:t>HTTP</a:t>
            </a:r>
          </a:p>
          <a:p>
            <a:r>
              <a:rPr lang="en-US" altLang="zh-TW" dirty="0" smtClean="0"/>
              <a:t>    ( 2 )</a:t>
            </a:r>
            <a:r>
              <a:rPr lang="zh-TW" altLang="en-US" smtClean="0"/>
              <a:t>透過設備</a:t>
            </a:r>
            <a:r>
              <a:rPr lang="en-US" altLang="zh-TW" dirty="0" smtClean="0"/>
              <a:t>native</a:t>
            </a:r>
            <a:r>
              <a:rPr lang="zh-TW" altLang="en-US" smtClean="0"/>
              <a:t>協定</a:t>
            </a:r>
          </a:p>
          <a:p>
            <a:endParaRPr lang="zh-TW" altLang="en-US" smtClean="0"/>
          </a:p>
        </p:txBody>
      </p:sp>
    </p:spTree>
    <p:extLst>
      <p:ext uri="{BB962C8B-B14F-4D97-AF65-F5344CB8AC3E}">
        <p14:creationId xmlns:p14="http://schemas.microsoft.com/office/powerpoint/2010/main" val="926426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在</a:t>
            </a:r>
            <a:r>
              <a:rPr lang="en-US" altLang="zh-TW" dirty="0" smtClean="0"/>
              <a:t>REST</a:t>
            </a:r>
            <a:r>
              <a:rPr lang="zh-TW" altLang="en-US" smtClean="0"/>
              <a:t>伺服器中存儲</a:t>
            </a:r>
            <a:r>
              <a:rPr lang="en-US" altLang="zh-TW" dirty="0" smtClean="0"/>
              <a:t>M2M</a:t>
            </a:r>
            <a:r>
              <a:rPr lang="zh-TW" altLang="en-US" smtClean="0"/>
              <a:t>設備狀態 </a:t>
            </a:r>
            <a:r>
              <a:rPr lang="en-US" altLang="zh-TW" dirty="0" smtClean="0"/>
              <a:t>( 1 )</a:t>
            </a:r>
          </a:p>
          <a:p>
            <a:endParaRPr lang="en-US" altLang="zh-TW" dirty="0" smtClean="0"/>
          </a:p>
          <a:p>
            <a:r>
              <a:rPr lang="zh-TW" altLang="zh-TW" smtClean="0"/>
              <a:t>步驟</a:t>
            </a:r>
            <a:r>
              <a:rPr lang="zh-TW" altLang="en-US" smtClean="0"/>
              <a:t> </a:t>
            </a:r>
            <a:r>
              <a:rPr lang="zh-TW" altLang="zh-TW" smtClean="0"/>
              <a:t>1</a:t>
            </a:r>
            <a:r>
              <a:rPr lang="zh-TW" altLang="en-US" smtClean="0"/>
              <a:t>：藉由送一個</a:t>
            </a:r>
            <a:r>
              <a:rPr lang="en-US" altLang="zh-TW" dirty="0" smtClean="0"/>
              <a:t>POST</a:t>
            </a:r>
            <a:r>
              <a:rPr lang="zh-TW" altLang="en-US" smtClean="0"/>
              <a:t>到</a:t>
            </a:r>
            <a:r>
              <a:rPr lang="en-US" altLang="zh-TW" dirty="0" smtClean="0"/>
              <a:t>REST</a:t>
            </a:r>
            <a:r>
              <a:rPr lang="zh-TW" altLang="en-US" smtClean="0"/>
              <a:t>伺服器，在</a:t>
            </a:r>
            <a:r>
              <a:rPr lang="en-US" altLang="zh-TW" dirty="0" smtClean="0"/>
              <a:t>REST</a:t>
            </a:r>
            <a:r>
              <a:rPr lang="zh-TW" altLang="en-US" smtClean="0"/>
              <a:t>伺服器中創建一個資源表示。</a:t>
            </a:r>
            <a:endParaRPr lang="en-US" altLang="zh-TW" dirty="0" smtClean="0"/>
          </a:p>
          <a:p>
            <a:r>
              <a:rPr lang="en-US" altLang="zh-TW" dirty="0" smtClean="0"/>
              <a:t>               </a:t>
            </a:r>
            <a:r>
              <a:rPr lang="zh-TW" altLang="zh-TW" smtClean="0"/>
              <a:t>REST</a:t>
            </a:r>
            <a:r>
              <a:rPr lang="zh-TW" altLang="en-US" smtClean="0"/>
              <a:t>伺服</a:t>
            </a:r>
            <a:r>
              <a:rPr lang="zh-TW" altLang="zh-TW" smtClean="0"/>
              <a:t>器返回新創建資源的URL</a:t>
            </a:r>
            <a:r>
              <a:rPr lang="zh-TW" altLang="en-US" smtClean="0"/>
              <a:t>。</a:t>
            </a:r>
          </a:p>
        </p:txBody>
      </p:sp>
    </p:spTree>
    <p:extLst>
      <p:ext uri="{BB962C8B-B14F-4D97-AF65-F5344CB8AC3E}">
        <p14:creationId xmlns:p14="http://schemas.microsoft.com/office/powerpoint/2010/main" val="243282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第一版</a:t>
            </a:r>
            <a:r>
              <a:rPr lang="zh-TW" altLang="en-US" baseline="0" dirty="0" smtClean="0"/>
              <a:t> 技術標準</a:t>
            </a:r>
            <a:endParaRPr lang="en-US" altLang="zh-TW" dirty="0" smtClean="0"/>
          </a:p>
          <a:p>
            <a:endParaRPr lang="en-US" altLang="zh-TW" dirty="0" smtClean="0"/>
          </a:p>
          <a:p>
            <a:r>
              <a:rPr lang="en-US" altLang="zh-TW" dirty="0" smtClean="0"/>
              <a:t>onem2m</a:t>
            </a:r>
            <a:r>
              <a:rPr lang="en-US" altLang="zh-TW" baseline="0" dirty="0" smtClean="0"/>
              <a:t> release1 </a:t>
            </a:r>
            <a:r>
              <a:rPr lang="zh-TW" altLang="en-US" baseline="0" dirty="0" smtClean="0"/>
              <a:t>所出版的標準文件</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a:t>
            </a:fld>
            <a:endParaRPr lang="zh-TW" altLang="en-US"/>
          </a:p>
        </p:txBody>
      </p:sp>
    </p:spTree>
    <p:extLst>
      <p:ext uri="{BB962C8B-B14F-4D97-AF65-F5344CB8AC3E}">
        <p14:creationId xmlns:p14="http://schemas.microsoft.com/office/powerpoint/2010/main" val="950671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在</a:t>
            </a:r>
            <a:r>
              <a:rPr lang="en-US" altLang="zh-TW" dirty="0" smtClean="0"/>
              <a:t>REST</a:t>
            </a:r>
            <a:r>
              <a:rPr lang="zh-TW" altLang="en-US" smtClean="0"/>
              <a:t>伺服器中存儲</a:t>
            </a:r>
            <a:r>
              <a:rPr lang="en-US" altLang="zh-TW" dirty="0" smtClean="0"/>
              <a:t>M2M</a:t>
            </a:r>
            <a:r>
              <a:rPr lang="zh-TW" altLang="en-US" smtClean="0"/>
              <a:t>設備狀態 </a:t>
            </a:r>
            <a:r>
              <a:rPr lang="en-US" altLang="zh-TW" dirty="0" smtClean="0"/>
              <a:t>( 2 )</a:t>
            </a:r>
          </a:p>
          <a:p>
            <a:endParaRPr lang="en-US" altLang="zh-TW" dirty="0" smtClean="0"/>
          </a:p>
          <a:p>
            <a:r>
              <a:rPr lang="zh-TW" altLang="zh-TW" smtClean="0"/>
              <a:t>步驟</a:t>
            </a:r>
            <a:r>
              <a:rPr lang="zh-TW" altLang="en-US" smtClean="0"/>
              <a:t> </a:t>
            </a:r>
            <a:r>
              <a:rPr lang="en-US" altLang="zh-TW" dirty="0" smtClean="0"/>
              <a:t>2</a:t>
            </a:r>
            <a:r>
              <a:rPr lang="zh-TW" altLang="en-US" smtClean="0"/>
              <a:t>：藉由送一個</a:t>
            </a:r>
            <a:r>
              <a:rPr lang="en-US" altLang="zh-TW" dirty="0" smtClean="0"/>
              <a:t>PUT</a:t>
            </a:r>
            <a:r>
              <a:rPr lang="zh-TW" altLang="en-US" smtClean="0"/>
              <a:t>到</a:t>
            </a:r>
            <a:r>
              <a:rPr lang="en-US" altLang="zh-TW" dirty="0" smtClean="0"/>
              <a:t>REST</a:t>
            </a:r>
            <a:r>
              <a:rPr lang="zh-TW" altLang="en-US" smtClean="0"/>
              <a:t>伺服器，設備將本身的狀態存儲到新創建資源中。</a:t>
            </a:r>
          </a:p>
        </p:txBody>
      </p:sp>
    </p:spTree>
    <p:extLst>
      <p:ext uri="{BB962C8B-B14F-4D97-AF65-F5344CB8AC3E}">
        <p14:creationId xmlns:p14="http://schemas.microsoft.com/office/powerpoint/2010/main" val="1329802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在</a:t>
            </a:r>
            <a:r>
              <a:rPr lang="en-US" altLang="zh-TW" dirty="0" smtClean="0"/>
              <a:t>REST</a:t>
            </a:r>
            <a:r>
              <a:rPr lang="zh-TW" altLang="en-US" smtClean="0"/>
              <a:t>伺服器中得到</a:t>
            </a:r>
            <a:r>
              <a:rPr lang="en-US" altLang="zh-TW" dirty="0" smtClean="0"/>
              <a:t>M2M</a:t>
            </a:r>
            <a:r>
              <a:rPr lang="zh-TW" altLang="en-US" smtClean="0"/>
              <a:t>設備狀態</a:t>
            </a:r>
            <a:endParaRPr lang="en-US" altLang="zh-TW" dirty="0" smtClean="0"/>
          </a:p>
          <a:p>
            <a:endParaRPr lang="en-US" altLang="zh-TW" dirty="0" smtClean="0"/>
          </a:p>
          <a:p>
            <a:r>
              <a:rPr lang="zh-TW" altLang="en-US" smtClean="0"/>
              <a:t>．為了得到</a:t>
            </a:r>
            <a:r>
              <a:rPr lang="en-US" altLang="zh-TW" dirty="0" smtClean="0"/>
              <a:t>M2M</a:t>
            </a:r>
            <a:r>
              <a:rPr lang="zh-TW" altLang="en-US" smtClean="0"/>
              <a:t>設備狀態，請求者首先需要從</a:t>
            </a:r>
            <a:r>
              <a:rPr lang="en-US" altLang="zh-TW" dirty="0" smtClean="0"/>
              <a:t>DNS</a:t>
            </a:r>
            <a:r>
              <a:rPr lang="zh-TW" altLang="en-US" smtClean="0"/>
              <a:t>伺服器中找出對應到此設備的</a:t>
            </a:r>
            <a:r>
              <a:rPr lang="en-US" altLang="zh-TW" dirty="0" smtClean="0"/>
              <a:t>REST</a:t>
            </a:r>
            <a:r>
              <a:rPr lang="zh-TW" altLang="en-US" smtClean="0"/>
              <a:t>伺服器位址，接著送一個</a:t>
            </a:r>
            <a:r>
              <a:rPr lang="en-US" altLang="zh-TW" dirty="0" smtClean="0"/>
              <a:t>GET</a:t>
            </a:r>
            <a:r>
              <a:rPr lang="zh-TW" altLang="en-US" smtClean="0"/>
              <a:t>來得到設備狀態。</a:t>
            </a:r>
          </a:p>
        </p:txBody>
      </p:sp>
    </p:spTree>
    <p:extLst>
      <p:ext uri="{BB962C8B-B14F-4D97-AF65-F5344CB8AC3E}">
        <p14:creationId xmlns:p14="http://schemas.microsoft.com/office/powerpoint/2010/main" val="995111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300" dirty="0"/>
              <a:t>基於資源的</a:t>
            </a:r>
            <a:r>
              <a:rPr lang="en-US" altLang="zh-TW" sz="1300" dirty="0"/>
              <a:t>M2M</a:t>
            </a:r>
            <a:r>
              <a:rPr lang="zh-TW" altLang="en-US" sz="1300" dirty="0"/>
              <a:t>通訊</a:t>
            </a:r>
            <a:endParaRPr lang="zh-TW" altLang="en-US" dirty="0"/>
          </a:p>
        </p:txBody>
      </p:sp>
    </p:spTree>
    <p:extLst>
      <p:ext uri="{BB962C8B-B14F-4D97-AF65-F5344CB8AC3E}">
        <p14:creationId xmlns:p14="http://schemas.microsoft.com/office/powerpoint/2010/main" val="4952551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charset="0"/>
              <a:buNone/>
            </a:pPr>
            <a:r>
              <a:rPr lang="zh-TW" altLang="en-US" dirty="0" smtClean="0"/>
              <a:t>基於資源的信息模型</a:t>
            </a:r>
          </a:p>
          <a:p>
            <a:pPr marL="171450" indent="-171450">
              <a:buFont typeface="Arial" charset="0"/>
              <a:buChar char="•"/>
            </a:pPr>
            <a:endParaRPr lang="zh-TW" altLang="en-US" dirty="0" smtClean="0"/>
          </a:p>
          <a:p>
            <a:pPr marL="171450" indent="-171450">
              <a:buFont typeface="Arial" charset="0"/>
              <a:buChar char="•"/>
            </a:pPr>
            <a:r>
              <a:rPr lang="en-US" altLang="zh-TW" dirty="0" smtClean="0"/>
              <a:t>oneM2M</a:t>
            </a:r>
            <a:r>
              <a:rPr lang="zh-TW" altLang="en-US" dirty="0" smtClean="0"/>
              <a:t>系統中的所有實體（如</a:t>
            </a:r>
            <a:r>
              <a:rPr lang="en-US" altLang="zh-TW" dirty="0" smtClean="0"/>
              <a:t>AE</a:t>
            </a:r>
            <a:r>
              <a:rPr lang="zh-TW" altLang="en-US" dirty="0" smtClean="0"/>
              <a:t>，</a:t>
            </a:r>
            <a:r>
              <a:rPr lang="en-US" altLang="zh-TW" dirty="0" smtClean="0"/>
              <a:t>CSE</a:t>
            </a:r>
            <a:r>
              <a:rPr lang="zh-TW" altLang="en-US" dirty="0" smtClean="0"/>
              <a:t>，資料等）都表示為資源。</a:t>
            </a:r>
            <a:endParaRPr lang="en-US" altLang="zh-TW" dirty="0" smtClean="0"/>
          </a:p>
          <a:p>
            <a:pPr marL="171450" indent="-171450">
              <a:buFont typeface="Arial" charset="0"/>
              <a:buChar char="•"/>
            </a:pPr>
            <a:endParaRPr lang="en-US" altLang="zh-TW" baseline="0" dirty="0" smtClean="0"/>
          </a:p>
          <a:p>
            <a:pPr marL="171450" indent="-171450">
              <a:buFont typeface="Arial" charset="0"/>
              <a:buChar char="•"/>
            </a:pPr>
            <a:r>
              <a:rPr lang="zh-TW" altLang="en-US" baseline="0" dirty="0" smtClean="0"/>
              <a:t>資源結構被指定來表示這樣的資源</a:t>
            </a:r>
            <a:r>
              <a:rPr lang="en-US" altLang="zh-TW" baseline="0" dirty="0" smtClean="0"/>
              <a:t>,</a:t>
            </a:r>
            <a:r>
              <a:rPr lang="zh-TW" altLang="en-US" baseline="0" dirty="0" smtClean="0"/>
              <a:t>這樣的資源可以透過</a:t>
            </a:r>
            <a:r>
              <a:rPr lang="en-US" altLang="zh-TW" baseline="0" dirty="0" smtClean="0"/>
              <a:t>URI</a:t>
            </a:r>
            <a:r>
              <a:rPr lang="zh-TW" altLang="en-US" baseline="0" dirty="0" smtClean="0"/>
              <a:t>來做唯一的定址</a:t>
            </a:r>
            <a:r>
              <a:rPr lang="zh-TW" altLang="en-US" dirty="0" smtClean="0"/>
              <a:t>。</a:t>
            </a:r>
            <a:endParaRPr lang="en-US" altLang="zh-TW" baseline="0" dirty="0" smtClean="0"/>
          </a:p>
          <a:p>
            <a:pPr marL="171450" indent="-171450">
              <a:buFont typeface="Arial" charset="0"/>
              <a:buChar char="•"/>
            </a:pPr>
            <a:endParaRPr lang="en-US" altLang="zh-TW" baseline="0" dirty="0" smtClean="0"/>
          </a:p>
          <a:p>
            <a:pPr marL="171450" indent="-171450">
              <a:buFont typeface="Arial" charset="0"/>
              <a:buChar char="•"/>
            </a:pPr>
            <a:r>
              <a:rPr lang="zh-TW" altLang="en-US" baseline="0" dirty="0" smtClean="0"/>
              <a:t>一個給定的資源是在定義的資源型態中的一種</a:t>
            </a:r>
            <a:r>
              <a:rPr lang="zh-TW" altLang="en-US" dirty="0" smtClean="0"/>
              <a:t>。</a:t>
            </a:r>
            <a:endParaRPr lang="en-US" altLang="zh-TW" baseline="0" dirty="0" smtClean="0"/>
          </a:p>
          <a:p>
            <a:pPr marL="171450" indent="-171450">
              <a:buFont typeface="Arial" charset="0"/>
              <a:buChar char="•"/>
            </a:pPr>
            <a:endParaRPr lang="en-US" altLang="zh-TW" baseline="0" dirty="0" smtClean="0"/>
          </a:p>
          <a:p>
            <a:pPr marL="171450" indent="-171450">
              <a:buFont typeface="Arial" charset="0"/>
              <a:buChar char="•"/>
            </a:pPr>
            <a:r>
              <a:rPr lang="zh-TW" altLang="en-US" baseline="0" dirty="0" smtClean="0"/>
              <a:t>資源型態決定資源裡信息的語義</a:t>
            </a:r>
            <a:r>
              <a:rPr lang="zh-TW" altLang="en-US" dirty="0" smtClean="0"/>
              <a:t>。</a:t>
            </a:r>
            <a:endParaRPr lang="en-US" altLang="zh-TW" baseline="0" dirty="0" smtClean="0"/>
          </a:p>
          <a:p>
            <a:endParaRPr lang="en-US" altLang="zh-TW" baseline="0" dirty="0" smtClean="0"/>
          </a:p>
          <a:p>
            <a:endParaRPr lang="en-US" altLang="zh-TW" baseline="0"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64</a:t>
            </a:fld>
            <a:endParaRPr lang="zh-TW" altLang="en-US"/>
          </a:p>
        </p:txBody>
      </p:sp>
    </p:spTree>
    <p:extLst>
      <p:ext uri="{BB962C8B-B14F-4D97-AF65-F5344CB8AC3E}">
        <p14:creationId xmlns:p14="http://schemas.microsoft.com/office/powerpoint/2010/main" val="1238943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charset="0"/>
              <a:buNone/>
            </a:pPr>
            <a:r>
              <a:rPr lang="zh-TW" altLang="en-US" dirty="0" smtClean="0"/>
              <a:t>資源特性</a:t>
            </a:r>
          </a:p>
          <a:p>
            <a:pPr marL="0" indent="0">
              <a:buFont typeface="Arial" charset="0"/>
              <a:buNone/>
            </a:pPr>
            <a:endParaRPr lang="zh-TW" altLang="en-US" dirty="0" smtClean="0"/>
          </a:p>
          <a:p>
            <a:pPr marL="171450" indent="-171450">
              <a:buFont typeface="Arial" charset="0"/>
              <a:buChar char="•"/>
            </a:pPr>
            <a:r>
              <a:rPr lang="zh-TW" altLang="en-US" dirty="0" smtClean="0"/>
              <a:t>可以對資源做</a:t>
            </a:r>
            <a:r>
              <a:rPr lang="en-US" altLang="zh-TW" dirty="0" smtClean="0"/>
              <a:t>Create,</a:t>
            </a:r>
            <a:r>
              <a:rPr lang="en-US" altLang="zh-TW" baseline="0" dirty="0" smtClean="0"/>
              <a:t> Update, Read, Delete </a:t>
            </a:r>
            <a:r>
              <a:rPr lang="zh-TW" altLang="en-US" baseline="0" dirty="0" smtClean="0"/>
              <a:t>來操作信息</a:t>
            </a:r>
            <a:r>
              <a:rPr lang="zh-TW" altLang="en-US" dirty="0" smtClean="0"/>
              <a:t>。</a:t>
            </a:r>
            <a:endParaRPr lang="en-US" altLang="zh-TW" baseline="0" dirty="0" smtClean="0"/>
          </a:p>
          <a:p>
            <a:pPr marL="171450" indent="-171450">
              <a:buFont typeface="Arial" charset="0"/>
              <a:buChar char="•"/>
            </a:pPr>
            <a:endParaRPr lang="en-US" altLang="zh-TW" baseline="0" dirty="0" smtClean="0"/>
          </a:p>
          <a:p>
            <a:pPr marL="171450" indent="-171450">
              <a:buFont typeface="Arial" charset="0"/>
              <a:buChar char="•"/>
            </a:pPr>
            <a:r>
              <a:rPr lang="zh-TW" altLang="en-US" baseline="0" dirty="0" smtClean="0"/>
              <a:t>資源被組織成一個樹狀的結構 借由鏈接連結</a:t>
            </a:r>
            <a:r>
              <a:rPr lang="zh-TW" altLang="en-US" dirty="0" smtClean="0"/>
              <a:t>。</a:t>
            </a:r>
            <a:endParaRPr lang="en-US" altLang="zh-TW" baseline="0" dirty="0" smtClean="0"/>
          </a:p>
          <a:p>
            <a:pPr marL="171450" indent="-171450">
              <a:buFont typeface="Arial" charset="0"/>
              <a:buChar char="•"/>
            </a:pPr>
            <a:endParaRPr lang="en-US" altLang="zh-TW" baseline="0" dirty="0" smtClean="0"/>
          </a:p>
          <a:p>
            <a:pPr marL="171450" indent="-171450">
              <a:buFont typeface="Arial" charset="0"/>
              <a:buChar char="•"/>
            </a:pPr>
            <a:r>
              <a:rPr lang="zh-TW" altLang="en-US" dirty="0" smtClean="0"/>
              <a:t>通過唯一</a:t>
            </a:r>
            <a:r>
              <a:rPr lang="en-US" altLang="zh-TW" dirty="0" smtClean="0"/>
              <a:t>URI</a:t>
            </a:r>
            <a:r>
              <a:rPr lang="zh-TW" altLang="en-US" dirty="0" smtClean="0"/>
              <a:t>定址所有資源和關聯的屬性。</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66</a:t>
            </a:fld>
            <a:endParaRPr lang="zh-TW" altLang="en-US"/>
          </a:p>
        </p:txBody>
      </p:sp>
    </p:spTree>
    <p:extLst>
      <p:ext uri="{BB962C8B-B14F-4D97-AF65-F5344CB8AC3E}">
        <p14:creationId xmlns:p14="http://schemas.microsoft.com/office/powerpoint/2010/main" val="2966692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oneM2M</a:t>
            </a:r>
            <a:r>
              <a:rPr lang="en-US" altLang="zh-TW" baseline="0" dirty="0" smtClean="0"/>
              <a:t> </a:t>
            </a:r>
            <a:r>
              <a:rPr lang="zh-TW" altLang="en-US" baseline="0" dirty="0" smtClean="0"/>
              <a:t>資源結構</a:t>
            </a:r>
            <a:r>
              <a:rPr lang="en-US" altLang="zh-TW" baseline="0" dirty="0" smtClean="0"/>
              <a:t>(1)</a:t>
            </a:r>
          </a:p>
          <a:p>
            <a:endParaRPr lang="en-US" altLang="zh-TW" baseline="0" dirty="0" smtClean="0"/>
          </a:p>
          <a:p>
            <a:pPr marL="171450" indent="-171450">
              <a:buFont typeface="Arial" panose="020B0604020202020204" pitchFamily="34" charset="0"/>
              <a:buChar char="•"/>
            </a:pPr>
            <a:r>
              <a:rPr lang="en-US" altLang="zh-TW" baseline="0" dirty="0" err="1" smtClean="0"/>
              <a:t>CSEBase</a:t>
            </a:r>
            <a:r>
              <a:rPr lang="en-US" altLang="zh-TW" baseline="0" dirty="0" smtClean="0"/>
              <a:t> –</a:t>
            </a:r>
            <a:r>
              <a:rPr lang="zh-TW" altLang="en-US" baseline="0" dirty="0" smtClean="0"/>
              <a:t>所有駐留在</a:t>
            </a:r>
            <a:r>
              <a:rPr lang="en-US" altLang="zh-TW" baseline="0" dirty="0" smtClean="0"/>
              <a:t>CSE</a:t>
            </a:r>
            <a:r>
              <a:rPr lang="zh-TW" altLang="en-US" baseline="0" dirty="0" smtClean="0"/>
              <a:t>上的資源的結構根</a:t>
            </a:r>
            <a:endParaRPr lang="en-US" altLang="zh-TW" baseline="0" dirty="0" smtClean="0"/>
          </a:p>
          <a:p>
            <a:pPr marL="171450" indent="-171450">
              <a:buFont typeface="Arial" panose="020B0604020202020204" pitchFamily="34" charset="0"/>
              <a:buChar char="•"/>
            </a:pPr>
            <a:r>
              <a:rPr lang="en-US" altLang="zh-TW" sz="1200" dirty="0" err="1" smtClean="0"/>
              <a:t>remoteCSE</a:t>
            </a:r>
            <a:r>
              <a:rPr lang="en-US" altLang="zh-TW" sz="1200" dirty="0" smtClean="0"/>
              <a:t>-</a:t>
            </a:r>
            <a:r>
              <a:rPr lang="zh-TW" altLang="en-US" sz="1200" dirty="0" smtClean="0"/>
              <a:t>表示向</a:t>
            </a:r>
            <a:r>
              <a:rPr lang="en-US" altLang="zh-TW" sz="1200" dirty="0" err="1" smtClean="0"/>
              <a:t>CSEBase</a:t>
            </a:r>
            <a:r>
              <a:rPr lang="zh-TW" altLang="en-US" sz="1200" dirty="0" smtClean="0"/>
              <a:t>資源標識的</a:t>
            </a:r>
            <a:r>
              <a:rPr lang="en-US" altLang="zh-TW" sz="1200" dirty="0" smtClean="0"/>
              <a:t>CSE</a:t>
            </a:r>
            <a:r>
              <a:rPr lang="zh-TW" altLang="en-US" sz="1200" dirty="0" smtClean="0"/>
              <a:t>上註冊的遠程</a:t>
            </a:r>
            <a:r>
              <a:rPr lang="en-US" altLang="zh-TW" sz="1200" dirty="0" smtClean="0"/>
              <a:t>CSE</a:t>
            </a:r>
          </a:p>
          <a:p>
            <a:pPr marL="171450" indent="-171450">
              <a:buFont typeface="Arial" panose="020B0604020202020204" pitchFamily="34" charset="0"/>
              <a:buChar char="•"/>
            </a:pPr>
            <a:r>
              <a:rPr lang="en-US" altLang="zh-TW" sz="1200" dirty="0" smtClean="0"/>
              <a:t>node-</a:t>
            </a:r>
            <a:r>
              <a:rPr lang="zh-TW" altLang="en-US" sz="1200" dirty="0" smtClean="0"/>
              <a:t>表示特定節點信息</a:t>
            </a:r>
            <a:endParaRPr lang="en-US" altLang="zh-TW" sz="1200" dirty="0" smtClean="0"/>
          </a:p>
          <a:p>
            <a:pPr marL="171450" indent="-171450">
              <a:buFont typeface="Arial" panose="020B0604020202020204" pitchFamily="34" charset="0"/>
              <a:buChar char="•"/>
            </a:pPr>
            <a:r>
              <a:rPr lang="en-US" altLang="zh-TW" sz="1200" dirty="0" smtClean="0"/>
              <a:t>AE-</a:t>
            </a:r>
            <a:r>
              <a:rPr lang="zh-TW" altLang="en-US" sz="1200" dirty="0" smtClean="0"/>
              <a:t>存儲有關</a:t>
            </a:r>
            <a:r>
              <a:rPr lang="en-US" altLang="zh-TW" sz="1200" dirty="0" smtClean="0"/>
              <a:t>AE</a:t>
            </a:r>
            <a:r>
              <a:rPr lang="zh-TW" altLang="en-US" sz="1200" dirty="0" smtClean="0"/>
              <a:t>的信息。 它是向</a:t>
            </a:r>
            <a:r>
              <a:rPr lang="en-US" altLang="zh-TW" sz="1200" dirty="0" smtClean="0"/>
              <a:t>CSE</a:t>
            </a:r>
            <a:r>
              <a:rPr lang="zh-TW" altLang="en-US" sz="1200" dirty="0" smtClean="0"/>
              <a:t>成功註冊</a:t>
            </a:r>
            <a:r>
              <a:rPr lang="en-US" altLang="zh-TW" sz="1200" dirty="0" smtClean="0"/>
              <a:t>AE</a:t>
            </a:r>
            <a:r>
              <a:rPr lang="zh-TW" altLang="en-US" sz="1200" dirty="0" smtClean="0"/>
              <a:t>的結果而創建的</a:t>
            </a:r>
            <a:endParaRPr lang="en-US" altLang="zh-TW" sz="1200" dirty="0" smtClean="0"/>
          </a:p>
          <a:p>
            <a:pPr marL="171450" indent="-171450">
              <a:buFont typeface="Arial" panose="020B0604020202020204" pitchFamily="34" charset="0"/>
              <a:buChar char="•"/>
            </a:pPr>
            <a:r>
              <a:rPr lang="en-US" altLang="zh-TW" sz="1200" dirty="0" smtClean="0"/>
              <a:t>container-</a:t>
            </a:r>
            <a:r>
              <a:rPr lang="zh-TW" altLang="en-US" sz="1200" baseline="0" dirty="0" smtClean="0"/>
              <a:t>在實體之間共享數據實例。 用作調解器，負責緩衝數據以在</a:t>
            </a:r>
            <a:r>
              <a:rPr lang="en-US" altLang="zh-TW" sz="1200" baseline="0" dirty="0" smtClean="0"/>
              <a:t>AE</a:t>
            </a:r>
            <a:r>
              <a:rPr lang="zh-TW" altLang="en-US" sz="1200" baseline="0" dirty="0" smtClean="0"/>
              <a:t>和</a:t>
            </a:r>
            <a:r>
              <a:rPr lang="en-US" altLang="zh-TW" sz="1200" baseline="0" dirty="0" smtClean="0"/>
              <a:t>/</a:t>
            </a:r>
            <a:r>
              <a:rPr lang="zh-TW" altLang="en-US" sz="1200" baseline="0" dirty="0" smtClean="0"/>
              <a:t>或</a:t>
            </a:r>
            <a:r>
              <a:rPr lang="en-US" altLang="zh-TW" sz="1200" baseline="0" dirty="0" smtClean="0"/>
              <a:t>CSE</a:t>
            </a:r>
            <a:r>
              <a:rPr lang="zh-TW" altLang="en-US" sz="1200" baseline="0" dirty="0" smtClean="0"/>
              <a:t>之間交換“數據”。</a:t>
            </a:r>
            <a:endParaRPr lang="en-US" altLang="zh-TW" sz="1200" baseline="0" dirty="0" smtClean="0"/>
          </a:p>
          <a:p>
            <a:pPr marL="171450" indent="-171450">
              <a:buFont typeface="Arial" panose="020B0604020202020204" pitchFamily="34" charset="0"/>
              <a:buChar char="•"/>
            </a:pPr>
            <a:r>
              <a:rPr lang="en-US" altLang="zh-TW" sz="1200" baseline="0" dirty="0" smtClean="0"/>
              <a:t>group-</a:t>
            </a:r>
            <a:r>
              <a:rPr lang="zh-TW" altLang="en-US" sz="1200" baseline="0" dirty="0" smtClean="0"/>
              <a:t>存儲有關需要作為群組處理的相同類型的資源的信息</a:t>
            </a:r>
            <a:endParaRPr lang="en-US" altLang="zh-TW" sz="1200" baseline="0" dirty="0" smtClean="0"/>
          </a:p>
          <a:p>
            <a:pPr marL="171450" indent="-171450">
              <a:buFont typeface="Arial" panose="020B0604020202020204" pitchFamily="34" charset="0"/>
              <a:buChar char="•"/>
            </a:pPr>
            <a:r>
              <a:rPr lang="en-US" altLang="zh-TW" sz="1200" dirty="0" err="1" smtClean="0"/>
              <a:t>accessControlPolicy</a:t>
            </a:r>
            <a:r>
              <a:rPr lang="en-US" altLang="zh-TW" sz="1200" dirty="0" smtClean="0"/>
              <a:t>-</a:t>
            </a:r>
            <a:r>
              <a:rPr lang="zh-TW" altLang="en-US" sz="1200" dirty="0" smtClean="0"/>
              <a:t>它控制“誰”被允許做“什麼”以及它可以用於訪問資源的</a:t>
            </a:r>
            <a:r>
              <a:rPr lang="en-US" altLang="zh-TW" sz="1200" dirty="0" smtClean="0"/>
              <a:t>context</a:t>
            </a:r>
          </a:p>
          <a:p>
            <a:pPr marL="171450" indent="-171450">
              <a:buFont typeface="Arial" panose="020B0604020202020204" pitchFamily="34" charset="0"/>
              <a:buChar char="•"/>
            </a:pPr>
            <a:r>
              <a:rPr lang="en-US" altLang="zh-TW" sz="1200" dirty="0" smtClean="0"/>
              <a:t>Subscription-</a:t>
            </a:r>
            <a:r>
              <a:rPr lang="zh-TW" altLang="en-US" sz="1200" dirty="0" smtClean="0"/>
              <a:t>表示與資源相關的訂閱信息</a:t>
            </a:r>
            <a:endParaRPr lang="en-US" altLang="zh-TW" sz="1200"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67</a:t>
            </a:fld>
            <a:endParaRPr lang="zh-TW" altLang="en-US"/>
          </a:p>
        </p:txBody>
      </p:sp>
    </p:spTree>
    <p:extLst>
      <p:ext uri="{BB962C8B-B14F-4D97-AF65-F5344CB8AC3E}">
        <p14:creationId xmlns:p14="http://schemas.microsoft.com/office/powerpoint/2010/main" val="28249039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oneM2M</a:t>
            </a:r>
            <a:r>
              <a:rPr lang="en-US" altLang="zh-TW" baseline="0" dirty="0" smtClean="0"/>
              <a:t> </a:t>
            </a:r>
            <a:r>
              <a:rPr lang="zh-TW" altLang="en-US" baseline="0" dirty="0" smtClean="0"/>
              <a:t>資源結構</a:t>
            </a:r>
            <a:r>
              <a:rPr lang="en-US" altLang="zh-TW" baseline="0" dirty="0" smtClean="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171450" indent="-171450">
              <a:buFont typeface="Arial" panose="020B0604020202020204" pitchFamily="34" charset="0"/>
              <a:buChar char="•"/>
            </a:pPr>
            <a:r>
              <a:rPr lang="en-US" altLang="zh-TW" sz="1200" dirty="0" err="1" smtClean="0"/>
              <a:t>mgmtCmd</a:t>
            </a:r>
            <a:r>
              <a:rPr lang="en-US" altLang="zh-TW" sz="1200" dirty="0" smtClean="0"/>
              <a:t>-</a:t>
            </a:r>
            <a:r>
              <a:rPr lang="zh-TW" altLang="en-US" sz="1200" dirty="0" smtClean="0"/>
              <a:t>管理命令資源表示執行現有管理協議所需的管理過程的方法。</a:t>
            </a:r>
            <a:endParaRPr lang="en-US" altLang="zh-TW" sz="1200" dirty="0" smtClean="0"/>
          </a:p>
          <a:p>
            <a:pPr marL="171450" indent="-171450">
              <a:buFont typeface="Arial" panose="020B0604020202020204" pitchFamily="34" charset="0"/>
              <a:buChar char="•"/>
            </a:pPr>
            <a:r>
              <a:rPr lang="en-US" altLang="zh-TW" sz="1200" dirty="0" err="1" smtClean="0"/>
              <a:t>locationPolicy</a:t>
            </a:r>
            <a:r>
              <a:rPr lang="en-US" altLang="zh-TW" sz="1200" dirty="0" smtClean="0"/>
              <a:t>-</a:t>
            </a:r>
            <a:r>
              <a:rPr lang="zh-TW" altLang="en-US" sz="1200" dirty="0" smtClean="0"/>
              <a:t>包括獲取和管理地理位置的信息。 它只在容器中引用，容器的</a:t>
            </a:r>
            <a:r>
              <a:rPr lang="en-US" altLang="zh-TW" sz="1200" dirty="0" err="1" smtClean="0"/>
              <a:t>contentInstances</a:t>
            </a:r>
            <a:r>
              <a:rPr lang="zh-TW" altLang="en-US" sz="1200" dirty="0" smtClean="0"/>
              <a:t>提供位置信息</a:t>
            </a:r>
            <a:endParaRPr lang="en-US" altLang="zh-TW" sz="1200" dirty="0" smtClean="0"/>
          </a:p>
          <a:p>
            <a:pPr marL="171450" indent="-171450">
              <a:buFont typeface="Arial" panose="020B0604020202020204" pitchFamily="34" charset="0"/>
              <a:buChar char="•"/>
            </a:pPr>
            <a:r>
              <a:rPr lang="en-US" altLang="zh-TW" sz="1200" dirty="0" err="1" smtClean="0"/>
              <a:t>statsconfig</a:t>
            </a:r>
            <a:r>
              <a:rPr lang="en-US" altLang="zh-TW" sz="1200" dirty="0" smtClean="0"/>
              <a:t>-</a:t>
            </a:r>
            <a:r>
              <a:rPr lang="zh-TW" altLang="en-US" sz="1200" dirty="0" smtClean="0"/>
              <a:t>存儲應用程式的統計信息配置 </a:t>
            </a:r>
            <a:endParaRPr lang="en-US" altLang="zh-TW" sz="1200" dirty="0" smtClean="0"/>
          </a:p>
          <a:p>
            <a:pPr marL="171450" indent="-171450">
              <a:buFont typeface="Arial" panose="020B0604020202020204" pitchFamily="34" charset="0"/>
              <a:buChar char="•"/>
            </a:pPr>
            <a:r>
              <a:rPr lang="en-US" altLang="zh-TW" sz="1200" dirty="0" err="1" smtClean="0"/>
              <a:t>statsCollect</a:t>
            </a:r>
            <a:r>
              <a:rPr lang="en-US" altLang="zh-TW" sz="1200" dirty="0" smtClean="0"/>
              <a:t>-</a:t>
            </a:r>
            <a:r>
              <a:rPr lang="zh-TW" altLang="en-US" sz="1200" dirty="0" smtClean="0"/>
              <a:t>定義</a:t>
            </a:r>
            <a:r>
              <a:rPr lang="en-US" altLang="zh-TW" sz="1200" dirty="0" smtClean="0"/>
              <a:t>IN-CSE</a:t>
            </a:r>
            <a:r>
              <a:rPr lang="zh-TW" altLang="en-US" sz="1200" dirty="0" smtClean="0"/>
              <a:t>為應用程式收集統計信息的觸發器</a:t>
            </a:r>
            <a:endParaRPr lang="en-US" altLang="zh-TW" sz="1200" dirty="0" smtClean="0"/>
          </a:p>
          <a:p>
            <a:pPr marL="171450" indent="-171450">
              <a:buFont typeface="Arial" panose="020B0604020202020204" pitchFamily="34" charset="0"/>
              <a:buChar char="•"/>
            </a:pPr>
            <a:r>
              <a:rPr lang="en-US" altLang="zh-TW" sz="1200" dirty="0" smtClean="0"/>
              <a:t>request-</a:t>
            </a:r>
            <a:r>
              <a:rPr lang="zh-TW" altLang="en-US" sz="1200" dirty="0" smtClean="0"/>
              <a:t>表達</a:t>
            </a:r>
            <a:r>
              <a:rPr lang="en-US" altLang="zh-TW" sz="1200" dirty="0" smtClean="0"/>
              <a:t>/</a:t>
            </a:r>
            <a:r>
              <a:rPr lang="zh-TW" altLang="en-US" sz="1200" dirty="0" smtClean="0"/>
              <a:t>訪問已發出請求的上下文 </a:t>
            </a:r>
            <a:endParaRPr lang="en-US" altLang="zh-TW" sz="1200" dirty="0" smtClean="0"/>
          </a:p>
          <a:p>
            <a:pPr marL="171450" indent="-171450">
              <a:buFont typeface="Arial" panose="020B0604020202020204" pitchFamily="34" charset="0"/>
              <a:buChar char="•"/>
            </a:pPr>
            <a:r>
              <a:rPr lang="en-US" altLang="zh-TW" sz="1200" dirty="0" smtClean="0"/>
              <a:t>delivery-</a:t>
            </a:r>
            <a:r>
              <a:rPr lang="zh-TW" altLang="en-US" sz="1200" dirty="0" smtClean="0"/>
              <a:t>向</a:t>
            </a:r>
            <a:r>
              <a:rPr lang="en-US" altLang="zh-TW" sz="1200" dirty="0" smtClean="0"/>
              <a:t>CSE</a:t>
            </a:r>
            <a:r>
              <a:rPr lang="zh-TW" altLang="en-US" sz="1200" dirty="0" smtClean="0"/>
              <a:t>轉發來自</a:t>
            </a:r>
            <a:r>
              <a:rPr lang="en-US" altLang="zh-TW" sz="1200" dirty="0" smtClean="0"/>
              <a:t>CSE</a:t>
            </a:r>
            <a:r>
              <a:rPr lang="zh-TW" altLang="en-US" sz="1200" dirty="0" smtClean="0"/>
              <a:t>的請求</a:t>
            </a:r>
            <a:endParaRPr lang="en-US" altLang="zh-TW" sz="1200" dirty="0" smtClean="0"/>
          </a:p>
          <a:p>
            <a:pPr marL="171450" indent="-171450">
              <a:buFont typeface="Arial" panose="020B0604020202020204" pitchFamily="34" charset="0"/>
              <a:buChar char="•"/>
            </a:pPr>
            <a:r>
              <a:rPr lang="en-US" altLang="zh-TW" sz="1200" dirty="0" smtClean="0"/>
              <a:t>schedule-</a:t>
            </a:r>
            <a:r>
              <a:rPr lang="zh-TW" altLang="en-US" sz="1200" dirty="0" smtClean="0"/>
              <a:t>包含用於傳遞訊息的調度信息</a:t>
            </a:r>
            <a:endParaRPr lang="en-US" altLang="zh-TW" sz="1200" dirty="0" smtClean="0"/>
          </a:p>
          <a:p>
            <a:pPr marL="171450" indent="-171450">
              <a:buFont typeface="Arial" panose="020B0604020202020204" pitchFamily="34" charset="0"/>
              <a:buChar char="•"/>
            </a:pPr>
            <a:r>
              <a:rPr lang="en-US" altLang="zh-TW" sz="1200" dirty="0" err="1" smtClean="0"/>
              <a:t>pollingChannel</a:t>
            </a:r>
            <a:r>
              <a:rPr lang="en-US" altLang="zh-TW" sz="1200" dirty="0" smtClean="0"/>
              <a:t>-</a:t>
            </a:r>
            <a:r>
              <a:rPr lang="zh-TW" altLang="en-US" sz="1200" dirty="0" smtClean="0"/>
              <a:t>表示可用於請求不可到達實體的通道</a:t>
            </a:r>
            <a:endParaRPr lang="en-US" altLang="zh-TW" sz="1200" dirty="0" smtClean="0"/>
          </a:p>
          <a:p>
            <a:endParaRPr lang="en-US" altLang="zh-TW" sz="1200"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68</a:t>
            </a:fld>
            <a:endParaRPr lang="zh-TW" altLang="en-US"/>
          </a:p>
        </p:txBody>
      </p:sp>
    </p:spTree>
    <p:extLst>
      <p:ext uri="{BB962C8B-B14F-4D97-AF65-F5344CB8AC3E}">
        <p14:creationId xmlns:p14="http://schemas.microsoft.com/office/powerpoint/2010/main" val="2305292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oneM2M</a:t>
            </a:r>
            <a:r>
              <a:rPr lang="en-US" altLang="zh-TW" baseline="0" dirty="0" smtClean="0"/>
              <a:t> </a:t>
            </a:r>
            <a:r>
              <a:rPr lang="zh-TW" altLang="en-US" baseline="0" dirty="0" smtClean="0"/>
              <a:t>資源結構</a:t>
            </a:r>
            <a:r>
              <a:rPr lang="en-US" altLang="zh-TW" baseline="0" dirty="0" smtClean="0"/>
              <a:t>(3)</a:t>
            </a:r>
          </a:p>
          <a:p>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t>Container &amp; </a:t>
            </a:r>
            <a:r>
              <a:rPr lang="en-US" altLang="zh-TW" sz="1200" b="1" dirty="0" err="1" smtClean="0"/>
              <a:t>ContentInstance</a:t>
            </a:r>
            <a:r>
              <a:rPr lang="en-US" altLang="zh-TW" sz="1200" b="1" dirty="0" smtClean="0"/>
              <a:t> :</a:t>
            </a:r>
            <a:r>
              <a:rPr lang="zh-TW" altLang="en-US" sz="1200" b="1" dirty="0" smtClean="0"/>
              <a:t>儲存實際的資料</a:t>
            </a:r>
            <a:endParaRPr lang="en-US" altLang="zh-TW" sz="1200" b="1"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69</a:t>
            </a:fld>
            <a:endParaRPr lang="zh-TW" altLang="en-US"/>
          </a:p>
        </p:txBody>
      </p:sp>
    </p:spTree>
    <p:extLst>
      <p:ext uri="{BB962C8B-B14F-4D97-AF65-F5344CB8AC3E}">
        <p14:creationId xmlns:p14="http://schemas.microsoft.com/office/powerpoint/2010/main" val="3942269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資源分類</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oneM2M</a:t>
            </a:r>
            <a:r>
              <a:rPr lang="zh-TW" altLang="en-US" dirty="0" smtClean="0"/>
              <a:t>識別三類資源</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zh-TW" altLang="en-US" dirty="0" smtClean="0"/>
              <a:t> </a:t>
            </a:r>
            <a:r>
              <a:rPr lang="zh-TW" altLang="en-US" b="1" dirty="0" smtClean="0"/>
              <a:t>一般資源</a:t>
            </a:r>
            <a:r>
              <a:rPr lang="en-US" altLang="zh-TW" b="1" dirty="0" smtClean="0"/>
              <a:t>(Normal</a:t>
            </a:r>
            <a:r>
              <a:rPr lang="zh-TW" altLang="en-US" b="1" dirty="0" smtClean="0"/>
              <a:t> </a:t>
            </a:r>
            <a:r>
              <a:rPr lang="en-US" altLang="zh-TW" b="1" dirty="0" smtClean="0"/>
              <a:t>resources) :</a:t>
            </a:r>
            <a:r>
              <a:rPr lang="zh-TW" altLang="en-US" b="0" dirty="0" smtClean="0"/>
              <a:t>包含資料的表示的完整集合</a:t>
            </a:r>
            <a:r>
              <a:rPr lang="en-US" altLang="zh-TW" b="0" dirty="0" smtClean="0"/>
              <a:t>,</a:t>
            </a:r>
            <a:r>
              <a:rPr lang="zh-TW" altLang="en-US" b="0" dirty="0" smtClean="0"/>
              <a:t>而這些資料的表示是構成要被管理的信息的基礎</a:t>
            </a:r>
            <a:r>
              <a:rPr lang="zh-TW" altLang="en-US" dirty="0" smtClean="0"/>
              <a:t>。</a:t>
            </a:r>
            <a:endParaRPr lang="zh-TW" altLang="en-US" b="0"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zh-TW" altLang="en-US" b="1" baseline="0" dirty="0" smtClean="0"/>
              <a:t> 虛擬資源</a:t>
            </a:r>
            <a:r>
              <a:rPr lang="en-US" altLang="zh-TW" b="1" baseline="0" dirty="0" smtClean="0"/>
              <a:t>(</a:t>
            </a:r>
            <a:r>
              <a:rPr lang="en-US" altLang="zh-TW" b="1" dirty="0" smtClean="0"/>
              <a:t>Virtual resources):</a:t>
            </a:r>
            <a:r>
              <a:rPr lang="zh-TW" altLang="en-US" dirty="0" smtClean="0"/>
              <a:t>用於觸發處理和</a:t>
            </a:r>
            <a:r>
              <a:rPr lang="en-US" altLang="zh-TW" dirty="0" smtClean="0"/>
              <a:t>/</a:t>
            </a:r>
            <a:r>
              <a:rPr lang="zh-TW" altLang="en-US" dirty="0" smtClean="0"/>
              <a:t>或取得結果</a:t>
            </a:r>
            <a:r>
              <a:rPr lang="en-US" altLang="zh-TW" dirty="0" smtClean="0"/>
              <a:t>,</a:t>
            </a:r>
            <a:r>
              <a:rPr lang="zh-TW" altLang="en-US" dirty="0" smtClean="0"/>
              <a:t>但是它們在</a:t>
            </a:r>
            <a:r>
              <a:rPr lang="en-US" altLang="zh-TW" dirty="0" smtClean="0"/>
              <a:t>CSE</a:t>
            </a:r>
            <a:r>
              <a:rPr lang="zh-TW" altLang="en-US" dirty="0" smtClean="0"/>
              <a:t>中不具有永久表示。</a:t>
            </a:r>
            <a:endParaRPr lang="zh-TW" altLang="en-US" b="1"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zh-TW" altLang="en-US" b="1" baseline="0" dirty="0" smtClean="0"/>
              <a:t> 公告資源</a:t>
            </a:r>
            <a:r>
              <a:rPr lang="en-US" altLang="zh-TW" b="1" baseline="0" dirty="0" smtClean="0"/>
              <a:t>(</a:t>
            </a:r>
            <a:r>
              <a:rPr lang="en-US" altLang="zh-TW" b="1" dirty="0" smtClean="0"/>
              <a:t>Announced resources):</a:t>
            </a:r>
            <a:r>
              <a:rPr lang="zh-TW" altLang="en-US" b="1" dirty="0" smtClean="0"/>
              <a:t> </a:t>
            </a:r>
            <a:r>
              <a:rPr lang="zh-TW" altLang="en-US" b="0" dirty="0" smtClean="0"/>
              <a:t>在遠端</a:t>
            </a:r>
            <a:r>
              <a:rPr lang="en-US" altLang="zh-TW" b="0" dirty="0" smtClean="0"/>
              <a:t>CSE</a:t>
            </a:r>
            <a:r>
              <a:rPr lang="zh-TW" altLang="en-US" b="0" dirty="0" smtClean="0"/>
              <a:t>的資源</a:t>
            </a:r>
            <a:r>
              <a:rPr lang="en-US" altLang="zh-TW" b="0" dirty="0" smtClean="0"/>
              <a:t>,</a:t>
            </a:r>
            <a:r>
              <a:rPr lang="zh-TW" altLang="en-US" b="0" dirty="0" smtClean="0"/>
              <a:t>其鏈接到已經公告的原始資源，並且其維持原始資源的一些特性</a:t>
            </a:r>
            <a:r>
              <a:rPr lang="zh-TW" altLang="en-US" dirty="0" smtClean="0"/>
              <a:t>。</a:t>
            </a:r>
            <a:endParaRPr lang="en-US" altLang="zh-TW"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72</a:t>
            </a:fld>
            <a:endParaRPr lang="zh-TW" altLang="en-US"/>
          </a:p>
        </p:txBody>
      </p:sp>
    </p:spTree>
    <p:extLst>
      <p:ext uri="{BB962C8B-B14F-4D97-AF65-F5344CB8AC3E}">
        <p14:creationId xmlns:p14="http://schemas.microsoft.com/office/powerpoint/2010/main" val="1396286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虛擬的資源或屬性</a:t>
            </a:r>
          </a:p>
          <a:p>
            <a:endParaRPr lang="zh-TW" altLang="en-US" dirty="0" smtClean="0"/>
          </a:p>
          <a:p>
            <a:r>
              <a:rPr lang="zh-TW" altLang="en-US" dirty="0" smtClean="0"/>
              <a:t>虛擬的資源或是虛擬的屬性是用於觸發處理和</a:t>
            </a:r>
            <a:r>
              <a:rPr lang="en-US" altLang="zh-TW" dirty="0" smtClean="0"/>
              <a:t>/</a:t>
            </a:r>
            <a:r>
              <a:rPr lang="zh-TW" altLang="en-US" dirty="0" smtClean="0"/>
              <a:t>或取得結果</a:t>
            </a:r>
            <a:r>
              <a:rPr lang="en-US" altLang="zh-TW" dirty="0" smtClean="0"/>
              <a:t>,</a:t>
            </a:r>
            <a:r>
              <a:rPr lang="zh-TW" altLang="en-US" dirty="0" smtClean="0"/>
              <a:t>但是它們在</a:t>
            </a:r>
            <a:r>
              <a:rPr lang="en-US" altLang="zh-TW" dirty="0" smtClean="0"/>
              <a:t>CSE</a:t>
            </a:r>
            <a:r>
              <a:rPr lang="zh-TW" altLang="en-US" dirty="0" smtClean="0"/>
              <a:t>中不具有永久表示</a:t>
            </a:r>
            <a:r>
              <a:rPr lang="en-US" altLang="zh-TW" dirty="0" smtClean="0"/>
              <a:t>,</a:t>
            </a:r>
            <a:r>
              <a:rPr lang="zh-TW" altLang="en-US" baseline="0" dirty="0" smtClean="0"/>
              <a:t> </a:t>
            </a:r>
            <a:r>
              <a:rPr lang="zh-TW" altLang="en-US" dirty="0" smtClean="0"/>
              <a:t>例如：</a:t>
            </a:r>
          </a:p>
          <a:p>
            <a:r>
              <a:rPr lang="zh-TW" altLang="en-US" b="1" dirty="0" smtClean="0"/>
              <a:t> </a:t>
            </a:r>
            <a:r>
              <a:rPr lang="en-US" altLang="zh-TW" b="1" dirty="0" smtClean="0"/>
              <a:t>-</a:t>
            </a:r>
            <a:r>
              <a:rPr lang="en-US" altLang="zh-TW" b="1" dirty="0" err="1" smtClean="0"/>
              <a:t>FanOutPoint</a:t>
            </a:r>
            <a:r>
              <a:rPr lang="zh-TW" altLang="en-US" b="0" baseline="0" dirty="0" smtClean="0"/>
              <a:t> 虛擬資源</a:t>
            </a:r>
            <a:r>
              <a:rPr lang="en-US" altLang="zh-TW" b="0" baseline="0" dirty="0" smtClean="0"/>
              <a:t>:</a:t>
            </a:r>
            <a:r>
              <a:rPr lang="zh-TW" altLang="en-US" b="0" baseline="0" dirty="0" smtClean="0"/>
              <a:t>是用來對屬於一個組的所有資源執行批次操作</a:t>
            </a:r>
            <a:r>
              <a:rPr lang="zh-TW" altLang="en-US" dirty="0" smtClean="0"/>
              <a:t>。</a:t>
            </a:r>
            <a:endParaRPr lang="zh-TW" altLang="en-US" b="0" baseline="0" dirty="0" smtClean="0"/>
          </a:p>
          <a:p>
            <a:r>
              <a:rPr lang="zh-TW" altLang="en-US" b="1" dirty="0" smtClean="0"/>
              <a:t> </a:t>
            </a:r>
            <a:r>
              <a:rPr lang="en-US" altLang="zh-TW" b="1" dirty="0" smtClean="0"/>
              <a:t>-Latest/Oldest</a:t>
            </a:r>
            <a:r>
              <a:rPr lang="en-US" altLang="zh-TW" dirty="0" smtClean="0"/>
              <a:t> </a:t>
            </a:r>
            <a:r>
              <a:rPr lang="zh-TW" altLang="en-US" dirty="0" smtClean="0"/>
              <a:t>虛擬資源</a:t>
            </a:r>
            <a:r>
              <a:rPr lang="en-US" altLang="zh-TW" dirty="0" smtClean="0"/>
              <a:t>:</a:t>
            </a:r>
            <a:r>
              <a:rPr lang="zh-TW" altLang="en-US" dirty="0" smtClean="0"/>
              <a:t> 指向實際上在</a:t>
            </a:r>
            <a:r>
              <a:rPr lang="en-US" altLang="zh-TW" dirty="0" smtClean="0"/>
              <a:t>Container</a:t>
            </a:r>
            <a:r>
              <a:rPr lang="zh-TW" altLang="en-US" dirty="0" smtClean="0"/>
              <a:t>裡最新和最舊的</a:t>
            </a:r>
            <a:r>
              <a:rPr lang="en-US" altLang="zh-TW" dirty="0" err="1" smtClean="0"/>
              <a:t>C</a:t>
            </a:r>
            <a:r>
              <a:rPr lang="en-US" altLang="zh-TW" baseline="0" dirty="0" err="1" smtClean="0"/>
              <a:t>ontentInstance</a:t>
            </a:r>
            <a:r>
              <a:rPr lang="zh-TW" altLang="en-US" dirty="0" smtClean="0"/>
              <a:t>。</a:t>
            </a:r>
            <a:endParaRPr lang="zh-TW" altLang="en-US" b="0" baseline="0" dirty="0" smtClean="0"/>
          </a:p>
          <a:p>
            <a:endParaRPr lang="zh-TW" altLang="en-US" dirty="0" smtClean="0"/>
          </a:p>
          <a:p>
            <a:endParaRPr lang="zh-TW" altLang="en-US"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73</a:t>
            </a:fld>
            <a:endParaRPr lang="zh-TW" altLang="en-US"/>
          </a:p>
        </p:txBody>
      </p:sp>
    </p:spTree>
    <p:extLst>
      <p:ext uri="{BB962C8B-B14F-4D97-AF65-F5344CB8AC3E}">
        <p14:creationId xmlns:p14="http://schemas.microsoft.com/office/powerpoint/2010/main" val="405403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基礎架構</a:t>
            </a:r>
            <a:endParaRPr lang="en-US" altLang="zh-TW" dirty="0" smtClean="0"/>
          </a:p>
          <a:p>
            <a:endParaRPr lang="en-US" altLang="zh-TW" dirty="0" smtClean="0"/>
          </a:p>
          <a:p>
            <a:r>
              <a:rPr lang="zh-TW" altLang="en-US" dirty="0" smtClean="0"/>
              <a:t>基礎架構分為三層 </a:t>
            </a:r>
            <a:r>
              <a:rPr lang="en-US" altLang="zh-TW" dirty="0" smtClean="0"/>
              <a:t>application layer, common service layer and network services layer.</a:t>
            </a:r>
          </a:p>
          <a:p>
            <a:r>
              <a:rPr lang="zh-TW" altLang="en-US" dirty="0" smtClean="0"/>
              <a:t>每層內包含 </a:t>
            </a:r>
            <a:r>
              <a:rPr lang="en-US" altLang="zh-TW" dirty="0" smtClean="0"/>
              <a:t>functional entities,</a:t>
            </a:r>
            <a:r>
              <a:rPr lang="en-US" altLang="zh-TW" baseline="0" dirty="0" smtClean="0"/>
              <a:t> </a:t>
            </a:r>
            <a:r>
              <a:rPr lang="zh-TW" altLang="en-US" baseline="0" dirty="0" smtClean="0"/>
              <a:t>各層之間都有</a:t>
            </a:r>
            <a:r>
              <a:rPr lang="en-US" altLang="zh-TW" baseline="0" dirty="0" smtClean="0"/>
              <a:t>reference point (ex: </a:t>
            </a:r>
            <a:r>
              <a:rPr lang="en-US" altLang="zh-TW" baseline="0" dirty="0" err="1" smtClean="0"/>
              <a:t>Mca</a:t>
            </a:r>
            <a:r>
              <a:rPr lang="en-US" altLang="zh-TW" baseline="0" dirty="0" smtClean="0"/>
              <a:t>, </a:t>
            </a:r>
            <a:r>
              <a:rPr lang="en-US" altLang="zh-TW" baseline="0" dirty="0" err="1" smtClean="0"/>
              <a:t>Mcc</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8</a:t>
            </a:fld>
            <a:endParaRPr lang="zh-TW" altLang="en-US"/>
          </a:p>
        </p:txBody>
      </p:sp>
    </p:spTree>
    <p:extLst>
      <p:ext uri="{BB962C8B-B14F-4D97-AF65-F5344CB8AC3E}">
        <p14:creationId xmlns:p14="http://schemas.microsoft.com/office/powerpoint/2010/main" val="18631738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charset="0"/>
              <a:buNone/>
            </a:pPr>
            <a:r>
              <a:rPr lang="zh-TW" altLang="en-US" dirty="0" smtClean="0"/>
              <a:t>資源定址</a:t>
            </a:r>
          </a:p>
          <a:p>
            <a:pPr marL="0" indent="0">
              <a:buFont typeface="Arial" charset="0"/>
              <a:buNone/>
            </a:pPr>
            <a:endParaRPr lang="zh-TW" altLang="en-US" dirty="0" smtClean="0"/>
          </a:p>
          <a:p>
            <a:pPr marL="171450" indent="-171450">
              <a:buFont typeface="Arial" charset="0"/>
              <a:buChar char="•"/>
            </a:pPr>
            <a:r>
              <a:rPr lang="zh-TW" altLang="en-US" dirty="0" smtClean="0"/>
              <a:t>資源的地址是字串</a:t>
            </a:r>
            <a:r>
              <a:rPr lang="en-US" altLang="zh-TW" dirty="0" smtClean="0"/>
              <a:t>,</a:t>
            </a:r>
            <a:r>
              <a:rPr lang="zh-TW" altLang="en-US" dirty="0" smtClean="0"/>
              <a:t>用來識別請求範圍內的目標資源。</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請求有三種不同的範圍</a:t>
            </a:r>
            <a:r>
              <a:rPr lang="en-US" altLang="zh-TW" dirty="0" smtClean="0"/>
              <a:t>:</a:t>
            </a:r>
          </a:p>
          <a:p>
            <a:r>
              <a:rPr lang="en-US" altLang="zh-TW" sz="1200" b="1" dirty="0" smtClean="0"/>
              <a:t>-</a:t>
            </a:r>
            <a:r>
              <a:rPr lang="zh-TW" altLang="en-US" sz="1200" b="1" dirty="0" smtClean="0"/>
              <a:t> </a:t>
            </a:r>
            <a:r>
              <a:rPr lang="en-US" altLang="zh-TW" sz="1200" b="1" dirty="0" smtClean="0"/>
              <a:t>CSE-relative:</a:t>
            </a:r>
            <a:r>
              <a:rPr lang="zh-TW" altLang="en-US" sz="1200" b="1" dirty="0" smtClean="0"/>
              <a:t> </a:t>
            </a:r>
            <a:r>
              <a:rPr lang="zh-TW" altLang="en-US" sz="1200" b="0" dirty="0" smtClean="0">
                <a:latin typeface="+mn-ea"/>
                <a:ea typeface="+mn-ea"/>
              </a:rPr>
              <a:t>請求與目標在相同</a:t>
            </a:r>
            <a:r>
              <a:rPr lang="en-US" altLang="zh-TW" sz="1200" b="0" dirty="0" smtClean="0">
                <a:latin typeface="+mn-ea"/>
                <a:ea typeface="+mn-ea"/>
              </a:rPr>
              <a:t>CSE</a:t>
            </a:r>
          </a:p>
          <a:p>
            <a:r>
              <a:rPr lang="en-US" altLang="zh-TW" sz="1200" b="1" dirty="0" smtClean="0"/>
              <a:t>-</a:t>
            </a:r>
            <a:r>
              <a:rPr lang="zh-TW" altLang="en-US" sz="1200" b="1" dirty="0" smtClean="0"/>
              <a:t> </a:t>
            </a:r>
            <a:r>
              <a:rPr lang="en-US" altLang="zh-TW" sz="1200" b="1" dirty="0" smtClean="0"/>
              <a:t>SP-relative:</a:t>
            </a:r>
            <a:r>
              <a:rPr lang="en-US" altLang="zh-TW" sz="1200" b="1" baseline="0" dirty="0" smtClean="0"/>
              <a:t> </a:t>
            </a:r>
            <a:r>
              <a:rPr lang="zh-TW" altLang="en-US" sz="1200" b="0" baseline="0" dirty="0" smtClean="0"/>
              <a:t>請求與目標是相同的</a:t>
            </a:r>
            <a:r>
              <a:rPr lang="en-US" altLang="zh-TW" sz="1200" b="0" baseline="0" dirty="0" smtClean="0"/>
              <a:t>M2M</a:t>
            </a:r>
            <a:r>
              <a:rPr lang="zh-TW" altLang="en-US" sz="1200" b="0" baseline="0" dirty="0" smtClean="0"/>
              <a:t>服務提供商</a:t>
            </a:r>
            <a:r>
              <a:rPr lang="en-US" altLang="zh-TW" sz="1200" b="0" baseline="0" dirty="0" smtClean="0"/>
              <a:t>,</a:t>
            </a:r>
            <a:r>
              <a:rPr lang="zh-TW" altLang="en-US" sz="1200" b="0" baseline="0" dirty="0" smtClean="0"/>
              <a:t>但是在不同的</a:t>
            </a:r>
            <a:r>
              <a:rPr lang="en-US" altLang="zh-TW" sz="1200" b="0" baseline="0" dirty="0" smtClean="0"/>
              <a:t>CSE</a:t>
            </a:r>
            <a:endParaRPr lang="en-US" altLang="zh-TW" sz="1200" b="0" dirty="0" smtClean="0"/>
          </a:p>
          <a:p>
            <a:r>
              <a:rPr lang="en-US" altLang="zh-TW" sz="1200" b="1" dirty="0" smtClean="0"/>
              <a:t>-</a:t>
            </a:r>
            <a:r>
              <a:rPr lang="zh-TW" altLang="en-US" sz="1200" b="1" dirty="0" smtClean="0"/>
              <a:t> </a:t>
            </a:r>
            <a:r>
              <a:rPr lang="en-US" altLang="zh-TW" sz="1200" b="1" dirty="0" smtClean="0"/>
              <a:t>Absolute:</a:t>
            </a:r>
            <a:r>
              <a:rPr lang="zh-TW" altLang="en-US" sz="1200" b="1" dirty="0" smtClean="0"/>
              <a:t> </a:t>
            </a:r>
            <a:r>
              <a:rPr lang="zh-TW" altLang="en-US" sz="1200" b="0" dirty="0" smtClean="0"/>
              <a:t>請求與目標是在不同的</a:t>
            </a:r>
            <a:r>
              <a:rPr lang="en-US" altLang="zh-TW" sz="1200" b="0" baseline="0" dirty="0" smtClean="0"/>
              <a:t>M2M</a:t>
            </a:r>
            <a:r>
              <a:rPr lang="zh-TW" altLang="en-US" sz="1200" b="0" baseline="0" dirty="0" smtClean="0"/>
              <a:t>服務提供商</a:t>
            </a:r>
            <a:endParaRPr lang="zh-TW" altLang="en-US" b="0"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74</a:t>
            </a:fld>
            <a:endParaRPr lang="zh-TW" altLang="en-US"/>
          </a:p>
        </p:txBody>
      </p:sp>
    </p:spTree>
    <p:extLst>
      <p:ext uri="{BB962C8B-B14F-4D97-AF65-F5344CB8AC3E}">
        <p14:creationId xmlns:p14="http://schemas.microsoft.com/office/powerpoint/2010/main" val="1949402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資源定址（</a:t>
            </a:r>
            <a:r>
              <a:rPr lang="en-US" altLang="zh-TW" dirty="0" smtClean="0"/>
              <a:t>cont’d</a:t>
            </a:r>
            <a:r>
              <a:rPr lang="zh-TW" altLang="en-US" dirty="0" smtClean="0"/>
              <a:t>）</a:t>
            </a:r>
          </a:p>
          <a:p>
            <a:endParaRPr lang="zh-TW" altLang="en-US" dirty="0" smtClean="0"/>
          </a:p>
          <a:p>
            <a:r>
              <a:rPr lang="zh-TW" altLang="en-US" dirty="0" smtClean="0"/>
              <a:t>兩種不同定址方法</a:t>
            </a:r>
            <a:r>
              <a:rPr lang="en-US" altLang="zh-TW" dirty="0" smtClean="0"/>
              <a:t>:</a:t>
            </a:r>
            <a:r>
              <a:rPr lang="zh-TW" altLang="en-US" dirty="0" smtClean="0"/>
              <a:t> </a:t>
            </a:r>
          </a:p>
          <a:p>
            <a:pPr marL="171450" indent="-171450">
              <a:buFont typeface="Arial" charset="0"/>
              <a:buChar char="•"/>
            </a:pPr>
            <a:r>
              <a:rPr lang="en-US" altLang="zh-TW" dirty="0" smtClean="0"/>
              <a:t>Hierarchical URI(</a:t>
            </a:r>
            <a:r>
              <a:rPr lang="zh-TW" altLang="en-US" dirty="0" smtClean="0"/>
              <a:t>結構化的</a:t>
            </a:r>
            <a:r>
              <a:rPr lang="en-US" altLang="zh-TW" dirty="0" smtClean="0"/>
              <a:t>)</a:t>
            </a:r>
            <a:endParaRPr lang="zh-TW" altLang="en-US" baseline="0" dirty="0" smtClean="0"/>
          </a:p>
          <a:p>
            <a:pPr marL="171450" indent="-171450">
              <a:buFont typeface="Arial" charset="0"/>
              <a:buChar char="•"/>
            </a:pPr>
            <a:r>
              <a:rPr lang="en-US" altLang="zh-TW" dirty="0" smtClean="0"/>
              <a:t>Non-Hierarchical URI (</a:t>
            </a:r>
            <a:r>
              <a:rPr lang="zh-TW" altLang="en-US" dirty="0" smtClean="0"/>
              <a:t>非結構化的</a:t>
            </a:r>
            <a:r>
              <a:rPr lang="en-US" altLang="zh-TW" dirty="0" smtClean="0"/>
              <a:t>)</a:t>
            </a:r>
          </a:p>
          <a:p>
            <a:endParaRPr lang="en-US" altLang="zh-TW" dirty="0" smtClean="0"/>
          </a:p>
          <a:p>
            <a:r>
              <a:rPr lang="zh-TW" altLang="en-US" dirty="0" smtClean="0"/>
              <a:t>根據請求的範圍，每種定址方法可以有三種變體</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75</a:t>
            </a:fld>
            <a:endParaRPr lang="zh-TW" altLang="en-US"/>
          </a:p>
        </p:txBody>
      </p:sp>
    </p:spTree>
    <p:extLst>
      <p:ext uri="{BB962C8B-B14F-4D97-AF65-F5344CB8AC3E}">
        <p14:creationId xmlns:p14="http://schemas.microsoft.com/office/powerpoint/2010/main" val="37934488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zh-TW" altLang="en-US" dirty="0" smtClean="0"/>
              <a:t>資源間的關係</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zh-TW" altLang="en-US" dirty="0" smtClean="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zh-TW" altLang="en-US" dirty="0" smtClean="0"/>
              <a:t>兩種類型的關係</a:t>
            </a:r>
            <a:r>
              <a:rPr lang="en-US" altLang="zh-TW" dirty="0" smtClean="0"/>
              <a:t>:</a:t>
            </a:r>
            <a:r>
              <a:rPr lang="zh-TW" altLang="en-US" dirty="0" smtClean="0"/>
              <a:t> </a:t>
            </a:r>
            <a:r>
              <a:rPr lang="en-US" altLang="zh-TW" sz="1200" dirty="0" smtClean="0"/>
              <a:t>parent-child</a:t>
            </a:r>
            <a:r>
              <a:rPr lang="zh-TW" altLang="en-US" sz="1200" dirty="0" smtClean="0"/>
              <a:t> </a:t>
            </a:r>
            <a:r>
              <a:rPr lang="en-US" altLang="zh-TW" sz="1200" dirty="0" smtClean="0"/>
              <a:t>(</a:t>
            </a:r>
            <a:r>
              <a:rPr lang="zh-TW" altLang="en-US" sz="1200" dirty="0" smtClean="0"/>
              <a:t>父</a:t>
            </a:r>
            <a:r>
              <a:rPr lang="en-US" altLang="zh-TW" sz="1200" dirty="0" smtClean="0"/>
              <a:t>-</a:t>
            </a:r>
            <a:r>
              <a:rPr lang="zh-TW" altLang="en-US" sz="1200" dirty="0" smtClean="0"/>
              <a:t>子</a:t>
            </a:r>
            <a:r>
              <a:rPr lang="en-US" altLang="zh-TW" sz="1200" dirty="0" smtClean="0"/>
              <a:t>) </a:t>
            </a:r>
            <a:r>
              <a:rPr lang="zh-TW" altLang="en-US" sz="1200" dirty="0" smtClean="0"/>
              <a:t>和</a:t>
            </a:r>
            <a:r>
              <a:rPr lang="en-US" altLang="zh-TW" sz="1200" dirty="0" smtClean="0"/>
              <a:t> link(</a:t>
            </a:r>
            <a:r>
              <a:rPr lang="zh-TW" altLang="en-US" sz="1200" dirty="0" smtClean="0"/>
              <a:t>鏈接</a:t>
            </a:r>
            <a:r>
              <a:rPr lang="en-US" altLang="zh-TW" sz="1200" dirty="0" smtClean="0"/>
              <a:t>)</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76</a:t>
            </a:fld>
            <a:endParaRPr lang="zh-TW" altLang="en-US"/>
          </a:p>
        </p:txBody>
      </p:sp>
    </p:spTree>
    <p:extLst>
      <p:ext uri="{BB962C8B-B14F-4D97-AF65-F5344CB8AC3E}">
        <p14:creationId xmlns:p14="http://schemas.microsoft.com/office/powerpoint/2010/main" val="1514319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一般資源型態</a:t>
            </a:r>
            <a:r>
              <a:rPr lang="en-US" altLang="zh-TW" dirty="0" smtClean="0"/>
              <a:t>(1)</a:t>
            </a:r>
          </a:p>
          <a:p>
            <a:endParaRPr lang="en-US" altLang="zh-TW" dirty="0" smtClean="0"/>
          </a:p>
          <a:p>
            <a:r>
              <a:rPr lang="zh-TW" altLang="en-US" dirty="0" smtClean="0"/>
              <a:t>此頁列了一般的資源型態有那些</a:t>
            </a:r>
            <a:r>
              <a:rPr lang="en-US" altLang="zh-TW" dirty="0" smtClean="0"/>
              <a:t>,</a:t>
            </a:r>
            <a:r>
              <a:rPr lang="zh-TW" altLang="en-US" dirty="0" smtClean="0"/>
              <a:t>其中標示以下的資源型態為虛擬</a:t>
            </a:r>
            <a:endParaRPr lang="en-US" altLang="zh-TW" dirty="0" smtClean="0"/>
          </a:p>
          <a:p>
            <a:pPr marL="171450" indent="-171450">
              <a:buFont typeface="Arial" panose="020B0604020202020204" pitchFamily="34" charset="0"/>
              <a:buChar char="•"/>
            </a:pPr>
            <a:r>
              <a:rPr lang="en-US" altLang="zh-TW" dirty="0" smtClean="0"/>
              <a:t>Latest </a:t>
            </a:r>
          </a:p>
          <a:p>
            <a:pPr marL="171450" indent="-171450">
              <a:buFont typeface="Arial" panose="020B0604020202020204" pitchFamily="34" charset="0"/>
              <a:buChar char="•"/>
            </a:pPr>
            <a:r>
              <a:rPr lang="en-US" altLang="zh-TW" dirty="0" smtClean="0"/>
              <a:t>Fan Out Point </a:t>
            </a:r>
          </a:p>
          <a:p>
            <a:pPr marL="171450" indent="-171450">
              <a:buFont typeface="Arial" panose="020B0604020202020204" pitchFamily="34" charset="0"/>
              <a:buChar char="•"/>
            </a:pPr>
            <a:r>
              <a:rPr lang="en-US" altLang="zh-TW" dirty="0" smtClean="0"/>
              <a:t>Oldest </a:t>
            </a:r>
          </a:p>
          <a:p>
            <a:pPr marL="171450" indent="-171450">
              <a:buFont typeface="Arial" panose="020B0604020202020204" pitchFamily="34" charset="0"/>
              <a:buChar char="•"/>
            </a:pPr>
            <a:r>
              <a:rPr lang="en-US" altLang="zh-TW" dirty="0" smtClean="0"/>
              <a:t>Polling Channel URI </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77</a:t>
            </a:fld>
            <a:endParaRPr lang="zh-TW" altLang="en-US"/>
          </a:p>
        </p:txBody>
      </p:sp>
    </p:spTree>
    <p:extLst>
      <p:ext uri="{BB962C8B-B14F-4D97-AF65-F5344CB8AC3E}">
        <p14:creationId xmlns:p14="http://schemas.microsoft.com/office/powerpoint/2010/main" val="21839868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一般資源型態</a:t>
            </a:r>
            <a:r>
              <a:rPr lang="en-US" altLang="zh-TW" dirty="0" smtClean="0"/>
              <a:t>(</a:t>
            </a:r>
            <a:r>
              <a:rPr lang="en-US" altLang="zh-TW" smtClean="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r>
              <a:rPr lang="zh-TW" altLang="en-US" dirty="0" smtClean="0"/>
              <a:t>此頁繼續列了一般的資源型態有那些</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78</a:t>
            </a:fld>
            <a:endParaRPr lang="zh-TW" altLang="en-US"/>
          </a:p>
        </p:txBody>
      </p:sp>
    </p:spTree>
    <p:extLst>
      <p:ext uri="{BB962C8B-B14F-4D97-AF65-F5344CB8AC3E}">
        <p14:creationId xmlns:p14="http://schemas.microsoft.com/office/powerpoint/2010/main" val="18398357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資源型態專業化</a:t>
            </a:r>
            <a:endParaRPr lang="en-US" altLang="zh-TW" dirty="0" smtClean="0"/>
          </a:p>
          <a:p>
            <a:endParaRPr lang="en-US" altLang="zh-TW" dirty="0" smtClean="0"/>
          </a:p>
          <a:p>
            <a:r>
              <a:rPr lang="zh-TW" altLang="en-US" dirty="0" smtClean="0"/>
              <a:t>此頁列出的被通信管理和傳輸處理或裝置管理的</a:t>
            </a:r>
            <a:r>
              <a:rPr lang="en-US" altLang="zh-TW" dirty="0" smtClean="0"/>
              <a:t>CSFs</a:t>
            </a:r>
            <a:r>
              <a:rPr lang="zh-TW" altLang="en-US" dirty="0" smtClean="0"/>
              <a:t>使用</a:t>
            </a:r>
            <a:endParaRPr lang="en-US" altLang="zh-TW" dirty="0" smtClean="0"/>
          </a:p>
          <a:p>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79</a:t>
            </a:fld>
            <a:endParaRPr lang="zh-TW" altLang="en-US"/>
          </a:p>
        </p:txBody>
      </p:sp>
    </p:spTree>
    <p:extLst>
      <p:ext uri="{BB962C8B-B14F-4D97-AF65-F5344CB8AC3E}">
        <p14:creationId xmlns:p14="http://schemas.microsoft.com/office/powerpoint/2010/main" val="123487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oneM2M</a:t>
            </a:r>
            <a:r>
              <a:rPr lang="zh-TW" altLang="en-US" dirty="0" smtClean="0"/>
              <a:t>通訊概念</a:t>
            </a:r>
          </a:p>
          <a:p>
            <a:pPr marL="0" indent="0">
              <a:buFont typeface="Arial" charset="0"/>
              <a:buNone/>
            </a:pPr>
            <a:r>
              <a:rPr lang="zh-TW" altLang="en-US" dirty="0" smtClean="0"/>
              <a:t>訂閱 通知</a:t>
            </a:r>
          </a:p>
          <a:p>
            <a:pPr marL="171450" indent="-171450">
              <a:buFont typeface="Arial" charset="0"/>
              <a:buChar char="•"/>
            </a:pPr>
            <a:endParaRPr lang="zh-TW" altLang="en-US" dirty="0" smtClean="0"/>
          </a:p>
          <a:p>
            <a:pPr marL="171450" indent="-171450">
              <a:buFont typeface="Arial" charset="0"/>
              <a:buChar char="•"/>
            </a:pPr>
            <a:r>
              <a:rPr lang="zh-TW" altLang="en-US" dirty="0" smtClean="0"/>
              <a:t>資料通常以不規則的間隔被提供。</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為了減輕不斷輪詢的需要 </a:t>
            </a:r>
            <a:r>
              <a:rPr lang="en-US" altLang="zh-TW" dirty="0" smtClean="0"/>
              <a:t>,</a:t>
            </a:r>
            <a:r>
              <a:rPr lang="zh-TW" altLang="en-US" dirty="0" smtClean="0"/>
              <a:t>訂閱</a:t>
            </a:r>
            <a:r>
              <a:rPr lang="en-US" altLang="zh-TW" dirty="0" smtClean="0"/>
              <a:t>/</a:t>
            </a:r>
            <a:r>
              <a:rPr lang="zh-TW" altLang="en-US" dirty="0" smtClean="0"/>
              <a:t>通知機制被使用。 </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通知可以是雙重</a:t>
            </a:r>
            <a:r>
              <a:rPr lang="en-US" altLang="zh-TW" dirty="0" smtClean="0"/>
              <a:t>:</a:t>
            </a:r>
          </a:p>
          <a:p>
            <a:r>
              <a:rPr lang="zh-TW" altLang="en-US" dirty="0" smtClean="0"/>
              <a:t>  </a:t>
            </a:r>
            <a:r>
              <a:rPr lang="en-US" altLang="zh-TW" dirty="0" smtClean="0"/>
              <a:t>-</a:t>
            </a:r>
            <a:r>
              <a:rPr lang="zh-TW" altLang="en-US" dirty="0" smtClean="0"/>
              <a:t>同步</a:t>
            </a:r>
            <a:endParaRPr lang="en-US" altLang="zh-TW" dirty="0" smtClean="0"/>
          </a:p>
          <a:p>
            <a:r>
              <a:rPr lang="zh-TW" altLang="en-US" dirty="0" smtClean="0"/>
              <a:t>  </a:t>
            </a:r>
            <a:r>
              <a:rPr lang="en-US" altLang="zh-TW" dirty="0" smtClean="0"/>
              <a:t>-</a:t>
            </a:r>
            <a:r>
              <a:rPr lang="zh-TW" altLang="en-US" dirty="0" smtClean="0"/>
              <a:t>非同步</a:t>
            </a:r>
            <a:endParaRPr lang="en-US" altLang="zh-TW" dirty="0" smtClean="0"/>
          </a:p>
          <a:p>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2862121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M2M</a:t>
            </a:r>
            <a:r>
              <a:rPr lang="zh-TW" altLang="en-US" dirty="0" smtClean="0"/>
              <a:t>端到端通訊</a:t>
            </a:r>
          </a:p>
          <a:p>
            <a:pPr marL="0" indent="0">
              <a:buFont typeface="Arial" charset="0"/>
              <a:buNone/>
            </a:pPr>
            <a:r>
              <a:rPr lang="zh-TW" altLang="en-US" dirty="0" smtClean="0"/>
              <a:t>高階層概述</a:t>
            </a:r>
          </a:p>
          <a:p>
            <a:pPr marL="171450" indent="-171450">
              <a:buFont typeface="Arial" charset="0"/>
              <a:buChar char="•"/>
            </a:pPr>
            <a:endParaRPr lang="zh-TW" altLang="en-US" dirty="0" smtClean="0"/>
          </a:p>
          <a:p>
            <a:pPr marL="171450" indent="-171450">
              <a:buFont typeface="Arial" charset="0"/>
              <a:buChar char="•"/>
            </a:pPr>
            <a:r>
              <a:rPr lang="zh-TW" altLang="en-US" dirty="0" smtClean="0"/>
              <a:t>對於簡單的端到端</a:t>
            </a:r>
            <a:r>
              <a:rPr lang="zh-TW" altLang="en-US" baseline="0" dirty="0" smtClean="0"/>
              <a:t>範例</a:t>
            </a:r>
            <a:r>
              <a:rPr lang="en-US" altLang="zh-TW" baseline="0" dirty="0" smtClean="0"/>
              <a:t>,</a:t>
            </a:r>
            <a:r>
              <a:rPr lang="zh-TW" altLang="en-US" baseline="0" dirty="0" smtClean="0"/>
              <a:t>考慮以下情形：</a:t>
            </a:r>
            <a:endParaRPr lang="zh-TW" altLang="en-US"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一個裝置應用</a:t>
            </a:r>
            <a:r>
              <a:rPr lang="en-US" altLang="zh-TW" dirty="0" smtClean="0"/>
              <a:t>(DA),</a:t>
            </a:r>
            <a:r>
              <a:rPr lang="en-US" altLang="zh-TW" baseline="0" dirty="0" smtClean="0"/>
              <a:t> </a:t>
            </a:r>
            <a:r>
              <a:rPr lang="zh-TW" altLang="en-US" dirty="0" smtClean="0"/>
              <a:t>例如</a:t>
            </a:r>
            <a:r>
              <a:rPr lang="en-US" altLang="zh-TW" dirty="0" err="1" smtClean="0"/>
              <a:t>SmartMetering</a:t>
            </a:r>
            <a:r>
              <a:rPr lang="zh-TW" altLang="en-US" dirty="0" smtClean="0"/>
              <a:t>感測器連接到本地端</a:t>
            </a:r>
            <a:r>
              <a:rPr lang="en-US" altLang="zh-TW" dirty="0" smtClean="0"/>
              <a:t>M2M</a:t>
            </a:r>
            <a:r>
              <a:rPr lang="zh-TW" altLang="en-US" dirty="0" smtClean="0"/>
              <a:t>閘道。</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一個網路應用</a:t>
            </a:r>
            <a:r>
              <a:rPr lang="en-US" altLang="zh-TW" dirty="0" smtClean="0"/>
              <a:t>(NA)</a:t>
            </a:r>
            <a:r>
              <a:rPr lang="zh-TW" altLang="en-US" dirty="0" smtClean="0"/>
              <a:t> </a:t>
            </a:r>
            <a:r>
              <a:rPr lang="en-US" altLang="zh-TW" dirty="0" smtClean="0"/>
              <a:t>,</a:t>
            </a:r>
            <a:r>
              <a:rPr lang="zh-TW" altLang="en-US" smtClean="0"/>
              <a:t>例如智能</a:t>
            </a:r>
            <a:r>
              <a:rPr lang="zh-TW" altLang="en-US" dirty="0" smtClean="0"/>
              <a:t>儀表</a:t>
            </a:r>
            <a:r>
              <a:rPr lang="en-US" altLang="zh-TW" dirty="0" smtClean="0"/>
              <a:t>GUI</a:t>
            </a:r>
            <a:r>
              <a:rPr lang="zh-TW" altLang="en-US" dirty="0" smtClean="0"/>
              <a:t>連接到</a:t>
            </a:r>
            <a:r>
              <a:rPr lang="en-US" altLang="zh-TW" dirty="0" smtClean="0"/>
              <a:t>IN-CSE</a:t>
            </a:r>
            <a:r>
              <a:rPr lang="zh-TW" altLang="en-US" dirty="0" smtClean="0"/>
              <a:t>，用於視覺化感測器資料。</a:t>
            </a:r>
            <a:endParaRPr lang="zh-TW" altLang="en-US" dirty="0"/>
          </a:p>
        </p:txBody>
      </p:sp>
    </p:spTree>
    <p:extLst>
      <p:ext uri="{BB962C8B-B14F-4D97-AF65-F5344CB8AC3E}">
        <p14:creationId xmlns:p14="http://schemas.microsoft.com/office/powerpoint/2010/main" val="21917548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M2M</a:t>
            </a:r>
            <a:r>
              <a:rPr lang="zh-TW" altLang="en-US" dirty="0" smtClean="0"/>
              <a:t>端到端通訊</a:t>
            </a:r>
          </a:p>
          <a:p>
            <a:pPr marL="0" indent="0">
              <a:buFont typeface="Arial" charset="0"/>
              <a:buNone/>
            </a:pPr>
            <a:r>
              <a:rPr lang="zh-TW" altLang="en-US" dirty="0" smtClean="0"/>
              <a:t>高階層概述</a:t>
            </a:r>
          </a:p>
          <a:p>
            <a:pPr marL="0" indent="0">
              <a:buFont typeface="Arial" charset="0"/>
              <a:buNone/>
            </a:pPr>
            <a:endParaRPr lang="zh-TW" altLang="en-US" sz="1200" dirty="0" smtClean="0">
              <a:latin typeface="Tahoma"/>
              <a:cs typeface="Tahoma"/>
            </a:endParaRPr>
          </a:p>
          <a:p>
            <a:pPr marL="0" indent="0">
              <a:buFont typeface="Arial" charset="0"/>
              <a:buNone/>
            </a:pPr>
            <a:r>
              <a:rPr lang="zh-TW" altLang="en-US" sz="1200" dirty="0" smtClean="0">
                <a:latin typeface="Tahoma"/>
                <a:cs typeface="Tahoma"/>
              </a:rPr>
              <a:t>註冊階段</a:t>
            </a:r>
          </a:p>
          <a:p>
            <a:pPr marL="0" indent="0">
              <a:buFont typeface="Arial" charset="0"/>
              <a:buNone/>
            </a:pPr>
            <a:endParaRPr lang="zh-TW" altLang="en-US" sz="1200" dirty="0" smtClean="0">
              <a:latin typeface="Tahoma"/>
              <a:cs typeface="Tahoma"/>
            </a:endParaRPr>
          </a:p>
          <a:p>
            <a:pPr marL="171450" indent="-171450">
              <a:buFont typeface="Arial" charset="0"/>
              <a:buChar char="•"/>
            </a:pPr>
            <a:r>
              <a:rPr lang="de-DE" altLang="zh-TW" sz="1200" dirty="0" smtClean="0">
                <a:latin typeface="Tahoma"/>
                <a:cs typeface="Tahoma"/>
              </a:rPr>
              <a:t>NA </a:t>
            </a:r>
            <a:r>
              <a:rPr lang="zh-TW" altLang="en-US" sz="1200" dirty="0" smtClean="0">
                <a:latin typeface="Tahoma"/>
                <a:cs typeface="Tahoma"/>
              </a:rPr>
              <a:t>和</a:t>
            </a:r>
            <a:r>
              <a:rPr lang="de-DE" altLang="zh-TW" sz="1200" dirty="0" smtClean="0">
                <a:latin typeface="Tahoma"/>
                <a:cs typeface="Tahoma"/>
              </a:rPr>
              <a:t> DA </a:t>
            </a:r>
            <a:r>
              <a:rPr lang="zh-TW" altLang="en-US" sz="1200" dirty="0" smtClean="0">
                <a:latin typeface="Tahoma"/>
                <a:cs typeface="Tahoma"/>
              </a:rPr>
              <a:t>分別向它們的本地端</a:t>
            </a:r>
            <a:r>
              <a:rPr lang="en-US" altLang="zh-TW" sz="1200" dirty="0" smtClean="0">
                <a:latin typeface="Tahoma"/>
                <a:cs typeface="Tahoma"/>
              </a:rPr>
              <a:t>CSE</a:t>
            </a:r>
            <a:r>
              <a:rPr lang="zh-TW" altLang="en-US" sz="1200" dirty="0" smtClean="0">
                <a:latin typeface="Tahoma"/>
                <a:cs typeface="Tahoma"/>
              </a:rPr>
              <a:t>註冊</a:t>
            </a:r>
            <a:r>
              <a:rPr lang="zh-TW" altLang="en-US" dirty="0" smtClean="0"/>
              <a:t>。</a:t>
            </a:r>
            <a:endParaRPr lang="en-US" altLang="zh-TW" sz="1200" dirty="0" smtClean="0">
              <a:latin typeface="Tahoma"/>
              <a:cs typeface="Tahoma"/>
            </a:endParaRPr>
          </a:p>
          <a:p>
            <a:pPr marL="171450" indent="-171450">
              <a:buFont typeface="Arial" charset="0"/>
              <a:buChar char="•"/>
            </a:pPr>
            <a:endParaRPr lang="en-US" altLang="zh-TW" sz="1200" dirty="0" smtClean="0">
              <a:latin typeface="Tahoma"/>
              <a:cs typeface="Tahoma"/>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de-DE" altLang="zh-TW" sz="1200" dirty="0" smtClean="0">
                <a:latin typeface="Tahoma"/>
                <a:cs typeface="Tahoma"/>
              </a:rPr>
              <a:t>MN-CSE</a:t>
            </a:r>
            <a:r>
              <a:rPr lang="zh-TW" altLang="en-US" sz="1200" dirty="0" smtClean="0">
                <a:latin typeface="Tahoma"/>
                <a:cs typeface="Tahoma"/>
              </a:rPr>
              <a:t>向</a:t>
            </a:r>
            <a:r>
              <a:rPr lang="de-DE" altLang="zh-TW" sz="1200" dirty="0" smtClean="0">
                <a:latin typeface="Tahoma"/>
                <a:cs typeface="Tahoma"/>
              </a:rPr>
              <a:t>IN-CSE</a:t>
            </a:r>
            <a:r>
              <a:rPr lang="zh-TW" altLang="en-US" sz="1200" dirty="0" smtClean="0">
                <a:latin typeface="Tahoma"/>
                <a:cs typeface="Tahoma"/>
              </a:rPr>
              <a:t>註冊</a:t>
            </a:r>
            <a:r>
              <a:rPr lang="zh-TW" altLang="en-US" dirty="0" smtClean="0"/>
              <a:t>。</a:t>
            </a:r>
            <a:endParaRPr lang="de-DE" altLang="zh-TW" sz="1200" dirty="0" smtClean="0">
              <a:latin typeface="Tahoma"/>
              <a:cs typeface="Tahoma"/>
            </a:endParaRPr>
          </a:p>
          <a:p>
            <a:endParaRPr lang="zh-TW" altLang="en-US" dirty="0"/>
          </a:p>
        </p:txBody>
      </p:sp>
    </p:spTree>
    <p:extLst>
      <p:ext uri="{BB962C8B-B14F-4D97-AF65-F5344CB8AC3E}">
        <p14:creationId xmlns:p14="http://schemas.microsoft.com/office/powerpoint/2010/main" val="1686822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M2M</a:t>
            </a:r>
            <a:r>
              <a:rPr lang="zh-TW" altLang="en-US" dirty="0" smtClean="0"/>
              <a:t>端到端通訊</a:t>
            </a:r>
          </a:p>
          <a:p>
            <a:pPr marL="0" indent="0">
              <a:buFont typeface="Arial" charset="0"/>
              <a:buNone/>
            </a:pPr>
            <a:r>
              <a:rPr lang="zh-TW" altLang="en-US" dirty="0" smtClean="0"/>
              <a:t>高階層概述</a:t>
            </a:r>
          </a:p>
          <a:p>
            <a:pPr marL="0" indent="0">
              <a:buFont typeface="Arial" charset="0"/>
              <a:buNone/>
            </a:pPr>
            <a:endParaRPr lang="zh-TW" altLang="en-US" dirty="0" smtClean="0"/>
          </a:p>
          <a:p>
            <a:pPr marL="0" indent="0">
              <a:buFont typeface="Arial" charset="0"/>
              <a:buNone/>
            </a:pPr>
            <a:r>
              <a:rPr lang="zh-TW" altLang="en-US" dirty="0" smtClean="0"/>
              <a:t>公告</a:t>
            </a:r>
          </a:p>
          <a:p>
            <a:pPr marL="0" indent="0">
              <a:buFont typeface="Arial" charset="0"/>
              <a:buNone/>
            </a:pPr>
            <a:endParaRPr lang="zh-TW" altLang="en-US" sz="1200" dirty="0" smtClean="0">
              <a:latin typeface="Tahoma"/>
              <a:cs typeface="Tahoma"/>
            </a:endParaRPr>
          </a:p>
          <a:p>
            <a:pPr marL="171450" indent="-171450">
              <a:buFont typeface="Arial" charset="0"/>
              <a:buChar char="•"/>
            </a:pPr>
            <a:r>
              <a:rPr lang="de-DE" altLang="zh-TW" sz="1200" dirty="0" smtClean="0">
                <a:latin typeface="Tahoma"/>
                <a:cs typeface="Tahoma"/>
              </a:rPr>
              <a:t>MN-CSE </a:t>
            </a:r>
            <a:r>
              <a:rPr lang="zh-TW" altLang="en-US" sz="1200" dirty="0" smtClean="0">
                <a:latin typeface="Tahoma"/>
                <a:cs typeface="Tahoma"/>
              </a:rPr>
              <a:t>向</a:t>
            </a:r>
            <a:r>
              <a:rPr lang="de-DE" altLang="zh-TW" sz="1200" dirty="0" smtClean="0">
                <a:latin typeface="Tahoma"/>
                <a:cs typeface="Tahoma"/>
              </a:rPr>
              <a:t>IN-CSE</a:t>
            </a:r>
            <a:r>
              <a:rPr lang="zh-TW" altLang="en-US" sz="1200" dirty="0" smtClean="0">
                <a:latin typeface="Tahoma"/>
                <a:cs typeface="Tahoma"/>
              </a:rPr>
              <a:t>公告本地端的應用</a:t>
            </a:r>
            <a:r>
              <a:rPr lang="zh-TW" altLang="en-US" dirty="0" smtClean="0"/>
              <a:t>。</a:t>
            </a:r>
            <a:endParaRPr lang="zh-TW" altLang="en-US" dirty="0"/>
          </a:p>
        </p:txBody>
      </p:sp>
    </p:spTree>
    <p:extLst>
      <p:ext uri="{BB962C8B-B14F-4D97-AF65-F5344CB8AC3E}">
        <p14:creationId xmlns:p14="http://schemas.microsoft.com/office/powerpoint/2010/main" val="11828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基礎架構</a:t>
            </a:r>
            <a:r>
              <a:rPr lang="en-US" altLang="zh-TW" dirty="0" smtClean="0"/>
              <a:t>(2)</a:t>
            </a:r>
          </a:p>
          <a:p>
            <a:endParaRPr lang="en-US" altLang="zh-TW" dirty="0" smtClean="0"/>
          </a:p>
          <a:p>
            <a:r>
              <a:rPr lang="zh-TW" altLang="en-US" dirty="0" smtClean="0"/>
              <a:t>這張圖展示 </a:t>
            </a:r>
            <a:r>
              <a:rPr lang="en-US" altLang="zh-TW" dirty="0" smtClean="0"/>
              <a:t>field domain</a:t>
            </a:r>
            <a:r>
              <a:rPr lang="zh-TW" altLang="en-US" dirty="0" smtClean="0"/>
              <a:t> 的</a:t>
            </a:r>
            <a:r>
              <a:rPr lang="en-US" altLang="zh-TW" dirty="0" smtClean="0"/>
              <a:t>node </a:t>
            </a:r>
            <a:r>
              <a:rPr lang="zh-TW" altLang="en-US" dirty="0" smtClean="0"/>
              <a:t>與 </a:t>
            </a:r>
            <a:r>
              <a:rPr lang="en-US" altLang="zh-TW" dirty="0" smtClean="0"/>
              <a:t>infrastructure domain </a:t>
            </a:r>
            <a:r>
              <a:rPr lang="zh-TW" altLang="en-US" dirty="0" smtClean="0"/>
              <a:t>的</a:t>
            </a:r>
            <a:r>
              <a:rPr lang="en-US" altLang="zh-TW" dirty="0" smtClean="0"/>
              <a:t>node.</a:t>
            </a:r>
          </a:p>
          <a:p>
            <a:r>
              <a:rPr lang="zh-TW" altLang="en-US" dirty="0" smtClean="0"/>
              <a:t>每個</a:t>
            </a:r>
            <a:r>
              <a:rPr lang="en-US" altLang="zh-TW" dirty="0" smtClean="0"/>
              <a:t>node </a:t>
            </a:r>
            <a:r>
              <a:rPr lang="zh-TW" altLang="en-US" dirty="0" smtClean="0"/>
              <a:t>裡面會有</a:t>
            </a:r>
            <a:r>
              <a:rPr lang="en-US" altLang="zh-TW" dirty="0" smtClean="0"/>
              <a:t>NSE, CSE</a:t>
            </a:r>
            <a:r>
              <a:rPr lang="zh-TW" altLang="en-US" dirty="0" smtClean="0"/>
              <a:t> 與</a:t>
            </a:r>
            <a:r>
              <a:rPr lang="en-US" altLang="zh-TW" dirty="0" smtClean="0"/>
              <a:t>AE.</a:t>
            </a:r>
            <a:r>
              <a:rPr lang="en-US" altLang="zh-TW" baseline="0" dirty="0" smtClean="0"/>
              <a:t> Entity </a:t>
            </a:r>
            <a:r>
              <a:rPr lang="zh-TW" altLang="en-US" baseline="0" dirty="0" smtClean="0"/>
              <a:t>之間也會有</a:t>
            </a:r>
            <a:r>
              <a:rPr lang="en-US" altLang="zh-TW" baseline="0" dirty="0" smtClean="0"/>
              <a:t>reference point</a:t>
            </a:r>
            <a:r>
              <a:rPr lang="zh-TW" altLang="en-US" baseline="0" dirty="0" smtClean="0"/>
              <a:t>相接</a:t>
            </a:r>
            <a:r>
              <a:rPr lang="en-US" altLang="zh-TW" baseline="0" dirty="0" smtClean="0"/>
              <a:t>.</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9</a:t>
            </a:fld>
            <a:endParaRPr lang="zh-TW" altLang="en-US"/>
          </a:p>
        </p:txBody>
      </p:sp>
    </p:spTree>
    <p:extLst>
      <p:ext uri="{BB962C8B-B14F-4D97-AF65-F5344CB8AC3E}">
        <p14:creationId xmlns:p14="http://schemas.microsoft.com/office/powerpoint/2010/main" val="28925753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M2M</a:t>
            </a:r>
            <a:r>
              <a:rPr lang="zh-TW" altLang="en-US" dirty="0" smtClean="0"/>
              <a:t>端到端通訊</a:t>
            </a:r>
          </a:p>
          <a:p>
            <a:pPr marL="0" indent="0">
              <a:buFont typeface="Arial" charset="0"/>
              <a:buNone/>
            </a:pPr>
            <a:r>
              <a:rPr lang="zh-TW" altLang="en-US" dirty="0" smtClean="0"/>
              <a:t>高階層概述</a:t>
            </a:r>
          </a:p>
          <a:p>
            <a:pPr marL="0" indent="0">
              <a:buFont typeface="Arial" charset="0"/>
              <a:buNone/>
            </a:pPr>
            <a:endParaRPr lang="zh-TW" altLang="en-US" dirty="0" smtClean="0"/>
          </a:p>
          <a:p>
            <a:pPr marL="171450" indent="-171450">
              <a:buFont typeface="Arial" charset="0"/>
              <a:buChar char="•"/>
            </a:pPr>
            <a:r>
              <a:rPr lang="en-US" altLang="zh-TW" dirty="0" smtClean="0"/>
              <a:t>NA</a:t>
            </a:r>
            <a:r>
              <a:rPr lang="zh-TW" altLang="en-US" dirty="0" smtClean="0"/>
              <a:t>取得現有應用程式的信息 </a:t>
            </a:r>
            <a:r>
              <a:rPr lang="en-US" altLang="zh-TW" dirty="0" smtClean="0"/>
              <a:t>-&gt;</a:t>
            </a:r>
            <a:r>
              <a:rPr lang="zh-TW" altLang="en-US" dirty="0" smtClean="0"/>
              <a:t>取得關於感測器</a:t>
            </a:r>
            <a:r>
              <a:rPr lang="en-US" altLang="zh-TW" dirty="0" smtClean="0"/>
              <a:t>DA</a:t>
            </a:r>
            <a:r>
              <a:rPr lang="zh-TW" altLang="en-US" dirty="0" smtClean="0"/>
              <a:t>的信息。</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如果有需要 要求可以被</a:t>
            </a:r>
            <a:r>
              <a:rPr lang="de-DE" altLang="zh-TW" sz="1200" dirty="0" smtClean="0">
                <a:latin typeface="Tahoma"/>
                <a:cs typeface="Tahoma"/>
              </a:rPr>
              <a:t>IN-CSE</a:t>
            </a:r>
            <a:r>
              <a:rPr lang="zh-TW" altLang="en-US" sz="1200" dirty="0" smtClean="0">
                <a:latin typeface="Tahoma"/>
                <a:cs typeface="Tahoma"/>
              </a:rPr>
              <a:t>重定目標到</a:t>
            </a:r>
            <a:r>
              <a:rPr lang="de-DE" altLang="zh-TW" sz="1200" dirty="0" smtClean="0">
                <a:latin typeface="Tahoma"/>
                <a:cs typeface="Tahoma"/>
              </a:rPr>
              <a:t>MN-CSE</a:t>
            </a:r>
            <a:r>
              <a:rPr lang="zh-TW" altLang="en-US" dirty="0" smtClean="0"/>
              <a:t>。</a:t>
            </a:r>
            <a:endParaRPr lang="de-DE" altLang="zh-TW" sz="1200" dirty="0" smtClean="0">
              <a:latin typeface="Tahoma"/>
              <a:cs typeface="Tahoma"/>
            </a:endParaRPr>
          </a:p>
          <a:p>
            <a:pPr marL="171450" indent="-171450">
              <a:buFont typeface="Arial" charset="0"/>
              <a:buChar char="•"/>
            </a:pPr>
            <a:endParaRPr lang="de-DE" altLang="zh-TW" sz="1200" dirty="0" smtClean="0">
              <a:latin typeface="Tahoma"/>
              <a:cs typeface="Tahoma"/>
            </a:endParaRPr>
          </a:p>
          <a:p>
            <a:pPr marL="171450" indent="-171450">
              <a:buFont typeface="Arial" charset="0"/>
              <a:buChar char="•"/>
            </a:pPr>
            <a:r>
              <a:rPr lang="zh-TW" altLang="en-US" sz="1200" dirty="0" smtClean="0">
                <a:latin typeface="Tahoma"/>
                <a:cs typeface="Tahoma"/>
              </a:rPr>
              <a:t>以後</a:t>
            </a:r>
            <a:r>
              <a:rPr lang="en-US" altLang="zh-TW" sz="1200" dirty="0" smtClean="0">
                <a:latin typeface="Tahoma"/>
                <a:cs typeface="Tahoma"/>
              </a:rPr>
              <a:t>, </a:t>
            </a:r>
            <a:r>
              <a:rPr lang="zh-TW" altLang="en-US" sz="1200" baseline="0" dirty="0" smtClean="0">
                <a:latin typeface="Tahoma"/>
                <a:cs typeface="Tahoma"/>
              </a:rPr>
              <a:t>為了當新的資料到來時能夠被通知</a:t>
            </a:r>
            <a:r>
              <a:rPr lang="en-US" altLang="zh-TW" sz="1200" baseline="0" dirty="0" smtClean="0">
                <a:latin typeface="Tahoma"/>
                <a:cs typeface="Tahoma"/>
              </a:rPr>
              <a:t>,</a:t>
            </a:r>
            <a:r>
              <a:rPr lang="en-US" altLang="zh-TW" sz="1200" dirty="0" smtClean="0">
                <a:latin typeface="Tahoma"/>
                <a:cs typeface="Tahoma"/>
              </a:rPr>
              <a:t>NA</a:t>
            </a:r>
            <a:r>
              <a:rPr lang="zh-TW" altLang="en-US" sz="1200" dirty="0" smtClean="0">
                <a:latin typeface="Tahoma"/>
                <a:cs typeface="Tahoma"/>
              </a:rPr>
              <a:t>訂閱</a:t>
            </a:r>
            <a:r>
              <a:rPr lang="en-US" altLang="zh-TW" sz="1200" dirty="0" smtClean="0">
                <a:latin typeface="Tahoma"/>
                <a:cs typeface="Tahoma"/>
              </a:rPr>
              <a:t>DA</a:t>
            </a:r>
            <a:r>
              <a:rPr lang="zh-TW" altLang="en-US" sz="1200" dirty="0" smtClean="0">
                <a:latin typeface="Tahoma"/>
                <a:cs typeface="Tahoma"/>
              </a:rPr>
              <a:t>的資料</a:t>
            </a:r>
            <a:r>
              <a:rPr lang="zh-TW" altLang="en-US" dirty="0" smtClean="0"/>
              <a:t>。</a:t>
            </a:r>
            <a:endParaRPr lang="de-DE" altLang="zh-TW" sz="1200" dirty="0" smtClean="0">
              <a:latin typeface="Tahoma"/>
              <a:cs typeface="Tahoma"/>
            </a:endParaRPr>
          </a:p>
          <a:p>
            <a:endParaRPr lang="zh-TW" altLang="en-US" dirty="0"/>
          </a:p>
        </p:txBody>
      </p:sp>
    </p:spTree>
    <p:extLst>
      <p:ext uri="{BB962C8B-B14F-4D97-AF65-F5344CB8AC3E}">
        <p14:creationId xmlns:p14="http://schemas.microsoft.com/office/powerpoint/2010/main" val="8562672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M2M</a:t>
            </a:r>
            <a:r>
              <a:rPr lang="zh-TW" altLang="en-US" dirty="0" smtClean="0"/>
              <a:t>端到端通訊</a:t>
            </a:r>
          </a:p>
          <a:p>
            <a:pPr marL="0" indent="0">
              <a:buFont typeface="Arial" charset="0"/>
              <a:buNone/>
            </a:pPr>
            <a:r>
              <a:rPr lang="zh-TW" altLang="en-US" dirty="0" smtClean="0"/>
              <a:t>高階層概述</a:t>
            </a:r>
          </a:p>
          <a:p>
            <a:pPr marL="0" indent="0">
              <a:buFont typeface="Arial" charset="0"/>
              <a:buNone/>
            </a:pPr>
            <a:endParaRPr lang="zh-TW" altLang="en-US" dirty="0" smtClean="0"/>
          </a:p>
          <a:p>
            <a:pPr marL="171450" indent="-171450">
              <a:buFont typeface="Arial" charset="0"/>
              <a:buChar char="•"/>
            </a:pPr>
            <a:r>
              <a:rPr lang="zh-TW" altLang="en-US" dirty="0" smtClean="0"/>
              <a:t>感測器</a:t>
            </a:r>
            <a:r>
              <a:rPr lang="en-US" altLang="zh-TW" dirty="0" smtClean="0"/>
              <a:t>DA</a:t>
            </a:r>
            <a:r>
              <a:rPr lang="zh-TW" altLang="en-US" dirty="0" smtClean="0"/>
              <a:t>周期性的傳送偵測到的資料到本地端閘道。</a:t>
            </a:r>
          </a:p>
          <a:p>
            <a:pPr marL="171450" indent="-171450">
              <a:buFont typeface="Arial" charset="0"/>
              <a:buChar char="•"/>
            </a:pPr>
            <a:endParaRPr lang="zh-TW" altLang="en-US" dirty="0" smtClean="0"/>
          </a:p>
          <a:p>
            <a:pPr marL="171450" indent="-171450">
              <a:buFont typeface="Arial" charset="0"/>
              <a:buChar char="•"/>
            </a:pPr>
            <a:r>
              <a:rPr lang="zh-TW" altLang="en-US" dirty="0" smtClean="0"/>
              <a:t>透過創造</a:t>
            </a:r>
            <a:r>
              <a:rPr lang="de-DE" altLang="zh-TW" sz="1200" dirty="0" err="1" smtClean="0">
                <a:latin typeface="Tahoma"/>
                <a:cs typeface="Tahoma"/>
              </a:rPr>
              <a:t>contentInstance</a:t>
            </a:r>
            <a:r>
              <a:rPr lang="zh-TW" altLang="en-US" sz="1200" dirty="0" smtClean="0">
                <a:latin typeface="Tahoma"/>
                <a:cs typeface="Tahoma"/>
              </a:rPr>
              <a:t>來完成</a:t>
            </a:r>
            <a:r>
              <a:rPr lang="zh-TW" altLang="en-US" dirty="0" smtClean="0"/>
              <a:t>。 </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這些收到的資料也被公告給</a:t>
            </a:r>
            <a:r>
              <a:rPr lang="de-DE" altLang="zh-TW" sz="1200" dirty="0" smtClean="0">
                <a:latin typeface="Tahoma"/>
                <a:cs typeface="Tahoma"/>
              </a:rPr>
              <a:t>IN-CSE</a:t>
            </a:r>
            <a:r>
              <a:rPr lang="zh-TW" altLang="en-US" dirty="0" smtClean="0"/>
              <a:t>。</a:t>
            </a:r>
            <a:endParaRPr lang="en-US" altLang="zh-TW" sz="1200" dirty="0" smtClean="0">
              <a:latin typeface="Tahoma"/>
              <a:cs typeface="Tahoma"/>
            </a:endParaRPr>
          </a:p>
          <a:p>
            <a:pPr marL="171450" indent="-171450">
              <a:buFont typeface="Arial" charset="0"/>
              <a:buChar char="•"/>
            </a:pPr>
            <a:endParaRPr lang="en-US" altLang="zh-TW" sz="1200" dirty="0" smtClean="0">
              <a:latin typeface="Tahoma"/>
              <a:cs typeface="Tahoma"/>
            </a:endParaRPr>
          </a:p>
          <a:p>
            <a:pPr marL="171450" indent="-171450">
              <a:buFont typeface="Arial" charset="0"/>
              <a:buChar char="•"/>
            </a:pPr>
            <a:r>
              <a:rPr lang="en-US" altLang="zh-TW" sz="1200" dirty="0" smtClean="0">
                <a:latin typeface="Tahoma"/>
                <a:cs typeface="Tahoma"/>
              </a:rPr>
              <a:t>NA</a:t>
            </a:r>
            <a:r>
              <a:rPr lang="zh-TW" altLang="en-US" sz="1200" baseline="0" dirty="0" smtClean="0">
                <a:latin typeface="Tahoma"/>
                <a:cs typeface="Tahoma"/>
              </a:rPr>
              <a:t>被通知關於這些收到的資料</a:t>
            </a:r>
            <a:r>
              <a:rPr lang="zh-TW" altLang="en-US" dirty="0" smtClean="0"/>
              <a:t>。</a:t>
            </a:r>
            <a:endParaRPr lang="en-US" altLang="zh-TW" dirty="0" smtClean="0"/>
          </a:p>
          <a:p>
            <a:endParaRPr lang="en-US" altLang="zh-TW" dirty="0" smtClean="0"/>
          </a:p>
        </p:txBody>
      </p:sp>
    </p:spTree>
    <p:extLst>
      <p:ext uri="{BB962C8B-B14F-4D97-AF65-F5344CB8AC3E}">
        <p14:creationId xmlns:p14="http://schemas.microsoft.com/office/powerpoint/2010/main" val="6944348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M2M</a:t>
            </a:r>
            <a:r>
              <a:rPr lang="zh-TW" altLang="en-US" dirty="0" smtClean="0"/>
              <a:t>服務訂閱</a:t>
            </a:r>
            <a:r>
              <a:rPr lang="en-US" altLang="zh-TW" dirty="0" smtClean="0"/>
              <a:t>(1)</a:t>
            </a:r>
          </a:p>
          <a:p>
            <a:endParaRPr lang="en-US" dirty="0" smtClean="0"/>
          </a:p>
          <a:p>
            <a:r>
              <a:rPr lang="en-US" dirty="0" smtClean="0"/>
              <a:t>It shall be possible for an M2M Service Providers to define their own services and roles</a:t>
            </a:r>
            <a:endParaRPr lang="zh-TW" altLang="en-US" dirty="0" smtClean="0"/>
          </a:p>
          <a:p>
            <a:r>
              <a:rPr lang="en-US" altLang="zh-TW" dirty="0" smtClean="0"/>
              <a:t>M2M</a:t>
            </a:r>
            <a:r>
              <a:rPr lang="zh-TW" altLang="en-US" dirty="0" smtClean="0"/>
              <a:t>服務提供商應該可以定義自己的服務和角色</a:t>
            </a:r>
            <a:endParaRPr lang="en-US" altLang="zh-TW" dirty="0" smtClean="0"/>
          </a:p>
          <a:p>
            <a:endParaRPr lang="en-US" dirty="0" smtClean="0"/>
          </a:p>
          <a:p>
            <a:pPr marL="171450" indent="-171450">
              <a:buFont typeface="Arial" panose="020B0604020202020204" pitchFamily="34" charset="0"/>
              <a:buChar char="•"/>
            </a:pPr>
            <a:r>
              <a:rPr lang="en-US" altLang="zh-TW" dirty="0" smtClean="0"/>
              <a:t>M2M</a:t>
            </a:r>
            <a:r>
              <a:rPr lang="zh-TW" altLang="en-US" dirty="0" smtClean="0"/>
              <a:t>服務是向</a:t>
            </a:r>
            <a:r>
              <a:rPr lang="en-US" altLang="zh-TW" dirty="0" smtClean="0"/>
              <a:t>M2M</a:t>
            </a:r>
            <a:r>
              <a:rPr lang="zh-TW" altLang="en-US" dirty="0" smtClean="0"/>
              <a:t>用戶提供的可銷售服務，例如， 設備管理，數據交換等</a:t>
            </a:r>
            <a:endParaRPr lang="en-US" altLang="zh-TW"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altLang="zh-TW" dirty="0" smtClean="0"/>
              <a:t>M2M</a:t>
            </a:r>
            <a:r>
              <a:rPr lang="zh-TW" altLang="en-US" dirty="0" smtClean="0"/>
              <a:t>服務訂閱建立之間的鏈接</a:t>
            </a:r>
            <a:endParaRPr lang="en-US" altLang="zh-TW" dirty="0" smtClean="0"/>
          </a:p>
          <a:p>
            <a:pPr lvl="1"/>
            <a:r>
              <a:rPr lang="zh-TW" altLang="en-US" dirty="0" smtClean="0"/>
              <a:t>一個或多個</a:t>
            </a:r>
            <a:r>
              <a:rPr lang="en-US" altLang="zh-TW" dirty="0" smtClean="0"/>
              <a:t>AE</a:t>
            </a:r>
          </a:p>
          <a:p>
            <a:pPr lvl="1"/>
            <a:r>
              <a:rPr lang="zh-TW" altLang="en-US" dirty="0" smtClean="0"/>
              <a:t>一個或多個</a:t>
            </a:r>
            <a:r>
              <a:rPr lang="en-US" altLang="zh-TW" dirty="0" smtClean="0"/>
              <a:t>M2M</a:t>
            </a:r>
            <a:r>
              <a:rPr lang="en-US" altLang="zh-TW" baseline="0" dirty="0" smtClean="0"/>
              <a:t> Node</a:t>
            </a:r>
          </a:p>
          <a:p>
            <a:pPr lvl="1"/>
            <a:r>
              <a:rPr lang="zh-TW" altLang="en-US" baseline="0" dirty="0" smtClean="0"/>
              <a:t>與</a:t>
            </a:r>
            <a:r>
              <a:rPr lang="en-US" altLang="zh-TW" baseline="0" dirty="0" smtClean="0"/>
              <a:t>M2M</a:t>
            </a:r>
            <a:r>
              <a:rPr lang="zh-TW" altLang="en-US" baseline="0" dirty="0" smtClean="0"/>
              <a:t>服務訂閱相關聯的一個或多個角色以及訂戶定義的群組（用於</a:t>
            </a:r>
            <a:r>
              <a:rPr lang="en-US" altLang="zh-TW" dirty="0" smtClean="0"/>
              <a:t>access control policies</a:t>
            </a:r>
            <a:r>
              <a:rPr lang="zh-TW" altLang="en-US" baseline="0" dirty="0" smtClean="0"/>
              <a:t>）。</a:t>
            </a:r>
            <a:endParaRPr lang="en-US" altLang="zh-TW" baseline="0" dirty="0" smtClean="0"/>
          </a:p>
          <a:p>
            <a:pPr marL="171450" lvl="0" indent="-171450">
              <a:buFont typeface="Arial" panose="020B0604020202020204" pitchFamily="34" charset="0"/>
              <a:buChar char="•"/>
            </a:pPr>
            <a:r>
              <a:rPr lang="zh-TW" altLang="en-US" baseline="0" dirty="0" smtClean="0"/>
              <a:t>在每個</a:t>
            </a:r>
            <a:r>
              <a:rPr lang="en-US" altLang="zh-TW" baseline="0" dirty="0" smtClean="0"/>
              <a:t>M2M</a:t>
            </a:r>
            <a:r>
              <a:rPr lang="zh-TW" altLang="en-US" baseline="0" dirty="0" smtClean="0"/>
              <a:t>服務中，一個或多個</a:t>
            </a:r>
            <a:r>
              <a:rPr lang="en-US" altLang="zh-TW" baseline="0" dirty="0" smtClean="0"/>
              <a:t>M2M</a:t>
            </a:r>
            <a:r>
              <a:rPr lang="zh-TW" altLang="en-US" baseline="0" dirty="0" smtClean="0"/>
              <a:t>服務角色將由</a:t>
            </a:r>
            <a:r>
              <a:rPr lang="en-US" altLang="zh-TW" baseline="0" dirty="0" smtClean="0"/>
              <a:t>M2M</a:t>
            </a:r>
            <a:r>
              <a:rPr lang="zh-TW" altLang="en-US" baseline="0" dirty="0" smtClean="0"/>
              <a:t>服務提供商定義。</a:t>
            </a:r>
            <a:endParaRPr lang="en-US" altLang="zh-TW" baseline="0" dirty="0" smtClean="0"/>
          </a:p>
          <a:p>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solidFill>
                  <a:prstClr val="black"/>
                </a:solidFill>
              </a:rPr>
              <a:pPr/>
              <a:t>86</a:t>
            </a:fld>
            <a:endParaRPr lang="es-ES">
              <a:solidFill>
                <a:prstClr val="black"/>
              </a:solidFill>
            </a:endParaRPr>
          </a:p>
        </p:txBody>
      </p:sp>
    </p:spTree>
    <p:extLst>
      <p:ext uri="{BB962C8B-B14F-4D97-AF65-F5344CB8AC3E}">
        <p14:creationId xmlns:p14="http://schemas.microsoft.com/office/powerpoint/2010/main" val="13464044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M2M</a:t>
            </a:r>
            <a:r>
              <a:rPr lang="zh-TW" altLang="en-US" dirty="0" smtClean="0"/>
              <a:t>服務訂閱</a:t>
            </a:r>
            <a:r>
              <a:rPr lang="en-US" altLang="zh-TW" dirty="0" smtClean="0"/>
              <a:t>(</a:t>
            </a:r>
            <a:r>
              <a:rPr lang="en-US" altLang="zh-TW" smtClean="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171450" indent="-171450">
              <a:buFont typeface="Arial" panose="020B0604020202020204" pitchFamily="34" charset="0"/>
              <a:buChar char="•"/>
            </a:pPr>
            <a:r>
              <a:rPr lang="en-US" altLang="zh-TW" dirty="0" smtClean="0"/>
              <a:t>M2M</a:t>
            </a:r>
            <a:r>
              <a:rPr lang="zh-TW" altLang="en-US" dirty="0" smtClean="0"/>
              <a:t>服務訂閱角色被定義為屬於與</a:t>
            </a:r>
            <a:r>
              <a:rPr lang="en-US" altLang="zh-TW" dirty="0" smtClean="0"/>
              <a:t>M2M</a:t>
            </a:r>
            <a:r>
              <a:rPr lang="zh-TW" altLang="en-US" dirty="0" smtClean="0"/>
              <a:t>服務相關聯的資源類型的一組特權</a:t>
            </a:r>
            <a:endParaRPr lang="en-US" altLang="zh-TW" dirty="0" smtClean="0"/>
          </a:p>
          <a:p>
            <a:pPr marL="171450" indent="-171450">
              <a:buFont typeface="Arial" panose="020B0604020202020204" pitchFamily="34" charset="0"/>
              <a:buChar char="•"/>
            </a:pPr>
            <a:r>
              <a:rPr lang="en-US" altLang="zh-TW" dirty="0" smtClean="0"/>
              <a:t>M2M</a:t>
            </a:r>
            <a:r>
              <a:rPr lang="zh-TW" altLang="en-US" dirty="0" smtClean="0"/>
              <a:t>訂戶作為</a:t>
            </a:r>
            <a:r>
              <a:rPr lang="en-US" altLang="zh-TW" dirty="0" smtClean="0"/>
              <a:t>M2M</a:t>
            </a:r>
            <a:r>
              <a:rPr lang="zh-TW" altLang="en-US" dirty="0" smtClean="0"/>
              <a:t>服務內的一個或多個角色來訂閱，這取決於</a:t>
            </a:r>
            <a:r>
              <a:rPr lang="en-US" altLang="zh-TW" dirty="0" smtClean="0"/>
              <a:t>M2M</a:t>
            </a:r>
            <a:r>
              <a:rPr lang="zh-TW" altLang="en-US" dirty="0" smtClean="0"/>
              <a:t>訂戶感興趣的角色。</a:t>
            </a:r>
            <a:endParaRPr lang="en-US" altLang="zh-TW" dirty="0" smtClean="0"/>
          </a:p>
          <a:p>
            <a:pPr marL="171450" indent="-171450">
              <a:buFont typeface="Arial" panose="020B0604020202020204" pitchFamily="34" charset="0"/>
              <a:buChar char="•"/>
            </a:pPr>
            <a:r>
              <a:rPr lang="en-US" altLang="zh-TW" dirty="0" smtClean="0"/>
              <a:t>M2M</a:t>
            </a:r>
            <a:r>
              <a:rPr lang="zh-TW" altLang="en-US" dirty="0" smtClean="0"/>
              <a:t>服務訂閱將用於以下目的：</a:t>
            </a:r>
            <a:endParaRPr lang="en-US" altLang="zh-TW" dirty="0" smtClean="0"/>
          </a:p>
          <a:p>
            <a:pPr marL="628650" lvl="1" indent="-171450">
              <a:buFont typeface="Arial" panose="020B0604020202020204" pitchFamily="34" charset="0"/>
              <a:buChar char="•"/>
            </a:pPr>
            <a:r>
              <a:rPr lang="zh-TW" altLang="en-US" dirty="0" smtClean="0"/>
              <a:t>作為資源操作的基礎</a:t>
            </a:r>
            <a:endParaRPr lang="en-US" altLang="zh-TW" dirty="0" smtClean="0"/>
          </a:p>
          <a:p>
            <a:pPr marL="628650" lvl="1" indent="-171450">
              <a:buFont typeface="Arial" panose="020B0604020202020204" pitchFamily="34" charset="0"/>
              <a:buChar char="•"/>
            </a:pPr>
            <a:r>
              <a:rPr lang="zh-TW" altLang="en-US" dirty="0" smtClean="0"/>
              <a:t>作為收費的基礎</a:t>
            </a:r>
            <a:endParaRPr lang="en-US" altLang="zh-TW" dirty="0" smtClean="0"/>
          </a:p>
          <a:p>
            <a:pPr marL="628650" lvl="1" indent="-171450">
              <a:buFont typeface="Arial" panose="020B0604020202020204" pitchFamily="34" charset="0"/>
              <a:buChar char="•"/>
            </a:pPr>
            <a:r>
              <a:rPr lang="zh-TW" altLang="en-US" dirty="0" smtClean="0"/>
              <a:t>標識哪些</a:t>
            </a:r>
            <a:r>
              <a:rPr lang="en-US" altLang="zh-TW" dirty="0" smtClean="0"/>
              <a:t>Nodes</a:t>
            </a:r>
            <a:r>
              <a:rPr lang="zh-TW" altLang="en-US" dirty="0" smtClean="0"/>
              <a:t>是此</a:t>
            </a:r>
            <a:r>
              <a:rPr lang="en-US" altLang="zh-TW" dirty="0" smtClean="0"/>
              <a:t>M2M</a:t>
            </a:r>
            <a:r>
              <a:rPr lang="zh-TW" altLang="en-US" dirty="0" smtClean="0"/>
              <a:t>服務訂閱的一部分</a:t>
            </a:r>
            <a:endParaRPr lang="en-US" altLang="zh-TW" dirty="0" smtClean="0"/>
          </a:p>
          <a:p>
            <a:pPr marL="628650" lvl="1" indent="-171450">
              <a:buFont typeface="Arial" panose="020B0604020202020204" pitchFamily="34" charset="0"/>
              <a:buChar char="•"/>
            </a:pPr>
            <a:endParaRPr lang="en-US" altLang="zh-TW" dirty="0" smtClean="0"/>
          </a:p>
          <a:p>
            <a:pPr marL="628650" lvl="1" indent="-171450">
              <a:buFont typeface="Arial" panose="020B0604020202020204" pitchFamily="34" charset="0"/>
              <a:buChar char="•"/>
            </a:pPr>
            <a:endParaRPr lang="en-US" altLang="zh-TW" dirty="0" smtClean="0"/>
          </a:p>
          <a:p>
            <a:pPr marL="628650" lvl="1" indent="-171450">
              <a:buFont typeface="Arial" panose="020B0604020202020204" pitchFamily="34" charset="0"/>
              <a:buChar char="•"/>
            </a:pPr>
            <a:endParaRPr lang="en-US" altLang="zh-TW" dirty="0" smtClean="0"/>
          </a:p>
          <a:p>
            <a:pPr marL="628650" lvl="1" indent="-171450">
              <a:buFont typeface="Arial" panose="020B0604020202020204" pitchFamily="34" charset="0"/>
              <a:buChar char="•"/>
            </a:pPr>
            <a:endParaRPr lang="en-US" altLang="zh-TW" dirty="0" smtClean="0"/>
          </a:p>
          <a:p>
            <a:pPr marL="628650" lvl="1" indent="-171450">
              <a:buFont typeface="Arial" panose="020B0604020202020204" pitchFamily="34" charset="0"/>
              <a:buChar char="•"/>
            </a:pP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87</a:t>
            </a:fld>
            <a:endParaRPr lang="zh-TW" altLang="en-US"/>
          </a:p>
        </p:txBody>
      </p:sp>
    </p:spTree>
    <p:extLst>
      <p:ext uri="{BB962C8B-B14F-4D97-AF65-F5344CB8AC3E}">
        <p14:creationId xmlns:p14="http://schemas.microsoft.com/office/powerpoint/2010/main" val="14097309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charset="0"/>
              <a:buNone/>
            </a:pPr>
            <a:r>
              <a:rPr lang="zh-TW" altLang="en-US" dirty="0" smtClean="0"/>
              <a:t>一般通訊流程</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一般流程基於請求和響應消息的使用。</a:t>
            </a:r>
            <a:endParaRPr lang="en-US" altLang="zh-TW" dirty="0" smtClean="0"/>
          </a:p>
          <a:p>
            <a:pPr marL="171450" indent="-171450">
              <a:buFont typeface="Arial" charset="0"/>
              <a:buChar char="•"/>
            </a:pPr>
            <a:endParaRPr lang="en-US" altLang="zh-TW" dirty="0" smtClean="0"/>
          </a:p>
          <a:p>
            <a:pPr marL="171450" indent="-171450">
              <a:buFont typeface="Arial" charset="0"/>
              <a:buChar char="•"/>
            </a:pPr>
            <a:r>
              <a:rPr lang="zh-TW" altLang="en-US" dirty="0" smtClean="0"/>
              <a:t>消息適用於</a:t>
            </a:r>
            <a:r>
              <a:rPr lang="en-US" altLang="zh-TW" dirty="0" smtClean="0"/>
              <a:t>:</a:t>
            </a:r>
          </a:p>
          <a:p>
            <a:pPr marL="171450" indent="-171450">
              <a:buFontTx/>
              <a:buChar char="-"/>
            </a:pPr>
            <a:r>
              <a:rPr lang="en-US" altLang="zh-TW" dirty="0" smtClean="0"/>
              <a:t>AE</a:t>
            </a:r>
            <a:r>
              <a:rPr lang="zh-TW" altLang="en-US" dirty="0" smtClean="0"/>
              <a:t>和</a:t>
            </a:r>
            <a:r>
              <a:rPr lang="en-US" altLang="zh-TW" dirty="0" smtClean="0"/>
              <a:t>CSE</a:t>
            </a:r>
            <a:r>
              <a:rPr lang="zh-TW" altLang="en-US" dirty="0" smtClean="0"/>
              <a:t>之間的通訊</a:t>
            </a:r>
            <a:endParaRPr lang="en-US" altLang="zh-TW" dirty="0" smtClean="0"/>
          </a:p>
          <a:p>
            <a:pPr marL="0" indent="0">
              <a:buFontTx/>
              <a:buNone/>
            </a:pPr>
            <a:r>
              <a:rPr lang="en-US" altLang="zh-TW" dirty="0" smtClean="0"/>
              <a:t>-   CSEs</a:t>
            </a:r>
            <a:r>
              <a:rPr lang="zh-TW" altLang="en-US" dirty="0" smtClean="0"/>
              <a:t>之間 </a:t>
            </a:r>
            <a:endParaRPr lang="en-US" altLang="zh-TW" dirty="0" smtClean="0"/>
          </a:p>
          <a:p>
            <a:pPr marL="0" indent="0">
              <a:buFontTx/>
              <a:buNone/>
            </a:pPr>
            <a:endParaRPr lang="en-US" altLang="zh-TW" dirty="0" smtClean="0"/>
          </a:p>
          <a:p>
            <a:pPr marL="171450" indent="-171450">
              <a:buFont typeface="Arial" charset="0"/>
              <a:buChar char="•"/>
            </a:pPr>
            <a:r>
              <a:rPr lang="zh-TW" altLang="en-US" dirty="0" smtClean="0"/>
              <a:t>這種通訊可以由</a:t>
            </a:r>
            <a:r>
              <a:rPr lang="en-US" altLang="zh-TW" dirty="0" smtClean="0"/>
              <a:t>AE</a:t>
            </a:r>
            <a:r>
              <a:rPr lang="zh-TW" altLang="en-US" dirty="0" smtClean="0"/>
              <a:t>或由</a:t>
            </a:r>
            <a:r>
              <a:rPr lang="en-US" altLang="zh-TW" dirty="0" smtClean="0"/>
              <a:t>CSE</a:t>
            </a:r>
            <a:r>
              <a:rPr lang="zh-TW" altLang="en-US" dirty="0" smtClean="0"/>
              <a:t>根據請求消息中的操作來發起。</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88</a:t>
            </a:fld>
            <a:endParaRPr lang="zh-TW" altLang="en-US"/>
          </a:p>
        </p:txBody>
      </p:sp>
    </p:spTree>
    <p:extLst>
      <p:ext uri="{BB962C8B-B14F-4D97-AF65-F5344CB8AC3E}">
        <p14:creationId xmlns:p14="http://schemas.microsoft.com/office/powerpoint/2010/main" val="25210162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請求</a:t>
            </a:r>
            <a:endParaRPr lang="en-US" altLang="zh-TW" dirty="0" smtClean="0"/>
          </a:p>
          <a:p>
            <a:endParaRPr lang="en-US" altLang="zh-TW" dirty="0" smtClean="0"/>
          </a:p>
          <a:p>
            <a:pPr marL="171450" indent="-171450">
              <a:buFont typeface="Arial" panose="020B0604020202020204" pitchFamily="34" charset="0"/>
              <a:buChar char="•"/>
            </a:pPr>
            <a:r>
              <a:rPr lang="zh-TW" altLang="en-US" dirty="0" smtClean="0"/>
              <a:t>從發起者到接收者的請求包括以下參數</a:t>
            </a:r>
            <a:endParaRPr lang="en-US" altLang="zh-TW" dirty="0" smtClean="0"/>
          </a:p>
          <a:p>
            <a:pPr marL="171450" indent="-171450">
              <a:buFont typeface="Arial" panose="020B0604020202020204" pitchFamily="34" charset="0"/>
              <a:buChar char="•"/>
            </a:pPr>
            <a:r>
              <a:rPr lang="en-US" altLang="zh-TW" dirty="0" err="1" smtClean="0"/>
              <a:t>ri</a:t>
            </a:r>
            <a:r>
              <a:rPr lang="zh-TW" altLang="en-US" dirty="0" smtClean="0"/>
              <a:t>：請求識別碼</a:t>
            </a:r>
            <a:endParaRPr lang="en-US" altLang="zh-TW" dirty="0" smtClean="0"/>
          </a:p>
          <a:p>
            <a:pPr marL="171450" indent="-171450">
              <a:buFont typeface="Arial" panose="020B0604020202020204" pitchFamily="34" charset="0"/>
              <a:buChar char="•"/>
            </a:pPr>
            <a:r>
              <a:rPr lang="en-US" altLang="zh-TW" dirty="0" smtClean="0"/>
              <a:t>to</a:t>
            </a:r>
            <a:r>
              <a:rPr lang="zh-TW" altLang="en-US" dirty="0" smtClean="0"/>
              <a:t>：操作的目標資源的</a:t>
            </a:r>
            <a:r>
              <a:rPr lang="en-US" altLang="zh-TW" dirty="0" smtClean="0"/>
              <a:t>URI</a:t>
            </a:r>
          </a:p>
          <a:p>
            <a:pPr marL="171450" indent="-171450">
              <a:buFont typeface="Arial" panose="020B0604020202020204" pitchFamily="34" charset="0"/>
              <a:buChar char="•"/>
            </a:pPr>
            <a:r>
              <a:rPr lang="en-US" altLang="zh-TW" dirty="0" err="1" smtClean="0"/>
              <a:t>fr</a:t>
            </a:r>
            <a:r>
              <a:rPr lang="zh-TW" altLang="en-US" dirty="0" smtClean="0"/>
              <a:t>：表示發起者的識別</a:t>
            </a:r>
            <a:endParaRPr lang="en-US" altLang="zh-TW" dirty="0" smtClean="0"/>
          </a:p>
          <a:p>
            <a:pPr marL="171450" indent="-171450">
              <a:buFont typeface="Arial" panose="020B0604020202020204" pitchFamily="34" charset="0"/>
              <a:buChar char="•"/>
            </a:pPr>
            <a:r>
              <a:rPr lang="en-US" altLang="zh-TW" dirty="0" err="1" smtClean="0"/>
              <a:t>cn</a:t>
            </a:r>
            <a:r>
              <a:rPr lang="zh-TW" altLang="en-US" dirty="0" smtClean="0"/>
              <a:t>：要傳輸的資源內容</a:t>
            </a:r>
          </a:p>
          <a:p>
            <a:pPr marL="171450" indent="-171450">
              <a:buFont typeface="Arial" panose="020B0604020202020204" pitchFamily="34" charset="0"/>
              <a:buChar char="•"/>
            </a:pPr>
            <a:r>
              <a:rPr lang="en-US" altLang="zh-TW" dirty="0" smtClean="0"/>
              <a:t>role</a:t>
            </a:r>
            <a:r>
              <a:rPr lang="zh-TW" altLang="en-US" dirty="0" smtClean="0"/>
              <a:t>：選擇性的，在應用基於角色的訪問控制時需要（關聯文本和過程</a:t>
            </a:r>
            <a:r>
              <a:rPr lang="en-US" altLang="zh-TW" dirty="0" smtClean="0"/>
              <a:t>TBD</a:t>
            </a:r>
            <a:r>
              <a:rPr lang="zh-TW" altLang="en-US" dirty="0" smtClean="0"/>
              <a:t>）</a:t>
            </a:r>
            <a:endParaRPr lang="en-US" altLang="zh-TW" dirty="0" smtClean="0"/>
          </a:p>
          <a:p>
            <a:pPr marL="171450" indent="-171450">
              <a:buFont typeface="Arial" panose="020B0604020202020204" pitchFamily="34" charset="0"/>
              <a:buChar char="•"/>
            </a:pPr>
            <a:r>
              <a:rPr lang="en-US" altLang="zh-TW" dirty="0" smtClean="0"/>
              <a:t>op</a:t>
            </a:r>
            <a:r>
              <a:rPr lang="zh-TW" altLang="en-US" dirty="0" smtClean="0"/>
              <a:t>：要執行的操作：創建（</a:t>
            </a:r>
            <a:r>
              <a:rPr lang="en-US" altLang="zh-TW" dirty="0" smtClean="0"/>
              <a:t>C</a:t>
            </a:r>
            <a:r>
              <a:rPr lang="zh-TW" altLang="en-US" dirty="0" smtClean="0"/>
              <a:t>），檢索（</a:t>
            </a:r>
            <a:r>
              <a:rPr lang="en-US" altLang="zh-TW" dirty="0" smtClean="0"/>
              <a:t>R</a:t>
            </a:r>
            <a:r>
              <a:rPr lang="zh-TW" altLang="en-US" dirty="0" smtClean="0"/>
              <a:t>），更新（</a:t>
            </a:r>
            <a:r>
              <a:rPr lang="en-US" altLang="zh-TW" dirty="0" smtClean="0"/>
              <a:t>U</a:t>
            </a:r>
            <a:r>
              <a:rPr lang="zh-TW" altLang="en-US" dirty="0" smtClean="0"/>
              <a:t>），刪除（</a:t>
            </a:r>
            <a:r>
              <a:rPr lang="en-US" altLang="zh-TW" dirty="0" smtClean="0"/>
              <a:t>D</a:t>
            </a:r>
            <a:r>
              <a:rPr lang="zh-TW" altLang="en-US" dirty="0" smtClean="0"/>
              <a:t>），通知（</a:t>
            </a:r>
            <a:r>
              <a:rPr lang="en-US" altLang="zh-TW" dirty="0" smtClean="0"/>
              <a:t>N</a:t>
            </a:r>
            <a:r>
              <a:rPr lang="zh-TW" altLang="en-US" dirty="0" smtClean="0"/>
              <a:t>）</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89</a:t>
            </a:fld>
            <a:endParaRPr lang="zh-TW" altLang="en-US"/>
          </a:p>
        </p:txBody>
      </p:sp>
    </p:spTree>
    <p:extLst>
      <p:ext uri="{BB962C8B-B14F-4D97-AF65-F5344CB8AC3E}">
        <p14:creationId xmlns:p14="http://schemas.microsoft.com/office/powerpoint/2010/main" val="3248923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請求的類型</a:t>
            </a:r>
            <a:endParaRPr lang="en-US" altLang="zh-TW" dirty="0" smtClean="0"/>
          </a:p>
          <a:p>
            <a:endParaRPr lang="en-US" altLang="zh-TW" dirty="0" smtClean="0"/>
          </a:p>
          <a:p>
            <a:r>
              <a:rPr lang="zh-TW" altLang="en-US" dirty="0" smtClean="0"/>
              <a:t>四種經典</a:t>
            </a:r>
            <a:r>
              <a:rPr lang="en-US" altLang="zh-TW" dirty="0" smtClean="0"/>
              <a:t>REST</a:t>
            </a:r>
            <a:r>
              <a:rPr lang="zh-TW" altLang="en-US" dirty="0" smtClean="0"/>
              <a:t>操作：</a:t>
            </a:r>
          </a:p>
          <a:p>
            <a:r>
              <a:rPr lang="en-US" altLang="zh-TW" dirty="0" smtClean="0"/>
              <a:t>1. CREATE</a:t>
            </a:r>
            <a:r>
              <a:rPr lang="zh-TW" altLang="en-US" dirty="0" smtClean="0"/>
              <a:t>：創建子資源。</a:t>
            </a:r>
          </a:p>
          <a:p>
            <a:r>
              <a:rPr lang="en-US" altLang="zh-TW" dirty="0" smtClean="0"/>
              <a:t>2. RETRIEVE</a:t>
            </a:r>
            <a:r>
              <a:rPr lang="zh-TW" altLang="en-US" dirty="0" smtClean="0"/>
              <a:t>：讀取資源的內容。</a:t>
            </a:r>
          </a:p>
          <a:p>
            <a:r>
              <a:rPr lang="en-US" altLang="zh-TW" dirty="0" smtClean="0"/>
              <a:t>3. UPDATE</a:t>
            </a:r>
            <a:r>
              <a:rPr lang="zh-TW" altLang="en-US" dirty="0" smtClean="0"/>
              <a:t> ：寫入資源的內容。</a:t>
            </a:r>
          </a:p>
          <a:p>
            <a:r>
              <a:rPr lang="en-US" altLang="zh-TW" dirty="0" smtClean="0"/>
              <a:t>4. DELETE</a:t>
            </a:r>
            <a:r>
              <a:rPr lang="zh-TW" altLang="en-US" dirty="0" smtClean="0"/>
              <a:t>：刪除資源。</a:t>
            </a:r>
            <a:endParaRPr lang="en-US" altLang="zh-TW" dirty="0" smtClean="0"/>
          </a:p>
          <a:p>
            <a:r>
              <a:rPr lang="zh-TW" altLang="en-US" dirty="0" smtClean="0"/>
              <a:t>兩個擴展操作：</a:t>
            </a:r>
          </a:p>
          <a:p>
            <a:r>
              <a:rPr lang="en-US" altLang="zh-TW" dirty="0" smtClean="0"/>
              <a:t>1.NOTIFY</a:t>
            </a:r>
            <a:r>
              <a:rPr lang="zh-TW" altLang="en-US" dirty="0" smtClean="0"/>
              <a:t>：指示訂閱的資源的更改。 </a:t>
            </a:r>
            <a:r>
              <a:rPr lang="en-US" altLang="zh-TW" dirty="0" smtClean="0"/>
              <a:t>RETRIEVE / UPDATE</a:t>
            </a:r>
            <a:r>
              <a:rPr lang="zh-TW" altLang="en-US" dirty="0" smtClean="0"/>
              <a:t>的變體。</a:t>
            </a:r>
          </a:p>
          <a:p>
            <a:r>
              <a:rPr lang="en-US" altLang="zh-TW" dirty="0" smtClean="0"/>
              <a:t>2.EXECUTE</a:t>
            </a:r>
            <a:r>
              <a:rPr lang="zh-TW" altLang="en-US" dirty="0" smtClean="0"/>
              <a:t>：用於執行由對應於沒有有效載荷資料的</a:t>
            </a:r>
            <a:r>
              <a:rPr lang="en-US" altLang="zh-TW" dirty="0" smtClean="0"/>
              <a:t>UPDATE</a:t>
            </a:r>
            <a:r>
              <a:rPr lang="zh-TW" altLang="en-US" dirty="0" smtClean="0"/>
              <a:t>方法的資源表示的管理命令</a:t>
            </a:r>
            <a:r>
              <a:rPr lang="en-US" altLang="zh-TW" dirty="0" smtClean="0"/>
              <a:t>/</a:t>
            </a:r>
            <a:r>
              <a:rPr lang="zh-TW" altLang="en-US" dirty="0" smtClean="0"/>
              <a:t>任務。</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90</a:t>
            </a:fld>
            <a:endParaRPr lang="zh-TW" altLang="en-US"/>
          </a:p>
        </p:txBody>
      </p:sp>
    </p:spTree>
    <p:extLst>
      <p:ext uri="{BB962C8B-B14F-4D97-AF65-F5344CB8AC3E}">
        <p14:creationId xmlns:p14="http://schemas.microsoft.com/office/powerpoint/2010/main" val="15892920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響應</a:t>
            </a:r>
            <a:endParaRPr lang="en-US" altLang="zh-TW" dirty="0" smtClean="0"/>
          </a:p>
          <a:p>
            <a:endParaRPr lang="en-US" altLang="zh-TW" dirty="0" smtClean="0"/>
          </a:p>
          <a:p>
            <a:pPr marL="171450" indent="-171450">
              <a:buFont typeface="Arial" panose="020B0604020202020204" pitchFamily="34" charset="0"/>
              <a:buChar char="•"/>
            </a:pPr>
            <a:r>
              <a:rPr lang="zh-TW" altLang="en-US" dirty="0" smtClean="0"/>
              <a:t>從接收者到發起者的響應包括以下參數：</a:t>
            </a:r>
          </a:p>
          <a:p>
            <a:pPr marL="171450" indent="-171450">
              <a:buFont typeface="Arial" panose="020B0604020202020204" pitchFamily="34" charset="0"/>
              <a:buChar char="•"/>
            </a:pPr>
            <a:r>
              <a:rPr lang="en-US" altLang="zh-TW" dirty="0" err="1" smtClean="0"/>
              <a:t>rs</a:t>
            </a:r>
            <a:r>
              <a:rPr lang="zh-TW" altLang="en-US" dirty="0" smtClean="0"/>
              <a:t>：響應代碼：此參數指示操作是成功，不成功還是確認</a:t>
            </a:r>
          </a:p>
          <a:p>
            <a:pPr marL="171450" indent="-171450">
              <a:buFont typeface="Arial" panose="020B0604020202020204" pitchFamily="34" charset="0"/>
              <a:buChar char="•"/>
            </a:pPr>
            <a:r>
              <a:rPr lang="en-US" altLang="zh-TW" dirty="0" err="1" smtClean="0"/>
              <a:t>ri</a:t>
            </a:r>
            <a:r>
              <a:rPr lang="zh-TW" altLang="en-US" dirty="0" smtClean="0"/>
              <a:t>：請求識別碼。 響應中的</a:t>
            </a:r>
            <a:r>
              <a:rPr lang="en-US" altLang="zh-TW" dirty="0" err="1" smtClean="0"/>
              <a:t>ri</a:t>
            </a:r>
            <a:r>
              <a:rPr lang="zh-TW" altLang="en-US" dirty="0" smtClean="0"/>
              <a:t>應匹配相應請求中的</a:t>
            </a:r>
            <a:r>
              <a:rPr lang="en-US" altLang="zh-TW" dirty="0" err="1" smtClean="0"/>
              <a:t>ri</a:t>
            </a:r>
            <a:r>
              <a:rPr lang="zh-TW" altLang="en-US" dirty="0" smtClean="0"/>
              <a:t>。</a:t>
            </a:r>
          </a:p>
          <a:p>
            <a:pPr marL="171450" indent="-171450">
              <a:buFont typeface="Arial" panose="020B0604020202020204" pitchFamily="34" charset="0"/>
              <a:buChar char="•"/>
            </a:pPr>
            <a:r>
              <a:rPr lang="en-US" altLang="zh-TW" dirty="0" err="1" smtClean="0"/>
              <a:t>cn</a:t>
            </a:r>
            <a:r>
              <a:rPr lang="zh-TW" altLang="en-US" dirty="0" smtClean="0"/>
              <a:t>：（有條件的）資源內容。</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91</a:t>
            </a:fld>
            <a:endParaRPr lang="zh-TW" altLang="en-US"/>
          </a:p>
        </p:txBody>
      </p:sp>
    </p:spTree>
    <p:extLst>
      <p:ext uri="{BB962C8B-B14F-4D97-AF65-F5344CB8AC3E}">
        <p14:creationId xmlns:p14="http://schemas.microsoft.com/office/powerpoint/2010/main" val="11565445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altLang="zh-TW" dirty="0" smtClean="0"/>
              <a:t>Primitive</a:t>
            </a:r>
            <a:r>
              <a:rPr lang="zh-TW" altLang="en-US" baseline="0" dirty="0" smtClean="0"/>
              <a:t> 映射</a:t>
            </a:r>
            <a:endParaRPr lang="zh-TW" altLang="en-US" dirty="0" smtClean="0"/>
          </a:p>
          <a:p>
            <a:pPr marL="171450" indent="-171450">
              <a:buFont typeface="Arial" charset="0"/>
              <a:buChar char="•"/>
            </a:pPr>
            <a:endParaRPr lang="zh-TW" altLang="en-US" dirty="0" smtClean="0"/>
          </a:p>
          <a:p>
            <a:pPr marL="171450" indent="-171450">
              <a:buFont typeface="Arial" charset="0"/>
              <a:buChar char="•"/>
            </a:pPr>
            <a:r>
              <a:rPr lang="en-US" altLang="zh-TW" dirty="0" smtClean="0"/>
              <a:t>Primitives</a:t>
            </a:r>
            <a:r>
              <a:rPr lang="zh-TW" altLang="en-US" dirty="0" smtClean="0"/>
              <a:t>是通過</a:t>
            </a:r>
            <a:r>
              <a:rPr lang="en-US" altLang="zh-TW" dirty="0" err="1" smtClean="0"/>
              <a:t>Mca</a:t>
            </a:r>
            <a:r>
              <a:rPr lang="zh-TW" altLang="en-US" dirty="0" smtClean="0"/>
              <a:t>和</a:t>
            </a:r>
            <a:r>
              <a:rPr lang="en-US" altLang="zh-TW" dirty="0" err="1" smtClean="0"/>
              <a:t>Mcc</a:t>
            </a:r>
            <a:r>
              <a:rPr lang="zh-TW" altLang="en-US" dirty="0" smtClean="0"/>
              <a:t>參考點傳輸的服務層消息</a:t>
            </a:r>
            <a:endParaRPr lang="en-US" altLang="zh-TW" dirty="0" smtClean="0"/>
          </a:p>
          <a:p>
            <a:pPr marL="171450" indent="-171450">
              <a:buFont typeface="Arial" charset="0"/>
              <a:buChar char="•"/>
            </a:pPr>
            <a:endParaRPr lang="en-US" dirty="0" smtClean="0"/>
          </a:p>
          <a:p>
            <a:pPr marL="171450" indent="-171450">
              <a:buFont typeface="Arial" charset="0"/>
              <a:buChar char="•"/>
            </a:pPr>
            <a:r>
              <a:rPr lang="en-US" altLang="zh-TW" dirty="0" smtClean="0"/>
              <a:t>Primitives</a:t>
            </a:r>
            <a:r>
              <a:rPr lang="zh-TW" altLang="en-US" dirty="0" smtClean="0"/>
              <a:t>是特定過程在發起者和接收者實體中請求或應答的資料結構。</a:t>
            </a:r>
            <a:endParaRPr lang="en-US" altLang="zh-TW" dirty="0" smtClean="0"/>
          </a:p>
          <a:p>
            <a:pPr marL="171450" indent="-171450">
              <a:buFont typeface="Arial" charset="0"/>
              <a:buChar char="•"/>
            </a:pPr>
            <a:endParaRPr lang="en-US" dirty="0" smtClean="0"/>
          </a:p>
          <a:p>
            <a:pPr marL="171450" indent="-171450">
              <a:buFont typeface="Arial" charset="0"/>
              <a:buChar char="•"/>
            </a:pPr>
            <a:r>
              <a:rPr lang="zh-TW" altLang="en-US" dirty="0" smtClean="0"/>
              <a:t>一個</a:t>
            </a:r>
            <a:r>
              <a:rPr lang="en-US" altLang="zh-TW" dirty="0" smtClean="0"/>
              <a:t>Primitive</a:t>
            </a:r>
            <a:r>
              <a:rPr lang="zh-TW" altLang="en-US" dirty="0" smtClean="0"/>
              <a:t>應包含</a:t>
            </a:r>
            <a:r>
              <a:rPr lang="en-US" altLang="zh-TW" dirty="0" smtClean="0"/>
              <a:t>:</a:t>
            </a:r>
          </a:p>
          <a:p>
            <a:pPr marL="171450" indent="-171450">
              <a:buFontTx/>
              <a:buChar char="-"/>
            </a:pPr>
            <a:r>
              <a:rPr lang="zh-TW" altLang="en-US" baseline="0" dirty="0" smtClean="0"/>
              <a:t>控制部分</a:t>
            </a:r>
            <a:endParaRPr lang="en-US" altLang="zh-TW" baseline="0" dirty="0" smtClean="0"/>
          </a:p>
          <a:p>
            <a:pPr marL="171450" indent="-171450">
              <a:buFontTx/>
              <a:buChar char="-"/>
            </a:pPr>
            <a:r>
              <a:rPr lang="zh-TW" altLang="en-US" dirty="0" smtClean="0"/>
              <a:t>選擇性內容部分</a:t>
            </a:r>
            <a:r>
              <a:rPr lang="en-US" altLang="zh-TW" dirty="0" smtClean="0"/>
              <a:t>:</a:t>
            </a:r>
            <a:r>
              <a:rPr lang="zh-TW" altLang="en-US" dirty="0" smtClean="0"/>
              <a:t>使用者資料</a:t>
            </a:r>
            <a:endParaRPr lang="en-US" altLang="zh-TW" dirty="0" smtClean="0"/>
          </a:p>
          <a:p>
            <a:pPr marL="171450" indent="-171450">
              <a:buFontTx/>
              <a:buChar char="-"/>
            </a:pPr>
            <a:endParaRPr lang="en-US" dirty="0" smtClean="0"/>
          </a:p>
          <a:p>
            <a:pPr marL="171450" indent="-171450">
              <a:buFont typeface="Arial" charset="0"/>
              <a:buChar char="•"/>
            </a:pPr>
            <a:r>
              <a:rPr lang="zh-TW" altLang="en-US" dirty="0" smtClean="0"/>
              <a:t>為可擴展性，可延伸性和效率而設計</a:t>
            </a:r>
            <a:endParaRPr lang="en-US" dirty="0"/>
          </a:p>
        </p:txBody>
      </p:sp>
      <p:sp>
        <p:nvSpPr>
          <p:cNvPr id="4" name="Slide Number Placeholder 3"/>
          <p:cNvSpPr>
            <a:spLocks noGrp="1"/>
          </p:cNvSpPr>
          <p:nvPr>
            <p:ph type="sldNum" sz="quarter" idx="10"/>
          </p:nvPr>
        </p:nvSpPr>
        <p:spPr/>
        <p:txBody>
          <a:bodyPr/>
          <a:lstStyle/>
          <a:p>
            <a:fld id="{1945B3CF-F153-4927-8AED-0C2B4E88460B}" type="slidenum">
              <a:rPr lang="es-ES" smtClean="0">
                <a:solidFill>
                  <a:prstClr val="black"/>
                </a:solidFill>
              </a:rPr>
              <a:pPr/>
              <a:t>92</a:t>
            </a:fld>
            <a:endParaRPr lang="es-ES">
              <a:solidFill>
                <a:prstClr val="black"/>
              </a:solidFill>
            </a:endParaRPr>
          </a:p>
        </p:txBody>
      </p:sp>
    </p:spTree>
    <p:extLst>
      <p:ext uri="{BB962C8B-B14F-4D97-AF65-F5344CB8AC3E}">
        <p14:creationId xmlns:p14="http://schemas.microsoft.com/office/powerpoint/2010/main" val="15560225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Primitive</a:t>
            </a:r>
            <a:r>
              <a:rPr lang="zh-TW" altLang="en-US" baseline="0" dirty="0" smtClean="0"/>
              <a:t> 映射</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smtClean="0"/>
              <a:t>發起者傳送請求給接收者依序經過</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1. Application/Common</a:t>
            </a:r>
            <a:r>
              <a:rPr lang="en-US" altLang="zh-TW" baseline="0" dirty="0" smtClean="0"/>
              <a:t> Service Layer </a:t>
            </a:r>
            <a:r>
              <a:rPr lang="zh-TW" altLang="en-US" baseline="0" dirty="0" smtClean="0"/>
              <a:t>應用</a:t>
            </a:r>
            <a:r>
              <a:rPr lang="en-US" altLang="zh-TW" baseline="0" dirty="0" smtClean="0"/>
              <a:t>/</a:t>
            </a:r>
            <a:r>
              <a:rPr lang="zh-TW" altLang="en-US" baseline="0" dirty="0" smtClean="0"/>
              <a:t>通用服務層</a:t>
            </a:r>
            <a:endParaRPr lang="zh-TW" altLang="en-US" dirty="0" smtClean="0"/>
          </a:p>
          <a:p>
            <a:r>
              <a:rPr lang="en-US" dirty="0" smtClean="0"/>
              <a:t>2. Binding</a:t>
            </a:r>
            <a:r>
              <a:rPr lang="en-US" baseline="0" dirty="0" smtClean="0"/>
              <a:t> function </a:t>
            </a:r>
            <a:r>
              <a:rPr lang="zh-TW" altLang="en-US" baseline="0" dirty="0" smtClean="0"/>
              <a:t>綁定功能</a:t>
            </a:r>
            <a:endParaRPr lang="en-US" baseline="0" dirty="0" smtClean="0"/>
          </a:p>
          <a:p>
            <a:r>
              <a:rPr lang="en-US" baseline="0" dirty="0" smtClean="0"/>
              <a:t>3. </a:t>
            </a:r>
            <a:r>
              <a:rPr lang="en-US" altLang="zh-TW" dirty="0" smtClean="0"/>
              <a:t>Application</a:t>
            </a:r>
            <a:r>
              <a:rPr lang="zh-TW" altLang="en-US" dirty="0" smtClean="0"/>
              <a:t> </a:t>
            </a:r>
            <a:r>
              <a:rPr lang="en-US" altLang="zh-TW" baseline="0" dirty="0" smtClean="0"/>
              <a:t>Layer Communication Protocol </a:t>
            </a:r>
            <a:r>
              <a:rPr lang="zh-TW" altLang="en-US" baseline="0" dirty="0" smtClean="0"/>
              <a:t>應用層通信協議</a:t>
            </a:r>
            <a:endParaRPr lang="en-US" altLang="zh-TW" baseline="0" dirty="0" smtClean="0"/>
          </a:p>
          <a:p>
            <a:r>
              <a:rPr lang="en-US" baseline="0" dirty="0" smtClean="0"/>
              <a:t>4. Transport Layer Protocol </a:t>
            </a:r>
            <a:r>
              <a:rPr lang="zh-TW" altLang="en-US" baseline="0" dirty="0" smtClean="0"/>
              <a:t>傳輸層協議</a:t>
            </a:r>
            <a:endParaRPr lang="en-US" altLang="zh-TW" baseline="0" dirty="0" smtClean="0"/>
          </a:p>
          <a:p>
            <a:r>
              <a:rPr lang="en-US" altLang="zh-TW" baseline="0" dirty="0" smtClean="0"/>
              <a:t>5. IP-based Underlying </a:t>
            </a:r>
            <a:r>
              <a:rPr lang="en-US" altLang="zh-TW" baseline="0" dirty="0" err="1" smtClean="0"/>
              <a:t>NetWork</a:t>
            </a:r>
            <a:r>
              <a:rPr lang="en-US" altLang="zh-TW" baseline="0" dirty="0" smtClean="0"/>
              <a:t> </a:t>
            </a:r>
            <a:r>
              <a:rPr lang="zh-TW" altLang="en-US" baseline="0" dirty="0" smtClean="0"/>
              <a:t>基於</a:t>
            </a:r>
            <a:r>
              <a:rPr lang="en-US" altLang="zh-TW" baseline="0" dirty="0" smtClean="0"/>
              <a:t>IP</a:t>
            </a:r>
            <a:r>
              <a:rPr lang="zh-TW" altLang="en-US" baseline="0" dirty="0" smtClean="0"/>
              <a:t>的底層網絡</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6. Transport Layer Protocol </a:t>
            </a:r>
            <a:r>
              <a:rPr lang="zh-TW" altLang="en-US" baseline="0" dirty="0" smtClean="0"/>
              <a:t>傳輸層協議</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7. </a:t>
            </a:r>
            <a:r>
              <a:rPr lang="en-US" altLang="zh-TW" dirty="0" smtClean="0"/>
              <a:t>Application</a:t>
            </a:r>
            <a:r>
              <a:rPr lang="zh-TW" altLang="en-US" dirty="0" smtClean="0"/>
              <a:t> </a:t>
            </a:r>
            <a:r>
              <a:rPr lang="en-US" altLang="zh-TW" baseline="0" dirty="0" smtClean="0"/>
              <a:t>Layer Communication Protocol </a:t>
            </a:r>
            <a:r>
              <a:rPr lang="zh-TW" altLang="en-US" baseline="0" dirty="0" smtClean="0"/>
              <a:t>應用層通信協議</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8. Binding</a:t>
            </a:r>
            <a:r>
              <a:rPr lang="en-US" altLang="zh-TW" baseline="0" dirty="0" smtClean="0"/>
              <a:t> function </a:t>
            </a:r>
            <a:r>
              <a:rPr lang="zh-TW" altLang="en-US" baseline="0" dirty="0" smtClean="0"/>
              <a:t>綁定功能</a:t>
            </a:r>
            <a:endParaRPr lang="en-US" altLang="zh-TW"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9. Application/Common</a:t>
            </a:r>
            <a:r>
              <a:rPr lang="en-US" altLang="zh-TW" baseline="0" dirty="0" smtClean="0"/>
              <a:t> Service Layer </a:t>
            </a:r>
            <a:r>
              <a:rPr lang="zh-TW" altLang="en-US" baseline="0" dirty="0" smtClean="0"/>
              <a:t>應用</a:t>
            </a:r>
            <a:r>
              <a:rPr lang="en-US" altLang="zh-TW" baseline="0" dirty="0" smtClean="0"/>
              <a:t>/</a:t>
            </a:r>
            <a:r>
              <a:rPr lang="zh-TW" altLang="en-US" baseline="0" dirty="0" smtClean="0"/>
              <a:t>通用服務層</a:t>
            </a:r>
            <a:endParaRPr lang="zh-TW"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smtClean="0"/>
              <a:t>接收者以同樣方式傳送響應給對應的發起者</a:t>
            </a:r>
            <a:endParaRPr lang="en-US" altLang="zh-TW" baseline="0" dirty="0" smtClean="0"/>
          </a:p>
          <a:p>
            <a:endParaRPr lang="en-US" altLang="zh-TW" baseline="0" dirty="0" smtClean="0"/>
          </a:p>
          <a:p>
            <a:endParaRPr lang="en-US" altLang="zh-TW" baseline="0" dirty="0" smtClean="0"/>
          </a:p>
        </p:txBody>
      </p:sp>
      <p:sp>
        <p:nvSpPr>
          <p:cNvPr id="4" name="Slide Number Placeholder 3"/>
          <p:cNvSpPr>
            <a:spLocks noGrp="1"/>
          </p:cNvSpPr>
          <p:nvPr>
            <p:ph type="sldNum" sz="quarter" idx="10"/>
          </p:nvPr>
        </p:nvSpPr>
        <p:spPr/>
        <p:txBody>
          <a:bodyPr/>
          <a:lstStyle/>
          <a:p>
            <a:fld id="{1945B3CF-F153-4927-8AED-0C2B4E88460B}" type="slidenum">
              <a:rPr lang="es-ES" smtClean="0">
                <a:solidFill>
                  <a:prstClr val="black"/>
                </a:solidFill>
              </a:rPr>
              <a:pPr/>
              <a:t>93</a:t>
            </a:fld>
            <a:endParaRPr lang="es-ES">
              <a:solidFill>
                <a:prstClr val="black"/>
              </a:solidFill>
            </a:endParaRPr>
          </a:p>
        </p:txBody>
      </p:sp>
    </p:spTree>
    <p:extLst>
      <p:ext uri="{BB962C8B-B14F-4D97-AF65-F5344CB8AC3E}">
        <p14:creationId xmlns:p14="http://schemas.microsoft.com/office/powerpoint/2010/main" val="423966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Functional</a:t>
            </a:r>
            <a:r>
              <a:rPr lang="en-US" altLang="zh-TW" baseline="0" dirty="0" smtClean="0"/>
              <a:t> Entities</a:t>
            </a:r>
            <a:endParaRPr lang="en-US" altLang="zh-TW" dirty="0" smtClean="0"/>
          </a:p>
          <a:p>
            <a:endParaRPr lang="en-US" altLang="zh-TW" dirty="0" smtClean="0"/>
          </a:p>
          <a:p>
            <a:r>
              <a:rPr lang="en-US" altLang="zh-TW" dirty="0" smtClean="0"/>
              <a:t>AE</a:t>
            </a:r>
            <a:r>
              <a:rPr lang="zh-TW" altLang="en-US" dirty="0" smtClean="0"/>
              <a:t> </a:t>
            </a:r>
            <a:r>
              <a:rPr lang="mr-IN" altLang="zh-TW" dirty="0" smtClean="0"/>
              <a:t>–</a:t>
            </a:r>
            <a:r>
              <a:rPr lang="zh-TW" altLang="en-US" dirty="0" smtClean="0"/>
              <a:t> 代表提供 </a:t>
            </a:r>
            <a:r>
              <a:rPr lang="en-US" altLang="zh-TW" dirty="0" smtClean="0"/>
              <a:t>m2m</a:t>
            </a:r>
            <a:r>
              <a:rPr lang="zh-TW" altLang="en-US" dirty="0" smtClean="0"/>
              <a:t>服務的應用程式。</a:t>
            </a:r>
            <a:endParaRPr lang="en-US" altLang="zh-TW" dirty="0" smtClean="0"/>
          </a:p>
          <a:p>
            <a:r>
              <a:rPr lang="en-US" altLang="zh-TW" dirty="0" smtClean="0"/>
              <a:t>CSE</a:t>
            </a:r>
            <a:r>
              <a:rPr lang="zh-TW" altLang="en-US" baseline="0" dirty="0" smtClean="0"/>
              <a:t> </a:t>
            </a:r>
            <a:r>
              <a:rPr lang="mr-IN" altLang="zh-TW" baseline="0" dirty="0" smtClean="0"/>
              <a:t>–</a:t>
            </a:r>
            <a:r>
              <a:rPr lang="zh-TW" altLang="en-US" baseline="0" dirty="0" smtClean="0"/>
              <a:t> 代表一組的 共同服務函式，這些函數可以提供</a:t>
            </a:r>
            <a:r>
              <a:rPr lang="en-US" altLang="zh-TW" baseline="0" dirty="0" smtClean="0"/>
              <a:t>m2m</a:t>
            </a:r>
            <a:r>
              <a:rPr lang="zh-TW" altLang="en-US" baseline="0" dirty="0" smtClean="0"/>
              <a:t>中所需的共同基礎功能。</a:t>
            </a:r>
            <a:endParaRPr lang="en-US" altLang="zh-TW" dirty="0" smtClean="0"/>
          </a:p>
          <a:p>
            <a:r>
              <a:rPr lang="en-US" altLang="zh-TW" dirty="0" smtClean="0"/>
              <a:t>NSE</a:t>
            </a:r>
            <a:r>
              <a:rPr lang="zh-TW" altLang="en-US" baseline="0" dirty="0" smtClean="0"/>
              <a:t> </a:t>
            </a:r>
            <a:r>
              <a:rPr lang="mr-IN" altLang="zh-TW" baseline="0" dirty="0" smtClean="0"/>
              <a:t>–</a:t>
            </a:r>
            <a:r>
              <a:rPr lang="zh-TW" altLang="en-US" baseline="0" dirty="0" smtClean="0"/>
              <a:t> 提供底層網路服務給</a:t>
            </a:r>
            <a:r>
              <a:rPr lang="en-US" altLang="zh-TW" baseline="0" dirty="0" smtClean="0"/>
              <a:t>CSE</a:t>
            </a:r>
            <a:r>
              <a:rPr lang="zh-TW" altLang="en-US" baseline="0" dirty="0" smtClean="0"/>
              <a:t>。  底層網路提供資料傳輸功能，但這些資料傳輸功能並不包含魚</a:t>
            </a:r>
            <a:r>
              <a:rPr lang="en-US" altLang="zh-TW" baseline="0" dirty="0" smtClean="0"/>
              <a:t>NSE</a:t>
            </a:r>
            <a:r>
              <a:rPr lang="zh-TW" altLang="en-US" baseline="0" dirty="0" smtClean="0"/>
              <a:t>中。</a:t>
            </a:r>
            <a:endParaRPr lang="en-US" altLang="zh-TW" dirty="0" smtClean="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10</a:t>
            </a:fld>
            <a:endParaRPr lang="zh-TW" altLang="en-US"/>
          </a:p>
        </p:txBody>
      </p:sp>
    </p:spTree>
    <p:extLst>
      <p:ext uri="{BB962C8B-B14F-4D97-AF65-F5344CB8AC3E}">
        <p14:creationId xmlns:p14="http://schemas.microsoft.com/office/powerpoint/2010/main" val="3788928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協議綁定</a:t>
            </a:r>
            <a:endParaRPr lang="en-US" altLang="zh-TW" dirty="0" smtClean="0"/>
          </a:p>
          <a:p>
            <a:endParaRPr lang="en-US" altLang="zh-TW" dirty="0" smtClean="0"/>
          </a:p>
          <a:p>
            <a:r>
              <a:rPr lang="en-US" altLang="zh-TW" dirty="0" smtClean="0"/>
              <a:t>Service Layer Core Protocols</a:t>
            </a:r>
            <a:r>
              <a:rPr lang="zh-TW" altLang="en-US" dirty="0" smtClean="0"/>
              <a:t>服務層核心協議</a:t>
            </a:r>
            <a:endParaRPr lang="en-US" altLang="zh-TW" dirty="0" smtClean="0"/>
          </a:p>
          <a:p>
            <a:r>
              <a:rPr lang="en-US" altLang="zh-TW" dirty="0" smtClean="0"/>
              <a:t>-</a:t>
            </a:r>
            <a:r>
              <a:rPr lang="en-US" altLang="zh-TW" dirty="0" err="1" smtClean="0"/>
              <a:t>CoAP</a:t>
            </a:r>
            <a:r>
              <a:rPr lang="en-US" altLang="zh-TW" baseline="0" dirty="0" smtClean="0"/>
              <a:t> </a:t>
            </a:r>
            <a:r>
              <a:rPr lang="zh-TW" altLang="en-US" baseline="0" dirty="0" smtClean="0"/>
              <a:t>綁定</a:t>
            </a:r>
            <a:endParaRPr lang="en-US" altLang="zh-TW" baseline="0" dirty="0" smtClean="0"/>
          </a:p>
          <a:p>
            <a:r>
              <a:rPr lang="en-US" altLang="zh-TW" baseline="0" dirty="0" smtClean="0"/>
              <a:t>-HTTP </a:t>
            </a:r>
            <a:r>
              <a:rPr lang="zh-TW" altLang="en-US" baseline="0" dirty="0" smtClean="0"/>
              <a:t>綁定</a:t>
            </a:r>
            <a:endParaRPr lang="en-US" altLang="zh-TW" baseline="0" dirty="0" smtClean="0"/>
          </a:p>
          <a:p>
            <a:r>
              <a:rPr lang="en-US" altLang="zh-TW" baseline="0" dirty="0" smtClean="0"/>
              <a:t>-MQTT </a:t>
            </a:r>
            <a:r>
              <a:rPr lang="zh-TW" altLang="en-US" baseline="0" dirty="0" smtClean="0"/>
              <a:t>綁定</a:t>
            </a:r>
            <a:r>
              <a:rPr lang="en-US" altLang="zh-TW" baseline="0" dirty="0" smtClean="0"/>
              <a:t> </a:t>
            </a:r>
            <a:endParaRPr lang="zh-TW" altLang="en-US" dirty="0"/>
          </a:p>
        </p:txBody>
      </p:sp>
      <p:sp>
        <p:nvSpPr>
          <p:cNvPr id="4" name="投影片編號版面配置區 3"/>
          <p:cNvSpPr>
            <a:spLocks noGrp="1"/>
          </p:cNvSpPr>
          <p:nvPr>
            <p:ph type="sldNum" sz="quarter" idx="10"/>
          </p:nvPr>
        </p:nvSpPr>
        <p:spPr/>
        <p:txBody>
          <a:bodyPr/>
          <a:lstStyle/>
          <a:p>
            <a:fld id="{4A8043B2-447E-4ED6-A21D-578071228552}" type="slidenum">
              <a:rPr lang="zh-TW" altLang="en-US" smtClean="0"/>
              <a:t>94</a:t>
            </a:fld>
            <a:endParaRPr lang="zh-TW" altLang="en-US"/>
          </a:p>
        </p:txBody>
      </p:sp>
    </p:spTree>
    <p:extLst>
      <p:ext uri="{BB962C8B-B14F-4D97-AF65-F5344CB8AC3E}">
        <p14:creationId xmlns:p14="http://schemas.microsoft.com/office/powerpoint/2010/main" val="33810481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solidFill>
                  <a:prstClr val="black"/>
                </a:solidFill>
              </a:rPr>
              <a:t>&lt;xxx </a:t>
            </a:r>
            <a:r>
              <a:rPr lang="zh-TW" altLang="en-US" dirty="0" smtClean="0">
                <a:solidFill>
                  <a:prstClr val="black"/>
                </a:solidFill>
              </a:rPr>
              <a:t>資源</a:t>
            </a:r>
            <a:r>
              <a:rPr lang="en-US" altLang="zh-TW" dirty="0" smtClean="0">
                <a:solidFill>
                  <a:prstClr val="black"/>
                </a:solidFill>
              </a:rPr>
              <a:t>&gt; Primitives</a:t>
            </a:r>
          </a:p>
          <a:p>
            <a:endParaRPr lang="en-US" altLang="zh-TW" dirty="0" smtClean="0"/>
          </a:p>
          <a:p>
            <a:r>
              <a:rPr lang="zh-TW" altLang="en-US" dirty="0" smtClean="0"/>
              <a:t>此頁舉例列出 </a:t>
            </a:r>
            <a:r>
              <a:rPr lang="en-US" altLang="zh-TW" dirty="0" smtClean="0">
                <a:solidFill>
                  <a:prstClr val="black"/>
                </a:solidFill>
              </a:rPr>
              <a:t>Primitive</a:t>
            </a:r>
            <a:r>
              <a:rPr lang="zh-TW" altLang="en-US" dirty="0" smtClean="0">
                <a:solidFill>
                  <a:prstClr val="black"/>
                </a:solidFill>
              </a:rPr>
              <a:t> 類型</a:t>
            </a:r>
            <a:endParaRPr lang="zh-TW" altLang="en-US" dirty="0"/>
          </a:p>
        </p:txBody>
      </p:sp>
    </p:spTree>
    <p:extLst>
      <p:ext uri="{BB962C8B-B14F-4D97-AF65-F5344CB8AC3E}">
        <p14:creationId xmlns:p14="http://schemas.microsoft.com/office/powerpoint/2010/main" val="1528537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Primitives</a:t>
            </a:r>
            <a:r>
              <a:rPr lang="zh-TW" altLang="en-US" dirty="0" smtClean="0"/>
              <a:t>的 </a:t>
            </a:r>
            <a:r>
              <a:rPr lang="en-US" altLang="zh-TW" dirty="0" smtClean="0"/>
              <a:t>HTTP </a:t>
            </a:r>
            <a:r>
              <a:rPr lang="zh-TW" altLang="en-US" dirty="0" smtClean="0"/>
              <a:t>綁定</a:t>
            </a:r>
            <a:endParaRPr lang="en-US" altLang="zh-TW" dirty="0" smtClean="0"/>
          </a:p>
          <a:p>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prstClr val="black"/>
                </a:solidFill>
              </a:rPr>
              <a:t>Primitive</a:t>
            </a:r>
            <a:r>
              <a:rPr lang="zh-TW" altLang="en-US" dirty="0" smtClean="0">
                <a:solidFill>
                  <a:prstClr val="black"/>
                </a:solidFill>
              </a:rPr>
              <a:t> 類型</a:t>
            </a:r>
            <a:r>
              <a:rPr lang="zh-TW" altLang="en-US" dirty="0" smtClean="0">
                <a:solidFill>
                  <a:schemeClr val="tx1"/>
                </a:solidFill>
              </a:rPr>
              <a:t>對應 </a:t>
            </a:r>
            <a:r>
              <a:rPr lang="en-US" altLang="zh-TW" dirty="0" smtClean="0">
                <a:solidFill>
                  <a:schemeClr val="tx1"/>
                </a:solidFill>
              </a:rPr>
              <a:t>HTTP</a:t>
            </a:r>
            <a:r>
              <a:rPr lang="zh-TW" altLang="en-US" baseline="0" dirty="0" smtClean="0">
                <a:solidFill>
                  <a:schemeClr val="tx1"/>
                </a:solidFill>
              </a:rPr>
              <a:t>方法</a:t>
            </a:r>
            <a:endParaRPr lang="en-US" altLang="zh-TW" dirty="0" smtClean="0"/>
          </a:p>
          <a:p>
            <a:pPr marL="171450" indent="-171450">
              <a:buFont typeface="Arial" panose="020B0604020202020204" pitchFamily="34" charset="0"/>
              <a:buChar char="•"/>
            </a:pPr>
            <a:r>
              <a:rPr lang="en-GB" altLang="zh-TW" sz="1200" dirty="0" err="1" smtClean="0">
                <a:effectLst/>
                <a:latin typeface="Arial"/>
                <a:ea typeface="新細明體"/>
                <a:cs typeface="Times New Roman"/>
              </a:rPr>
              <a:t>xxxRetrieve</a:t>
            </a:r>
            <a:r>
              <a:rPr lang="en-GB" altLang="zh-TW" sz="1200" dirty="0" err="1" smtClean="0">
                <a:solidFill>
                  <a:srgbClr val="FF0000"/>
                </a:solidFill>
                <a:effectLst/>
                <a:latin typeface="Arial"/>
                <a:ea typeface="新細明體"/>
                <a:cs typeface="Times New Roman"/>
              </a:rPr>
              <a:t>Request</a:t>
            </a:r>
            <a:r>
              <a:rPr lang="en-US" altLang="zh-TW" sz="1200" dirty="0" smtClean="0">
                <a:solidFill>
                  <a:srgbClr val="FF0000"/>
                </a:solidFill>
                <a:effectLst/>
                <a:latin typeface="Arial"/>
                <a:ea typeface="新細明體"/>
                <a:cs typeface="Times New Roman"/>
              </a:rPr>
              <a:t>:</a:t>
            </a:r>
            <a:r>
              <a:rPr lang="zh-TW" altLang="en-US" sz="1200" dirty="0" smtClean="0">
                <a:solidFill>
                  <a:srgbClr val="FF0000"/>
                </a:solidFill>
                <a:effectLst/>
                <a:latin typeface="Arial"/>
                <a:ea typeface="新細明體"/>
                <a:cs typeface="Times New Roman"/>
              </a:rPr>
              <a:t> </a:t>
            </a:r>
            <a:r>
              <a:rPr lang="en-US" altLang="zh-TW" sz="1200" dirty="0" smtClean="0">
                <a:solidFill>
                  <a:srgbClr val="FF0000"/>
                </a:solidFill>
                <a:effectLst/>
                <a:latin typeface="Arial"/>
                <a:ea typeface="新細明體"/>
                <a:cs typeface="Times New Roman"/>
              </a:rPr>
              <a:t>GET</a:t>
            </a:r>
            <a:r>
              <a:rPr lang="zh-TW" altLang="en-US" sz="1200" dirty="0" smtClean="0">
                <a:solidFill>
                  <a:srgbClr val="FF0000"/>
                </a:solidFill>
                <a:effectLst/>
                <a:latin typeface="Arial"/>
                <a:ea typeface="新細明體"/>
                <a:cs typeface="Times New Roman"/>
              </a:rPr>
              <a:t>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的響應（對通信通道的長輪詢）</a:t>
            </a:r>
            <a:endParaRPr lang="en-GB" altLang="zh-TW" sz="1200" dirty="0" smtClean="0">
              <a:solidFill>
                <a:srgbClr val="FF0000"/>
              </a:solidFill>
              <a:effectLst/>
              <a:latin typeface="Arial"/>
              <a:ea typeface="新細明體"/>
              <a:cs typeface="Times New Roman"/>
            </a:endParaRPr>
          </a:p>
          <a:p>
            <a:pPr marL="171450" indent="-171450">
              <a:buFont typeface="Arial" panose="020B0604020202020204" pitchFamily="34" charset="0"/>
              <a:buChar char="•"/>
            </a:pPr>
            <a:r>
              <a:rPr lang="en-GB" altLang="zh-TW" sz="1200" dirty="0" err="1" smtClean="0">
                <a:effectLst/>
                <a:latin typeface="Arial"/>
                <a:ea typeface="新細明體"/>
                <a:cs typeface="Times New Roman"/>
              </a:rPr>
              <a:t>xxxUpdate</a:t>
            </a:r>
            <a:r>
              <a:rPr lang="en-GB" altLang="zh-TW" sz="1200" dirty="0" err="1" smtClean="0">
                <a:solidFill>
                  <a:srgbClr val="FF0000"/>
                </a:solidFill>
                <a:effectLst/>
                <a:latin typeface="Arial"/>
                <a:ea typeface="新細明體"/>
                <a:cs typeface="Times New Roman"/>
              </a:rPr>
              <a:t>Request</a:t>
            </a:r>
            <a:r>
              <a:rPr lang="en-US" altLang="zh-TW" sz="1200" dirty="0" smtClean="0">
                <a:solidFill>
                  <a:srgbClr val="FF0000"/>
                </a:solidFill>
                <a:effectLst/>
                <a:latin typeface="Arial"/>
                <a:ea typeface="新細明體"/>
                <a:cs typeface="Times New Roman"/>
              </a:rPr>
              <a:t>:</a:t>
            </a:r>
            <a:r>
              <a:rPr lang="zh-TW" altLang="en-US" sz="1200" dirty="0" smtClean="0">
                <a:solidFill>
                  <a:srgbClr val="FF0000"/>
                </a:solidFill>
                <a:effectLst/>
                <a:latin typeface="Arial"/>
                <a:ea typeface="新細明體"/>
                <a:cs typeface="Times New Roman"/>
              </a:rPr>
              <a:t> </a:t>
            </a:r>
            <a:r>
              <a:rPr lang="en-US" altLang="zh-TW" sz="1200" dirty="0" smtClean="0">
                <a:solidFill>
                  <a:srgbClr val="FF0000"/>
                </a:solidFill>
                <a:effectLst/>
                <a:latin typeface="Arial"/>
                <a:ea typeface="新細明體"/>
                <a:cs typeface="Times New Roman"/>
              </a:rPr>
              <a:t>PUT</a:t>
            </a:r>
            <a:r>
              <a:rPr lang="zh-TW" altLang="en-US" sz="1200" dirty="0" smtClean="0">
                <a:solidFill>
                  <a:srgbClr val="FF0000"/>
                </a:solidFill>
                <a:effectLst/>
                <a:latin typeface="Arial"/>
                <a:ea typeface="新細明體"/>
                <a:cs typeface="Times New Roman"/>
              </a:rPr>
              <a:t>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的響應（對通信信道的長輪詢）</a:t>
            </a:r>
            <a:endParaRPr lang="en-GB" altLang="zh-TW" sz="1200" dirty="0" smtClean="0">
              <a:solidFill>
                <a:srgbClr val="FF0000"/>
              </a:solidFill>
              <a:effectLst/>
              <a:latin typeface="Arial"/>
              <a:ea typeface="新細明體"/>
              <a:cs typeface="Times New Roman"/>
            </a:endParaRPr>
          </a:p>
          <a:p>
            <a:pPr marL="171450" indent="-171450">
              <a:buFont typeface="Arial" panose="020B0604020202020204" pitchFamily="34" charset="0"/>
              <a:buChar char="•"/>
            </a:pPr>
            <a:r>
              <a:rPr lang="en-GB" altLang="zh-TW" sz="1200" dirty="0" err="1" smtClean="0">
                <a:effectLst/>
                <a:latin typeface="Arial"/>
                <a:ea typeface="新細明體"/>
                <a:cs typeface="Times New Roman"/>
              </a:rPr>
              <a:t>xxxCreate</a:t>
            </a:r>
            <a:r>
              <a:rPr lang="en-GB" altLang="zh-TW" sz="1200" dirty="0" err="1" smtClean="0">
                <a:solidFill>
                  <a:srgbClr val="FF0000"/>
                </a:solidFill>
                <a:effectLst/>
                <a:latin typeface="Arial"/>
                <a:ea typeface="新細明體"/>
                <a:cs typeface="Times New Roman"/>
              </a:rPr>
              <a:t>Request</a:t>
            </a:r>
            <a:r>
              <a:rPr lang="en-US" altLang="zh-TW" sz="1200" dirty="0" smtClean="0">
                <a:solidFill>
                  <a:srgbClr val="FF0000"/>
                </a:solidFill>
                <a:effectLst/>
                <a:latin typeface="Arial"/>
                <a:ea typeface="新細明體"/>
                <a:cs typeface="Times New Roman"/>
              </a:rPr>
              <a:t>:</a:t>
            </a:r>
            <a:r>
              <a:rPr lang="zh-TW" altLang="en-US" sz="1200" dirty="0" smtClean="0">
                <a:solidFill>
                  <a:srgbClr val="FF0000"/>
                </a:solidFill>
                <a:effectLst/>
                <a:latin typeface="Arial"/>
                <a:ea typeface="新細明體"/>
                <a:cs typeface="Times New Roman"/>
              </a:rPr>
              <a:t> </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的響應（對通信信道的長輪詢）</a:t>
            </a:r>
            <a:endParaRPr lang="en-GB" altLang="zh-TW" sz="1200" dirty="0" smtClean="0">
              <a:solidFill>
                <a:srgbClr val="FF0000"/>
              </a:solidFill>
              <a:effectLst/>
              <a:latin typeface="Arial"/>
              <a:ea typeface="新細明體"/>
              <a:cs typeface="Times New Roman"/>
            </a:endParaRPr>
          </a:p>
          <a:p>
            <a:pPr marL="171450" indent="-171450">
              <a:buFont typeface="Arial" panose="020B0604020202020204" pitchFamily="34" charset="0"/>
              <a:buChar char="•"/>
            </a:pPr>
            <a:r>
              <a:rPr lang="en-GB" altLang="zh-TW" sz="1200" dirty="0" err="1" smtClean="0">
                <a:effectLst/>
                <a:latin typeface="Arial"/>
                <a:ea typeface="新細明體"/>
                <a:cs typeface="Times New Roman"/>
              </a:rPr>
              <a:t>xxxDelete</a:t>
            </a:r>
            <a:r>
              <a:rPr lang="en-GB" altLang="zh-TW" sz="1200" dirty="0" err="1" smtClean="0">
                <a:solidFill>
                  <a:srgbClr val="FF0000"/>
                </a:solidFill>
                <a:effectLst/>
                <a:latin typeface="Arial"/>
                <a:ea typeface="新細明體"/>
                <a:cs typeface="Times New Roman"/>
              </a:rPr>
              <a:t>Request</a:t>
            </a:r>
            <a:r>
              <a:rPr lang="zh-TW" altLang="en-US" sz="1200" dirty="0" smtClean="0">
                <a:solidFill>
                  <a:srgbClr val="FF0000"/>
                </a:solidFill>
                <a:effectLst/>
                <a:latin typeface="Arial"/>
                <a:ea typeface="新細明體"/>
                <a:cs typeface="Times New Roman"/>
              </a:rPr>
              <a:t> </a:t>
            </a:r>
            <a:r>
              <a:rPr lang="en-US" altLang="zh-TW" sz="1200" dirty="0" smtClean="0">
                <a:solidFill>
                  <a:srgbClr val="FF0000"/>
                </a:solidFill>
                <a:effectLst/>
                <a:latin typeface="Arial"/>
                <a:ea typeface="新細明體"/>
                <a:cs typeface="Times New Roman"/>
              </a:rPr>
              <a:t>:DELETE</a:t>
            </a:r>
            <a:r>
              <a:rPr lang="zh-TW" altLang="en-US" sz="1200" dirty="0" smtClean="0">
                <a:solidFill>
                  <a:srgbClr val="FF0000"/>
                </a:solidFill>
                <a:effectLst/>
                <a:latin typeface="Arial"/>
                <a:ea typeface="新細明體"/>
                <a:cs typeface="Times New Roman"/>
              </a:rPr>
              <a:t>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的響應（對通信信道的長輪詢）</a:t>
            </a:r>
            <a:endParaRPr lang="en-GB" altLang="zh-TW" sz="1200" dirty="0" smtClean="0">
              <a:solidFill>
                <a:srgbClr val="FF0000"/>
              </a:solidFill>
              <a:effectLst/>
              <a:latin typeface="Arial"/>
              <a:ea typeface="新細明體"/>
              <a:cs typeface="Times New Roman"/>
            </a:endParaRPr>
          </a:p>
          <a:p>
            <a:pPr marL="171450" indent="-171450">
              <a:buFont typeface="Arial" panose="020B0604020202020204" pitchFamily="34" charset="0"/>
              <a:buChar char="•"/>
            </a:pPr>
            <a:r>
              <a:rPr lang="en-GB" altLang="zh-TW" sz="1200" dirty="0" err="1" smtClean="0">
                <a:effectLst/>
                <a:latin typeface="Arial"/>
                <a:ea typeface="新細明體"/>
                <a:cs typeface="Times New Roman"/>
              </a:rPr>
              <a:t>xxxExec</a:t>
            </a:r>
            <a:r>
              <a:rPr lang="en-GB" altLang="zh-TW" sz="1200" dirty="0" err="1" smtClean="0">
                <a:solidFill>
                  <a:srgbClr val="FF0000"/>
                </a:solidFill>
                <a:effectLst/>
                <a:latin typeface="Arial"/>
                <a:ea typeface="新細明體"/>
                <a:cs typeface="Times New Roman"/>
              </a:rPr>
              <a:t>Request</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（無主體）或對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的響應（對通信通道的長輪詢）</a:t>
            </a:r>
            <a:endParaRPr lang="en-GB" altLang="zh-TW" sz="1200" dirty="0" smtClean="0">
              <a:solidFill>
                <a:srgbClr val="FF0000"/>
              </a:solidFill>
              <a:effectLst/>
              <a:latin typeface="Arial"/>
              <a:ea typeface="新細明體"/>
              <a:cs typeface="Times New Roman"/>
            </a:endParaRPr>
          </a:p>
          <a:p>
            <a:pPr marL="171450" indent="-171450">
              <a:buFont typeface="Arial" panose="020B0604020202020204" pitchFamily="34" charset="0"/>
              <a:buChar char="•"/>
            </a:pPr>
            <a:r>
              <a:rPr lang="en-GB" altLang="zh-TW" sz="1200" dirty="0" err="1" smtClean="0">
                <a:effectLst/>
                <a:latin typeface="Arial"/>
                <a:ea typeface="新細明體"/>
                <a:cs typeface="Times New Roman"/>
              </a:rPr>
              <a:t>xxxNotify</a:t>
            </a:r>
            <a:r>
              <a:rPr lang="en-GB" altLang="zh-TW" sz="1200" dirty="0" err="1" smtClean="0">
                <a:solidFill>
                  <a:srgbClr val="FF0000"/>
                </a:solidFill>
                <a:effectLst/>
                <a:latin typeface="Arial"/>
                <a:ea typeface="新細明體"/>
                <a:cs typeface="Times New Roman"/>
              </a:rPr>
              <a:t>Request</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（異步通知）或響應</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（對通知信道的長輪詢）或對</a:t>
            </a:r>
            <a:r>
              <a:rPr lang="en-US" altLang="zh-TW" sz="1200" dirty="0" smtClean="0">
                <a:solidFill>
                  <a:srgbClr val="FF0000"/>
                </a:solidFill>
                <a:effectLst/>
                <a:latin typeface="Arial"/>
                <a:ea typeface="新細明體"/>
                <a:cs typeface="Times New Roman"/>
              </a:rPr>
              <a:t>POST</a:t>
            </a:r>
            <a:r>
              <a:rPr lang="zh-TW" altLang="en-US" sz="1200" dirty="0" smtClean="0">
                <a:solidFill>
                  <a:srgbClr val="FF0000"/>
                </a:solidFill>
                <a:effectLst/>
                <a:latin typeface="Arial"/>
                <a:ea typeface="新細明體"/>
                <a:cs typeface="Times New Roman"/>
              </a:rPr>
              <a:t>的響應（對通信信道的長輪詢）</a:t>
            </a:r>
            <a:endParaRPr lang="en-US" altLang="zh-TW" dirty="0" smtClean="0"/>
          </a:p>
        </p:txBody>
      </p:sp>
    </p:spTree>
    <p:extLst>
      <p:ext uri="{BB962C8B-B14F-4D97-AF65-F5344CB8AC3E}">
        <p14:creationId xmlns:p14="http://schemas.microsoft.com/office/powerpoint/2010/main" val="14026433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結語 </a:t>
            </a:r>
            <a:r>
              <a:rPr lang="en-US" altLang="zh-TW" dirty="0" smtClean="0"/>
              <a:t>(</a:t>
            </a:r>
            <a:r>
              <a:rPr lang="en-US" altLang="zh-TW" baseline="0" dirty="0" smtClean="0"/>
              <a:t> 1 )</a:t>
            </a:r>
          </a:p>
          <a:p>
            <a:endParaRPr lang="en-US" altLang="zh-TW" baseline="0" dirty="0" smtClean="0"/>
          </a:p>
          <a:p>
            <a:r>
              <a:rPr lang="zh-TW" altLang="en-US" baseline="0" dirty="0" smtClean="0"/>
              <a:t>．在本章，一開始我們先</a:t>
            </a:r>
            <a:r>
              <a:rPr lang="zh-TW" altLang="en-US" dirty="0" smtClean="0"/>
              <a:t>概述</a:t>
            </a:r>
            <a:r>
              <a:rPr lang="en-US" altLang="zh-TW" sz="1400" dirty="0" smtClean="0">
                <a:ea typeface="新細明體" pitchFamily="18" charset="-120"/>
              </a:rPr>
              <a:t>oneM2M </a:t>
            </a:r>
            <a:r>
              <a:rPr lang="zh-TW" altLang="en-US" sz="1400" dirty="0" smtClean="0">
                <a:ea typeface="新細明體" pitchFamily="18" charset="-120"/>
              </a:rPr>
              <a:t>通用</a:t>
            </a:r>
            <a:r>
              <a:rPr lang="zh-TW" altLang="en-US" sz="1300" dirty="0" smtClean="0">
                <a:ea typeface="新細明體" pitchFamily="18" charset="-120"/>
              </a:rPr>
              <a:t>服務功能</a:t>
            </a:r>
            <a:r>
              <a:rPr lang="en-US" sz="1300" dirty="0" smtClean="0">
                <a:ea typeface="新細明體" pitchFamily="18" charset="-120"/>
              </a:rPr>
              <a:t> (CSFs) </a:t>
            </a:r>
            <a:r>
              <a:rPr lang="zh-TW" altLang="en-US" sz="1300" dirty="0" smtClean="0">
                <a:ea typeface="新細明體" pitchFamily="18" charset="-120"/>
              </a:rPr>
              <a:t>框架。</a:t>
            </a:r>
          </a:p>
          <a:p>
            <a:r>
              <a:rPr lang="zh-TW" altLang="en-US" sz="1400" baseline="0" dirty="0" smtClean="0"/>
              <a:t>．</a:t>
            </a:r>
            <a:r>
              <a:rPr lang="zh-TW" altLang="en-US" sz="1300" dirty="0" smtClean="0">
                <a:ea typeface="新細明體" pitchFamily="18" charset="-120"/>
              </a:rPr>
              <a:t>介紹了</a:t>
            </a:r>
            <a:r>
              <a:rPr lang="en-US" altLang="zh-TW" sz="1400" dirty="0" smtClean="0">
                <a:ea typeface="新細明體" pitchFamily="18" charset="-120"/>
              </a:rPr>
              <a:t>oneM2M</a:t>
            </a:r>
            <a:r>
              <a:rPr lang="zh-TW" altLang="en-US" sz="1300" dirty="0" smtClean="0">
                <a:ea typeface="新細明體" pitchFamily="18" charset="-120"/>
              </a:rPr>
              <a:t>定義的十二種</a:t>
            </a:r>
            <a:r>
              <a:rPr lang="en-US" altLang="zh-TW" sz="1300" dirty="0" smtClean="0">
                <a:ea typeface="新細明體" pitchFamily="18" charset="-120"/>
              </a:rPr>
              <a:t>M2M</a:t>
            </a:r>
            <a:r>
              <a:rPr lang="zh-TW" altLang="en-US" sz="1300" dirty="0" smtClean="0">
                <a:ea typeface="新細明體" pitchFamily="18" charset="-120"/>
              </a:rPr>
              <a:t>通用服務功能。</a:t>
            </a:r>
            <a:endParaRPr lang="en-US" altLang="zh-TW" sz="1300" dirty="0" smtClean="0">
              <a:ea typeface="新細明體" pitchFamily="18" charset="-120"/>
            </a:endParaRPr>
          </a:p>
          <a:p>
            <a:r>
              <a:rPr lang="zh-TW" altLang="en-US" sz="1300" dirty="0" smtClean="0">
                <a:ea typeface="新細明體" pitchFamily="18" charset="-120"/>
              </a:rPr>
              <a:t>．下一步，進一步</a:t>
            </a:r>
            <a:r>
              <a:rPr lang="zh-TW" altLang="en-US" dirty="0" smtClean="0"/>
              <a:t>論述</a:t>
            </a:r>
            <a:r>
              <a:rPr lang="en-US" altLang="zh-TW" dirty="0" smtClean="0"/>
              <a:t>REST</a:t>
            </a:r>
            <a:r>
              <a:rPr lang="zh-TW" altLang="en-US" dirty="0" smtClean="0"/>
              <a:t>架構風格的細節，包含以下主題：</a:t>
            </a:r>
            <a:r>
              <a:rPr lang="en-US" altLang="zh-TW" dirty="0" smtClean="0"/>
              <a:t>REST</a:t>
            </a:r>
            <a:r>
              <a:rPr lang="zh-TW" altLang="en-US" dirty="0" smtClean="0"/>
              <a:t>限制、</a:t>
            </a:r>
            <a:r>
              <a:rPr lang="en-US" altLang="zh-TW" dirty="0" smtClean="0"/>
              <a:t>REST</a:t>
            </a:r>
            <a:r>
              <a:rPr lang="zh-TW" altLang="en-US" dirty="0" smtClean="0"/>
              <a:t>資源、</a:t>
            </a:r>
            <a:r>
              <a:rPr lang="en-US" altLang="zh-TW" dirty="0" smtClean="0"/>
              <a:t>REST</a:t>
            </a:r>
            <a:r>
              <a:rPr lang="zh-TW" altLang="en-US" dirty="0" smtClean="0"/>
              <a:t>介面和</a:t>
            </a:r>
            <a:r>
              <a:rPr lang="en-US" altLang="zh-TW" dirty="0" smtClean="0"/>
              <a:t>REST</a:t>
            </a:r>
            <a:r>
              <a:rPr lang="zh-TW" altLang="en-US" dirty="0" smtClean="0"/>
              <a:t>基本操作。</a:t>
            </a:r>
            <a:endParaRPr lang="en-US" altLang="zh-TW" dirty="0" smtClean="0"/>
          </a:p>
          <a:p>
            <a:r>
              <a:rPr lang="zh-TW" altLang="en-US" baseline="0" dirty="0" smtClean="0"/>
              <a:t>．接著，詳述</a:t>
            </a:r>
            <a:r>
              <a:rPr lang="en-US" altLang="zh-TW" baseline="0" dirty="0" smtClean="0"/>
              <a:t>M2M</a:t>
            </a:r>
            <a:r>
              <a:rPr lang="zh-TW" altLang="en-US" baseline="0" dirty="0" smtClean="0"/>
              <a:t>的</a:t>
            </a:r>
            <a:r>
              <a:rPr lang="en-US" altLang="zh-TW" dirty="0" smtClean="0"/>
              <a:t>REST</a:t>
            </a:r>
            <a:r>
              <a:rPr lang="zh-TW" altLang="en-US" dirty="0" smtClean="0"/>
              <a:t>架構風格規範。</a:t>
            </a:r>
            <a:endParaRPr lang="en-US" altLang="zh-TW" baseline="0" dirty="0" smtClean="0"/>
          </a:p>
          <a:p>
            <a:endParaRPr lang="en-US" altLang="zh-TW" baseline="0" dirty="0" smtClean="0"/>
          </a:p>
          <a:p>
            <a:endParaRPr lang="zh-TW" altLang="en-US" dirty="0"/>
          </a:p>
        </p:txBody>
      </p:sp>
    </p:spTree>
    <p:extLst>
      <p:ext uri="{BB962C8B-B14F-4D97-AF65-F5344CB8AC3E}">
        <p14:creationId xmlns:p14="http://schemas.microsoft.com/office/powerpoint/2010/main" val="20221212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defTabSz="1015630">
              <a:defRPr/>
            </a:pPr>
            <a:r>
              <a:rPr lang="zh-TW" altLang="en-US" dirty="0" smtClean="0"/>
              <a:t>結語 </a:t>
            </a:r>
            <a:r>
              <a:rPr lang="en-US" altLang="zh-TW" dirty="0" smtClean="0"/>
              <a:t>(</a:t>
            </a:r>
            <a:r>
              <a:rPr lang="en-US" altLang="zh-TW" baseline="0" dirty="0" smtClean="0"/>
              <a:t> 2 )</a:t>
            </a:r>
            <a:endParaRPr lang="zh-TW" altLang="en-US" dirty="0" smtClean="0"/>
          </a:p>
          <a:p>
            <a:endParaRPr lang="en-US" altLang="zh-TW" dirty="0" smtClean="0"/>
          </a:p>
          <a:p>
            <a:r>
              <a:rPr lang="zh-TW" altLang="en-US" dirty="0" smtClean="0"/>
              <a:t>．最後，闡明基於資源的</a:t>
            </a:r>
            <a:r>
              <a:rPr lang="en-US" altLang="zh-TW" dirty="0" smtClean="0"/>
              <a:t>M2M</a:t>
            </a:r>
            <a:r>
              <a:rPr lang="zh-TW" altLang="en-US" dirty="0" smtClean="0"/>
              <a:t>通訊其架構概念。在此架構下，</a:t>
            </a:r>
            <a:r>
              <a:rPr lang="en-US" altLang="zh-TW" dirty="0" smtClean="0"/>
              <a:t>M2M</a:t>
            </a:r>
            <a:r>
              <a:rPr lang="zh-TW" altLang="en-US" dirty="0" smtClean="0"/>
              <a:t>資源被表示成具有樹狀結構的資料模組。</a:t>
            </a:r>
            <a:endParaRPr lang="en-US" altLang="zh-TW" dirty="0" smtClean="0"/>
          </a:p>
          <a:p>
            <a:r>
              <a:rPr lang="zh-TW" altLang="en-US" dirty="0" smtClean="0"/>
              <a:t>．我們解釋了用來操作資源樹的樹狀結構</a:t>
            </a:r>
            <a:r>
              <a:rPr lang="zh-TW" altLang="en-US" smtClean="0"/>
              <a:t>以及一般通訊流程</a:t>
            </a:r>
            <a:r>
              <a:rPr lang="zh-TW" altLang="en-US" baseline="0" dirty="0" smtClean="0"/>
              <a:t>。</a:t>
            </a:r>
            <a:endParaRPr lang="en-US" altLang="zh-TW" baseline="0" dirty="0" smtClean="0"/>
          </a:p>
          <a:p>
            <a:r>
              <a:rPr lang="zh-TW" altLang="en-US" baseline="0" dirty="0" smtClean="0"/>
              <a:t>．最後，也解釋了介面</a:t>
            </a:r>
            <a:r>
              <a:rPr lang="en-US" altLang="zh-TW" baseline="0" dirty="0" smtClean="0"/>
              <a:t>primitives</a:t>
            </a:r>
            <a:r>
              <a:rPr lang="zh-TW" altLang="en-US" baseline="0" dirty="0" smtClean="0"/>
              <a:t> 映射到協議消息之間的協議綁定</a:t>
            </a:r>
            <a:r>
              <a:rPr lang="zh-TW" altLang="en-US" dirty="0" smtClean="0"/>
              <a:t>。</a:t>
            </a:r>
            <a:endParaRPr lang="en-US" altLang="zh-TW" baseline="0" dirty="0" smtClean="0"/>
          </a:p>
          <a:p>
            <a:endParaRPr lang="zh-TW" altLang="en-US" dirty="0"/>
          </a:p>
        </p:txBody>
      </p:sp>
    </p:spTree>
    <p:extLst>
      <p:ext uri="{BB962C8B-B14F-4D97-AF65-F5344CB8AC3E}">
        <p14:creationId xmlns:p14="http://schemas.microsoft.com/office/powerpoint/2010/main" val="755693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TW" smtClean="0"/>
          </a:p>
        </p:txBody>
      </p:sp>
    </p:spTree>
    <p:extLst>
      <p:ext uri="{BB962C8B-B14F-4D97-AF65-F5344CB8AC3E}">
        <p14:creationId xmlns:p14="http://schemas.microsoft.com/office/powerpoint/2010/main" val="3122759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2712" y="188640"/>
            <a:ext cx="2225263" cy="360040"/>
          </a:xfrm>
          <a:prstGeom prst="rect">
            <a:avLst/>
          </a:prstGeom>
        </p:spPr>
      </p:pic>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116303"/>
            <a:ext cx="576721" cy="576721"/>
          </a:xfrm>
          <a:prstGeom prst="rect">
            <a:avLst/>
          </a:prstGeom>
        </p:spPr>
      </p:pic>
      <p:sp>
        <p:nvSpPr>
          <p:cNvPr id="11" name="手繪多邊形 10"/>
          <p:cNvSpPr/>
          <p:nvPr userDrawn="1"/>
        </p:nvSpPr>
        <p:spPr>
          <a:xfrm>
            <a:off x="7530685" y="6701434"/>
            <a:ext cx="1613316" cy="216025"/>
          </a:xfrm>
          <a:custGeom>
            <a:avLst/>
            <a:gdLst>
              <a:gd name="connsiteX0" fmla="*/ 0 w 1347951"/>
              <a:gd name="connsiteY0" fmla="*/ 0 h 204951"/>
              <a:gd name="connsiteX1" fmla="*/ 1347951 w 1347951"/>
              <a:gd name="connsiteY1" fmla="*/ 0 h 204951"/>
              <a:gd name="connsiteX2" fmla="*/ 1347951 w 1347951"/>
              <a:gd name="connsiteY2" fmla="*/ 204951 h 204951"/>
              <a:gd name="connsiteX3" fmla="*/ 654268 w 1347951"/>
              <a:gd name="connsiteY3" fmla="*/ 204951 h 204951"/>
              <a:gd name="connsiteX4" fmla="*/ 0 w 1347951"/>
              <a:gd name="connsiteY4" fmla="*/ 0 h 20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951" h="204951">
                <a:moveTo>
                  <a:pt x="0" y="0"/>
                </a:moveTo>
                <a:lnTo>
                  <a:pt x="1347951" y="0"/>
                </a:lnTo>
                <a:lnTo>
                  <a:pt x="1347951" y="204951"/>
                </a:lnTo>
                <a:lnTo>
                  <a:pt x="654268" y="204951"/>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553378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9489647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33120052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314754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620688"/>
            <a:ext cx="8229600" cy="1008112"/>
          </a:xfrm>
        </p:spPr>
        <p:txBody>
          <a:bodyPr/>
          <a:lstStyle>
            <a:lvl1pPr>
              <a:defRPr>
                <a:solidFill>
                  <a:srgbClr val="002B4C"/>
                </a:solidFill>
                <a:latin typeface="+mj-lt"/>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811957"/>
            <a:ext cx="8229600" cy="4425355"/>
          </a:xfrm>
        </p:spPr>
        <p:txBody>
          <a:bodyPr/>
          <a:lstStyle>
            <a:lvl1pPr marL="457200" indent="-457200">
              <a:buSzPct val="48000"/>
              <a:buFont typeface="Wingdings" panose="05000000000000000000" pitchFamily="2" charset="2"/>
              <a:buChar char="l"/>
              <a:defRPr>
                <a:latin typeface="+mn-lt"/>
              </a:defRPr>
            </a:lvl1pPr>
            <a:lvl2pPr marL="742950" indent="-285750">
              <a:buFont typeface="華康中黑體" panose="020B0509000000000000" pitchFamily="49" charset="-120"/>
              <a:buChar char="—"/>
              <a:defRPr>
                <a:latin typeface="+mn-lt"/>
              </a:defRPr>
            </a:lvl2pPr>
            <a:lvl3pPr marL="1257300" indent="-342900">
              <a:buSzPct val="80000"/>
              <a:buFont typeface="Calibri" panose="020F0502020204030204" pitchFamily="34" charset="0"/>
              <a:buChar char="○"/>
              <a:defRPr>
                <a:latin typeface="+mn-lt"/>
              </a:defRPr>
            </a:lvl3pPr>
            <a:lvl4pPr marL="1600200" indent="-228600">
              <a:buSzPct val="60000"/>
              <a:buFont typeface="Wingdings" panose="05000000000000000000" pitchFamily="2" charset="2"/>
              <a:buChar char="u"/>
              <a:defRPr>
                <a:latin typeface="+mn-lt"/>
              </a:defRPr>
            </a:lvl4pPr>
            <a:lvl5pPr>
              <a:defRPr>
                <a:latin typeface="+mn-lt"/>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11" name="矩形 10"/>
          <p:cNvSpPr/>
          <p:nvPr userDrawn="1"/>
        </p:nvSpPr>
        <p:spPr>
          <a:xfrm>
            <a:off x="736087" y="-8026"/>
            <a:ext cx="5924145" cy="457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6660232" y="-8026"/>
            <a:ext cx="2472663"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userDrawn="1"/>
        </p:nvSpPr>
        <p:spPr>
          <a:xfrm>
            <a:off x="-47617" y="-8026"/>
            <a:ext cx="783704" cy="45719"/>
          </a:xfrm>
          <a:prstGeom prst="rect">
            <a:avLst/>
          </a:pr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3"/>
          <p:cNvSpPr>
            <a:spLocks noGrp="1"/>
          </p:cNvSpPr>
          <p:nvPr>
            <p:ph type="sldNum" sz="quarter" idx="4"/>
          </p:nvPr>
        </p:nvSpPr>
        <p:spPr>
          <a:xfrm>
            <a:off x="8460432" y="6520259"/>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3478375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32949329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40448835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31455445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投影片編號版面配置區 3"/>
          <p:cNvSpPr>
            <a:spLocks noGrp="1"/>
          </p:cNvSpPr>
          <p:nvPr>
            <p:ph type="sldNum" sz="quarter" idx="10"/>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28550460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6"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1466103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25450838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投影片編號版面配置區 3"/>
          <p:cNvSpPr>
            <a:spLocks noGrp="1"/>
          </p:cNvSpPr>
          <p:nvPr>
            <p:ph type="sldNum" sz="quarter" idx="4"/>
          </p:nvPr>
        </p:nvSpPr>
        <p:spPr>
          <a:xfrm>
            <a:off x="8334881" y="6439643"/>
            <a:ext cx="586408" cy="365125"/>
          </a:xfrm>
          <a:prstGeom prst="rect">
            <a:avLst/>
          </a:prstGeom>
        </p:spPr>
        <p:txBody>
          <a:bodyPr/>
          <a:lstStyle/>
          <a:p>
            <a:fld id="{BC71E80C-9635-473D-9F26-B779060F2DD3}" type="slidenum">
              <a:rPr lang="zh-TW" altLang="en-US" smtClean="0"/>
              <a:t>‹#›</a:t>
            </a:fld>
            <a:endParaRPr lang="zh-TW" altLang="en-US"/>
          </a:p>
        </p:txBody>
      </p:sp>
    </p:spTree>
    <p:extLst>
      <p:ext uri="{BB962C8B-B14F-4D97-AF65-F5344CB8AC3E}">
        <p14:creationId xmlns:p14="http://schemas.microsoft.com/office/powerpoint/2010/main" val="18424243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 y="6021287"/>
            <a:ext cx="8388427" cy="836713"/>
          </a:xfrm>
          <a:prstGeom prst="rect">
            <a:avLst/>
          </a:prstGeom>
        </p:spPr>
      </p:pic>
      <p:sp>
        <p:nvSpPr>
          <p:cNvPr id="2" name="標題版面配置區 1"/>
          <p:cNvSpPr>
            <a:spLocks noGrp="1"/>
          </p:cNvSpPr>
          <p:nvPr>
            <p:ph type="title"/>
          </p:nvPr>
        </p:nvSpPr>
        <p:spPr>
          <a:xfrm>
            <a:off x="457200" y="620688"/>
            <a:ext cx="8229600" cy="936104"/>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700808"/>
            <a:ext cx="8229600" cy="4425355"/>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pic>
        <p:nvPicPr>
          <p:cNvPr id="8" name="圖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02712" y="188640"/>
            <a:ext cx="2225263" cy="360040"/>
          </a:xfrm>
          <a:prstGeom prst="rect">
            <a:avLst/>
          </a:prstGeom>
        </p:spPr>
      </p:pic>
      <p:pic>
        <p:nvPicPr>
          <p:cNvPr id="9" name="圖片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512" y="116303"/>
            <a:ext cx="576721" cy="576721"/>
          </a:xfrm>
          <a:prstGeom prst="rect">
            <a:avLst/>
          </a:prstGeom>
        </p:spPr>
      </p:pic>
      <p:sp>
        <p:nvSpPr>
          <p:cNvPr id="12" name="投影片編號版面配置區 3"/>
          <p:cNvSpPr>
            <a:spLocks noGrp="1"/>
          </p:cNvSpPr>
          <p:nvPr>
            <p:ph type="sldNum" sz="quarter" idx="4"/>
          </p:nvPr>
        </p:nvSpPr>
        <p:spPr>
          <a:xfrm>
            <a:off x="8334881" y="6520259"/>
            <a:ext cx="586408" cy="365125"/>
          </a:xfrm>
          <a:prstGeom prst="rect">
            <a:avLst/>
          </a:prstGeom>
        </p:spPr>
        <p:txBody>
          <a:bodyPr/>
          <a:lstStyle>
            <a:lvl1pPr>
              <a:defRPr sz="1200"/>
            </a:lvl1pPr>
          </a:lstStyle>
          <a:p>
            <a:fld id="{BC71E80C-9635-473D-9F26-B779060F2DD3}" type="slidenum">
              <a:rPr lang="zh-TW" altLang="en-US" smtClean="0"/>
              <a:pPr/>
              <a:t>‹#›</a:t>
            </a:fld>
            <a:endParaRPr lang="zh-TW" altLang="en-US"/>
          </a:p>
        </p:txBody>
      </p:sp>
    </p:spTree>
    <p:extLst>
      <p:ext uri="{BB962C8B-B14F-4D97-AF65-F5344CB8AC3E}">
        <p14:creationId xmlns:p14="http://schemas.microsoft.com/office/powerpoint/2010/main" val="74824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rgbClr val="C00000"/>
          </a:solidFill>
          <a:effectLst>
            <a:outerShdw blurRad="38100" dist="38100" dir="2700000" algn="tl">
              <a:srgbClr val="000000">
                <a:alpha val="43137"/>
              </a:srgbClr>
            </a:outerShdw>
          </a:effectLst>
          <a:latin typeface="MS Reference Sans Serif" panose="020B0604030504040204" pitchFamily="34" charset="0"/>
          <a:ea typeface="+mj-ea"/>
          <a:cs typeface="+mj-cs"/>
        </a:defRPr>
      </a:lvl1pPr>
    </p:titleStyle>
    <p:bodyStyle>
      <a:lvl1pPr marL="457200" indent="-457200" algn="l" defTabSz="914400" rtl="0" eaLnBrk="1" latinLnBrk="0" hangingPunct="1">
        <a:spcBef>
          <a:spcPct val="20000"/>
        </a:spcBef>
        <a:buClr>
          <a:srgbClr val="19434F"/>
        </a:buClr>
        <a:buSzPct val="60000"/>
        <a:buFont typeface="Wingdings" panose="05000000000000000000" pitchFamily="2" charset="2"/>
        <a:buChar char="l"/>
        <a:defRPr sz="3200" kern="1200">
          <a:solidFill>
            <a:schemeClr val="tx1"/>
          </a:solidFill>
          <a:latin typeface="MS Reference Sans Serif" panose="020B0604030504040204" pitchFamily="34" charset="0"/>
          <a:ea typeface="+mn-ea"/>
          <a:cs typeface="+mn-cs"/>
        </a:defRPr>
      </a:lvl1pPr>
      <a:lvl2pPr marL="742950" indent="-285750" algn="l" defTabSz="914400" rtl="0" eaLnBrk="1" latinLnBrk="0" hangingPunct="1">
        <a:spcBef>
          <a:spcPct val="20000"/>
        </a:spcBef>
        <a:buClr>
          <a:srgbClr val="1D4F5D"/>
        </a:buClr>
        <a:buSzPct val="70000"/>
        <a:buFont typeface="華康中黑體" panose="020B0509000000000000" pitchFamily="49" charset="-120"/>
        <a:buChar char="—"/>
        <a:defRPr sz="2800" kern="1200">
          <a:solidFill>
            <a:schemeClr val="tx1"/>
          </a:solidFill>
          <a:latin typeface="MS Reference Sans Serif" panose="020B0604030504040204" pitchFamily="34" charset="0"/>
          <a:ea typeface="+mn-ea"/>
          <a:cs typeface="+mn-cs"/>
        </a:defRPr>
      </a:lvl2pPr>
      <a:lvl3pPr marL="1143000" indent="-228600" algn="l" defTabSz="914400" rtl="0" eaLnBrk="1" latinLnBrk="0" hangingPunct="1">
        <a:spcBef>
          <a:spcPct val="20000"/>
        </a:spcBef>
        <a:buClr>
          <a:srgbClr val="1D4F5D"/>
        </a:buClr>
        <a:buSzPct val="60000"/>
        <a:buFont typeface="Calibri" panose="020F0502020204030204" pitchFamily="34" charset="0"/>
        <a:buChar char="○"/>
        <a:defRPr sz="2400" kern="1200">
          <a:solidFill>
            <a:schemeClr val="tx1"/>
          </a:solidFill>
          <a:latin typeface="MS Reference Sans Serif" panose="020B0604030504040204" pitchFamily="34" charset="0"/>
          <a:ea typeface="+mn-ea"/>
          <a:cs typeface="+mn-cs"/>
        </a:defRPr>
      </a:lvl3pPr>
      <a:lvl4pPr marL="1600200" indent="-228600" algn="l" defTabSz="914400" rtl="0" eaLnBrk="1" latinLnBrk="0" hangingPunct="1">
        <a:spcBef>
          <a:spcPct val="20000"/>
        </a:spcBef>
        <a:buClr>
          <a:srgbClr val="1D4F5D"/>
        </a:buClr>
        <a:buFont typeface="Wingdings" panose="05000000000000000000" pitchFamily="2" charset="2"/>
        <a:buChar char="ü"/>
        <a:defRPr sz="2000" kern="1200">
          <a:solidFill>
            <a:schemeClr val="tx1"/>
          </a:solidFill>
          <a:latin typeface="MS Reference Sans Serif" panose="020B0604030504040204" pitchFamily="34" charset="0"/>
          <a:ea typeface="+mn-ea"/>
          <a:cs typeface="+mn-cs"/>
        </a:defRPr>
      </a:lvl4pPr>
      <a:lvl5pPr marL="2057400" indent="-228600" algn="l" defTabSz="914400" rtl="0" eaLnBrk="1" latinLnBrk="0" hangingPunct="1">
        <a:spcBef>
          <a:spcPct val="20000"/>
        </a:spcBef>
        <a:buClr>
          <a:srgbClr val="1D4F5D"/>
        </a:buClr>
        <a:buFont typeface="Arial" panose="020B0604020202020204" pitchFamily="34" charset="0"/>
        <a:buChar char="•"/>
        <a:defRPr sz="2000" kern="1200">
          <a:solidFill>
            <a:schemeClr val="tx1"/>
          </a:solidFill>
          <a:latin typeface="MS Reference Sans Serif"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手繪多邊形 17"/>
          <p:cNvSpPr/>
          <p:nvPr/>
        </p:nvSpPr>
        <p:spPr>
          <a:xfrm>
            <a:off x="7530685" y="6701434"/>
            <a:ext cx="1613316" cy="216025"/>
          </a:xfrm>
          <a:custGeom>
            <a:avLst/>
            <a:gdLst>
              <a:gd name="connsiteX0" fmla="*/ 0 w 1347951"/>
              <a:gd name="connsiteY0" fmla="*/ 0 h 204951"/>
              <a:gd name="connsiteX1" fmla="*/ 1347951 w 1347951"/>
              <a:gd name="connsiteY1" fmla="*/ 0 h 204951"/>
              <a:gd name="connsiteX2" fmla="*/ 1347951 w 1347951"/>
              <a:gd name="connsiteY2" fmla="*/ 204951 h 204951"/>
              <a:gd name="connsiteX3" fmla="*/ 654268 w 1347951"/>
              <a:gd name="connsiteY3" fmla="*/ 204951 h 204951"/>
              <a:gd name="connsiteX4" fmla="*/ 0 w 1347951"/>
              <a:gd name="connsiteY4" fmla="*/ 0 h 204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951" h="204951">
                <a:moveTo>
                  <a:pt x="0" y="0"/>
                </a:moveTo>
                <a:lnTo>
                  <a:pt x="1347951" y="0"/>
                </a:lnTo>
                <a:lnTo>
                  <a:pt x="1347951" y="204951"/>
                </a:lnTo>
                <a:lnTo>
                  <a:pt x="654268" y="204951"/>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685800" y="1340769"/>
            <a:ext cx="7772400" cy="2259682"/>
          </a:xfrm>
        </p:spPr>
        <p:txBody>
          <a:bodyPr>
            <a:noAutofit/>
          </a:bodyPr>
          <a:lstStyle/>
          <a:p>
            <a:r>
              <a:rPr lang="en-US" altLang="zh-TW" sz="3600" dirty="0"/>
              <a:t>M2M Service Architecture </a:t>
            </a:r>
            <a:r>
              <a:rPr lang="en-US" altLang="zh-TW" sz="3600" dirty="0" smtClean="0"/>
              <a:t/>
            </a:r>
            <a:br>
              <a:rPr lang="en-US" altLang="zh-TW" sz="3600" dirty="0" smtClean="0"/>
            </a:br>
            <a:r>
              <a:rPr lang="zh-TW" altLang="en-US" sz="3600" dirty="0"/>
              <a:t>物聯網服務</a:t>
            </a:r>
            <a:r>
              <a:rPr lang="zh-TW" altLang="en-US" sz="3600" dirty="0" smtClean="0"/>
              <a:t>架構</a:t>
            </a:r>
            <a:endParaRPr lang="zh-TW" altLang="en-US" sz="3600" dirty="0"/>
          </a:p>
        </p:txBody>
      </p:sp>
      <p:sp>
        <p:nvSpPr>
          <p:cNvPr id="3" name="副標題 2"/>
          <p:cNvSpPr>
            <a:spLocks noGrp="1"/>
          </p:cNvSpPr>
          <p:nvPr>
            <p:ph type="subTitle" idx="1"/>
          </p:nvPr>
        </p:nvSpPr>
        <p:spPr>
          <a:xfrm>
            <a:off x="899592" y="4387552"/>
            <a:ext cx="7088832" cy="1777752"/>
          </a:xfrm>
        </p:spPr>
        <p:txBody>
          <a:bodyPr>
            <a:normAutofit/>
          </a:bodyPr>
          <a:lstStyle/>
          <a:p>
            <a:r>
              <a:rPr lang="zh-TW" altLang="en-US" sz="2400" dirty="0">
                <a:solidFill>
                  <a:srgbClr val="002B4C"/>
                </a:solidFill>
              </a:rPr>
              <a:t>國立交通大學資訊工程系</a:t>
            </a:r>
          </a:p>
          <a:p>
            <a:r>
              <a:rPr lang="en-US" altLang="zh-TW" sz="2400" dirty="0">
                <a:solidFill>
                  <a:srgbClr val="002B4C"/>
                </a:solidFill>
              </a:rPr>
              <a:t>Department of Computer Science</a:t>
            </a:r>
          </a:p>
          <a:p>
            <a:r>
              <a:rPr lang="en-US" altLang="zh-TW" sz="2400" dirty="0">
                <a:solidFill>
                  <a:srgbClr val="002B4C"/>
                </a:solidFill>
              </a:rPr>
              <a:t>National Chiao Tung University</a:t>
            </a:r>
          </a:p>
          <a:p>
            <a:r>
              <a:rPr lang="en-US" altLang="zh-TW" sz="2400" dirty="0" smtClean="0">
                <a:solidFill>
                  <a:srgbClr val="002B4C"/>
                </a:solidFill>
              </a:rPr>
              <a:t>October 13, 2016</a:t>
            </a:r>
            <a:endParaRPr lang="en-US" altLang="zh-TW" sz="2400" dirty="0">
              <a:solidFill>
                <a:srgbClr val="002B4C"/>
              </a:solidFill>
            </a:endParaRPr>
          </a:p>
          <a:p>
            <a:endParaRPr lang="en-US" altLang="zh-TW" sz="2400" dirty="0">
              <a:solidFill>
                <a:srgbClr val="002B4C"/>
              </a:solidFill>
            </a:endParaRPr>
          </a:p>
          <a:p>
            <a:endParaRPr lang="en-US" altLang="zh-TW" sz="2400" dirty="0" smtClean="0">
              <a:solidFill>
                <a:srgbClr val="002B4C"/>
              </a:solidFill>
            </a:endParaRPr>
          </a:p>
        </p:txBody>
      </p:sp>
      <p:sp>
        <p:nvSpPr>
          <p:cNvPr id="5" name="圓角矩形 4"/>
          <p:cNvSpPr/>
          <p:nvPr/>
        </p:nvSpPr>
        <p:spPr>
          <a:xfrm>
            <a:off x="827584" y="260648"/>
            <a:ext cx="3240360" cy="36004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latin typeface="Adobe 繁黑體 Std B" pitchFamily="34" charset="-120"/>
                <a:ea typeface="Adobe 繁黑體 Std B" pitchFamily="34" charset="-120"/>
              </a:rPr>
              <a:t>行動寬頻尖端技術跨校教學聯盟</a:t>
            </a:r>
            <a:endParaRPr lang="zh-TW" altLang="en-US" sz="1600" dirty="0">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041094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Entities</a:t>
            </a:r>
            <a:endParaRPr lang="en-US" dirty="0"/>
          </a:p>
        </p:txBody>
      </p:sp>
      <p:sp>
        <p:nvSpPr>
          <p:cNvPr id="3" name="Content Placeholder 2"/>
          <p:cNvSpPr>
            <a:spLocks noGrp="1"/>
          </p:cNvSpPr>
          <p:nvPr>
            <p:ph idx="1"/>
          </p:nvPr>
        </p:nvSpPr>
        <p:spPr/>
        <p:txBody>
          <a:bodyPr>
            <a:normAutofit fontScale="85000" lnSpcReduction="20000"/>
          </a:bodyPr>
          <a:lstStyle/>
          <a:p>
            <a:pPr lvl="0"/>
            <a:r>
              <a:rPr lang="en-US" b="1" dirty="0"/>
              <a:t>Application Entity (AE)</a:t>
            </a:r>
            <a:r>
              <a:rPr lang="en-US" dirty="0"/>
              <a:t>: Application Entity represents an instantiation of Application logic for end-to-end M2M </a:t>
            </a:r>
            <a:r>
              <a:rPr lang="en-US" dirty="0" smtClean="0"/>
              <a:t>solutions.</a:t>
            </a:r>
            <a:endParaRPr lang="en-US" dirty="0"/>
          </a:p>
          <a:p>
            <a:pPr lvl="0"/>
            <a:r>
              <a:rPr lang="en-US" b="1" dirty="0"/>
              <a:t>Common Services Entity (CSE)</a:t>
            </a:r>
            <a:r>
              <a:rPr lang="en-US" dirty="0"/>
              <a:t>: A Common Services Entity represents an instantiation of a set of </a:t>
            </a:r>
            <a:r>
              <a:rPr lang="en-US" dirty="0" smtClean="0"/>
              <a:t>“Common </a:t>
            </a:r>
            <a:r>
              <a:rPr lang="en-US" dirty="0"/>
              <a:t>S</a:t>
            </a:r>
            <a:r>
              <a:rPr lang="en-US" dirty="0" smtClean="0"/>
              <a:t>ervice </a:t>
            </a:r>
            <a:r>
              <a:rPr lang="en-US" dirty="0"/>
              <a:t>F</a:t>
            </a:r>
            <a:r>
              <a:rPr lang="en-US" dirty="0" smtClean="0"/>
              <a:t>unctions</a:t>
            </a:r>
            <a:r>
              <a:rPr lang="en-US" dirty="0"/>
              <a:t>" (CSFs) of the M2M environments.</a:t>
            </a:r>
          </a:p>
          <a:p>
            <a:pPr lvl="0"/>
            <a:r>
              <a:rPr lang="en-US" b="1" dirty="0"/>
              <a:t>Network Services Entity (NSE):</a:t>
            </a:r>
            <a:r>
              <a:rPr lang="en-US" dirty="0"/>
              <a:t> A Network Services Entity provides services from the </a:t>
            </a:r>
            <a:r>
              <a:rPr lang="en-US" dirty="0" smtClean="0"/>
              <a:t>Underlying Network (UN) </a:t>
            </a:r>
            <a:r>
              <a:rPr lang="en-US" dirty="0"/>
              <a:t>to the </a:t>
            </a:r>
            <a:r>
              <a:rPr lang="en-US" dirty="0" smtClean="0"/>
              <a:t>CSEs.</a:t>
            </a:r>
          </a:p>
          <a:p>
            <a:pPr lvl="0"/>
            <a:r>
              <a:rPr lang="en-US" dirty="0"/>
              <a:t>Underlying </a:t>
            </a:r>
            <a:r>
              <a:rPr lang="en-US" dirty="0" smtClean="0"/>
              <a:t>Networks </a:t>
            </a:r>
            <a:r>
              <a:rPr lang="en-US" dirty="0"/>
              <a:t>provide data transport services between entities in the oneM2M System. Such data </a:t>
            </a:r>
            <a:r>
              <a:rPr lang="en-US" dirty="0" smtClean="0"/>
              <a:t>transport </a:t>
            </a:r>
            <a:r>
              <a:rPr lang="en-US" dirty="0"/>
              <a:t>services are not included in the NSE.</a:t>
            </a:r>
          </a:p>
          <a:p>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22123789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88913"/>
            <a:ext cx="8229600" cy="1143000"/>
          </a:xfrm>
        </p:spPr>
        <p:txBody>
          <a:bodyPr>
            <a:normAutofit fontScale="90000"/>
          </a:bodyPr>
          <a:lstStyle/>
          <a:p>
            <a:r>
              <a:rPr lang="en-US" altLang="zh-TW" smtClean="0"/>
              <a:t>Square vs. Rounded Boxes</a:t>
            </a:r>
            <a:br>
              <a:rPr lang="en-US" altLang="zh-TW" smtClean="0"/>
            </a:br>
            <a:r>
              <a:rPr lang="en-US" altLang="zh-TW" smtClean="0"/>
              <a:t>(Resource vs. Attributes)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D2C3857-7248-408B-8F25-E3BC21B4F37A}" type="slidenum">
              <a:rPr lang="zh-TW" altLang="en-US">
                <a:solidFill>
                  <a:srgbClr val="10253F"/>
                </a:solidFill>
                <a:latin typeface="Calibri" panose="020F0502020204030204" pitchFamily="34" charset="0"/>
              </a:rPr>
              <a:pPr eaLnBrk="1" hangingPunct="1"/>
              <a:t>100</a:t>
            </a:fld>
            <a:endParaRPr lang="zh-TW" altLang="en-US">
              <a:solidFill>
                <a:srgbClr val="10253F"/>
              </a:solidFill>
              <a:latin typeface="Calibri" panose="020F0502020204030204" pitchFamily="34" charset="0"/>
            </a:endParaRP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85850" y="1327150"/>
            <a:ext cx="67087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87450" y="2205038"/>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1547813" y="3141663"/>
            <a:ext cx="936625" cy="574675"/>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2771775" y="2852738"/>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3635375" y="2997200"/>
            <a:ext cx="936625" cy="576263"/>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156325" y="3429000"/>
            <a:ext cx="1584325" cy="792163"/>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292725" y="3141663"/>
            <a:ext cx="935038"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7" name="TextBox 10"/>
          <p:cNvSpPr txBox="1">
            <a:spLocks noChangeArrowheads="1"/>
          </p:cNvSpPr>
          <p:nvPr/>
        </p:nvSpPr>
        <p:spPr bwMode="auto">
          <a:xfrm>
            <a:off x="2051050" y="587692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14348" name="文字方塊 1"/>
          <p:cNvSpPr txBox="1">
            <a:spLocks noChangeArrowheads="1"/>
          </p:cNvSpPr>
          <p:nvPr/>
        </p:nvSpPr>
        <p:spPr bwMode="auto">
          <a:xfrm>
            <a:off x="104775" y="2124075"/>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resource</a:t>
            </a:r>
            <a:endParaRPr lang="zh-TW" altLang="en-US" sz="1800">
              <a:latin typeface="Arial" panose="020B0604020202020204" pitchFamily="34" charset="0"/>
              <a:cs typeface="Arial" panose="020B0604020202020204" pitchFamily="34" charset="0"/>
            </a:endParaRPr>
          </a:p>
        </p:txBody>
      </p:sp>
      <p:sp>
        <p:nvSpPr>
          <p:cNvPr id="14349" name="文字方塊 2"/>
          <p:cNvSpPr txBox="1">
            <a:spLocks noChangeArrowheads="1"/>
          </p:cNvSpPr>
          <p:nvPr/>
        </p:nvSpPr>
        <p:spPr bwMode="auto">
          <a:xfrm>
            <a:off x="7667625" y="34290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attribute</a:t>
            </a:r>
            <a:endParaRPr lang="zh-TW" alt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9961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88913"/>
            <a:ext cx="8229600" cy="1143000"/>
          </a:xfrm>
        </p:spPr>
        <p:txBody>
          <a:bodyPr>
            <a:normAutofit fontScale="90000"/>
          </a:bodyPr>
          <a:lstStyle/>
          <a:p>
            <a:r>
              <a:rPr lang="en-US" altLang="zh-TW" sz="4000" smtClean="0"/>
              <a:t>&lt;resourceName&gt; vs. resourceName</a:t>
            </a:r>
            <a:br>
              <a:rPr lang="en-US" altLang="zh-TW" sz="4000" smtClean="0"/>
            </a:br>
            <a:r>
              <a:rPr lang="en-US" altLang="zh-TW" sz="3600" smtClean="0"/>
              <a:t>(User-defined Name vs. Pre-defined Name)</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DED45DB-4899-476E-8E37-316851675877}" type="slidenum">
              <a:rPr lang="zh-TW" altLang="en-US">
                <a:solidFill>
                  <a:srgbClr val="10253F"/>
                </a:solidFill>
                <a:latin typeface="Calibri" panose="020F0502020204030204" pitchFamily="34" charset="0"/>
              </a:rPr>
              <a:pPr eaLnBrk="1" hangingPunct="1"/>
              <a:t>101</a:t>
            </a:fld>
            <a:endParaRPr lang="zh-TW" altLang="en-US">
              <a:solidFill>
                <a:srgbClr val="10253F"/>
              </a:solidFill>
              <a:latin typeface="Calibri" panose="020F0502020204030204" pitchFamily="34" charset="0"/>
            </a:endParaRP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74738" y="1327150"/>
            <a:ext cx="6710362"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771775" y="2852738"/>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3635375" y="3860800"/>
            <a:ext cx="936625" cy="576263"/>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3563938" y="3357563"/>
            <a:ext cx="936625" cy="57626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1476375" y="3500438"/>
            <a:ext cx="935038"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339975" y="4508500"/>
            <a:ext cx="936625" cy="576263"/>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2339975" y="4005263"/>
            <a:ext cx="936625" cy="57626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1" name="TextBox 11"/>
          <p:cNvSpPr txBox="1">
            <a:spLocks noChangeArrowheads="1"/>
          </p:cNvSpPr>
          <p:nvPr/>
        </p:nvSpPr>
        <p:spPr bwMode="auto">
          <a:xfrm>
            <a:off x="2051050" y="587692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15372" name="文字方塊 1"/>
          <p:cNvSpPr txBox="1">
            <a:spLocks noChangeArrowheads="1"/>
          </p:cNvSpPr>
          <p:nvPr/>
        </p:nvSpPr>
        <p:spPr bwMode="auto">
          <a:xfrm>
            <a:off x="0" y="4005263"/>
            <a:ext cx="2185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&lt;…&gt;</a:t>
            </a:r>
          </a:p>
          <a:p>
            <a:pPr eaLnBrk="1" hangingPunct="1">
              <a:spcBef>
                <a:spcPct val="0"/>
              </a:spcBef>
              <a:buFontTx/>
              <a:buNone/>
            </a:pPr>
            <a:r>
              <a:rPr lang="en-US" altLang="zh-TW" sz="1800">
                <a:latin typeface="Arial" panose="020B0604020202020204" pitchFamily="34" charset="0"/>
                <a:cs typeface="Arial" panose="020B0604020202020204" pitchFamily="34" charset="0"/>
              </a:rPr>
              <a:t>User-defined Name</a:t>
            </a:r>
            <a:endParaRPr lang="zh-TW" altLang="en-US" sz="1800">
              <a:latin typeface="Arial" panose="020B0604020202020204" pitchFamily="34" charset="0"/>
              <a:cs typeface="Arial" panose="020B0604020202020204" pitchFamily="34" charset="0"/>
            </a:endParaRPr>
          </a:p>
        </p:txBody>
      </p:sp>
      <p:sp>
        <p:nvSpPr>
          <p:cNvPr id="15373" name="文字方塊 12"/>
          <p:cNvSpPr txBox="1">
            <a:spLocks noChangeArrowheads="1"/>
          </p:cNvSpPr>
          <p:nvPr/>
        </p:nvSpPr>
        <p:spPr bwMode="auto">
          <a:xfrm>
            <a:off x="3276600" y="4872038"/>
            <a:ext cx="1595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applications:</a:t>
            </a:r>
          </a:p>
          <a:p>
            <a:pPr eaLnBrk="1" hangingPunct="1">
              <a:spcBef>
                <a:spcPct val="0"/>
              </a:spcBef>
              <a:buFontTx/>
              <a:buNone/>
            </a:pPr>
            <a:r>
              <a:rPr lang="en-US" altLang="zh-TW" sz="1800">
                <a:latin typeface="Arial" panose="020B0604020202020204" pitchFamily="34" charset="0"/>
                <a:cs typeface="Arial" panose="020B0604020202020204" pitchFamily="34" charset="0"/>
              </a:rPr>
              <a:t>Pre-defined Name</a:t>
            </a:r>
            <a:endParaRPr lang="zh-TW" alt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164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88913"/>
            <a:ext cx="8229600" cy="1143000"/>
          </a:xfrm>
        </p:spPr>
        <p:txBody>
          <a:bodyPr>
            <a:normAutofit fontScale="90000"/>
          </a:bodyPr>
          <a:lstStyle/>
          <a:p>
            <a:r>
              <a:rPr lang="en-US" altLang="zh-TW" sz="4000" smtClean="0"/>
              <a:t>Resource</a:t>
            </a:r>
            <a:r>
              <a:rPr lang="en-US" altLang="zh-TW" sz="4000" u="sng" smtClean="0"/>
              <a:t>s</a:t>
            </a:r>
            <a:r>
              <a:rPr lang="en-US" altLang="zh-TW" sz="4000" smtClean="0"/>
              <a:t> vs. Resource</a:t>
            </a:r>
            <a:br>
              <a:rPr lang="en-US" altLang="zh-TW" sz="4000" smtClean="0"/>
            </a:br>
            <a:r>
              <a:rPr lang="en-US" altLang="zh-TW" sz="4000" smtClean="0"/>
              <a:t>(Collection Resources or Not)</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63B2FE0-8950-4842-992E-2968DF72B910}" type="slidenum">
              <a:rPr lang="zh-TW" altLang="en-US">
                <a:solidFill>
                  <a:srgbClr val="10253F"/>
                </a:solidFill>
                <a:latin typeface="Calibri" panose="020F0502020204030204" pitchFamily="34" charset="0"/>
              </a:rPr>
              <a:pPr eaLnBrk="1" hangingPunct="1"/>
              <a:t>102</a:t>
            </a:fld>
            <a:endParaRPr lang="zh-TW" altLang="en-US">
              <a:solidFill>
                <a:srgbClr val="10253F"/>
              </a:solidFill>
              <a:latin typeface="Calibri" panose="020F0502020204030204" pitchFamily="34" charset="0"/>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74738" y="1327150"/>
            <a:ext cx="6710362"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87450" y="2205038"/>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211638" y="2205038"/>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1547813" y="3789363"/>
            <a:ext cx="93662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659563" y="3716338"/>
            <a:ext cx="936625" cy="576262"/>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227763" y="4076700"/>
            <a:ext cx="936625" cy="576263"/>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4" name="TextBox 9"/>
          <p:cNvSpPr txBox="1">
            <a:spLocks noChangeArrowheads="1"/>
          </p:cNvSpPr>
          <p:nvPr/>
        </p:nvSpPr>
        <p:spPr bwMode="auto">
          <a:xfrm>
            <a:off x="2051050" y="587692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16395" name="矩形 1"/>
          <p:cNvSpPr>
            <a:spLocks noChangeArrowheads="1"/>
          </p:cNvSpPr>
          <p:nvPr/>
        </p:nvSpPr>
        <p:spPr bwMode="auto">
          <a:xfrm>
            <a:off x="-12700" y="2762250"/>
            <a:ext cx="2225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collection resources are always plural</a:t>
            </a:r>
            <a:endParaRPr lang="zh-TW" alt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5779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zh-TW" smtClean="0"/>
              <a:t>Resource Types in the Tree (1)</a:t>
            </a:r>
          </a:p>
        </p:txBody>
      </p:sp>
      <p:sp>
        <p:nvSpPr>
          <p:cNvPr id="17411" name="Content Placeholder 2"/>
          <p:cNvSpPr>
            <a:spLocks noGrp="1"/>
          </p:cNvSpPr>
          <p:nvPr>
            <p:ph idx="1"/>
          </p:nvPr>
        </p:nvSpPr>
        <p:spPr>
          <a:xfrm>
            <a:off x="468313" y="1711350"/>
            <a:ext cx="8229600" cy="4525962"/>
          </a:xfrm>
        </p:spPr>
        <p:txBody>
          <a:bodyPr>
            <a:normAutofit lnSpcReduction="10000"/>
          </a:bodyPr>
          <a:lstStyle/>
          <a:p>
            <a:r>
              <a:rPr lang="en-US" altLang="zh-TW" dirty="0" err="1" smtClean="0"/>
              <a:t>sclBase</a:t>
            </a:r>
            <a:r>
              <a:rPr lang="en-US" altLang="zh-TW" dirty="0" smtClean="0"/>
              <a:t> resource: describes the hosting SCL. Root of all other resources on the SCL.</a:t>
            </a:r>
          </a:p>
          <a:p>
            <a:r>
              <a:rPr lang="en-US" altLang="zh-TW" dirty="0" err="1" smtClean="0"/>
              <a:t>scl</a:t>
            </a:r>
            <a:r>
              <a:rPr lang="en-US" altLang="zh-TW" dirty="0" smtClean="0"/>
              <a:t> resources: Storage of information for data exchange between NSCL and DSCL/GSCL.</a:t>
            </a:r>
          </a:p>
          <a:p>
            <a:pPr lvl="1"/>
            <a:r>
              <a:rPr lang="en-US" altLang="zh-TW" dirty="0" smtClean="0"/>
              <a:t>M2M SCLs managed on other entities</a:t>
            </a:r>
          </a:p>
          <a:p>
            <a:pPr lvl="1"/>
            <a:r>
              <a:rPr lang="en-US" altLang="zh-TW" dirty="0" smtClean="0"/>
              <a:t>stores information related to M2M SCLs residing on other M2M. </a:t>
            </a:r>
          </a:p>
          <a:p>
            <a:pPr lvl="1"/>
            <a:r>
              <a:rPr lang="en-US" altLang="zh-TW" dirty="0" smtClean="0"/>
              <a:t>It enables SCLs interactions using retargeting operations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494EEAD-7EEC-44A8-82E7-A40D9367E53C}" type="slidenum">
              <a:rPr lang="zh-TW" altLang="en-US">
                <a:solidFill>
                  <a:srgbClr val="10253F"/>
                </a:solidFill>
                <a:latin typeface="Calibri" panose="020F0502020204030204" pitchFamily="34" charset="0"/>
              </a:rPr>
              <a:pPr eaLnBrk="1" hangingPunct="1"/>
              <a:t>103</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7972778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TW" smtClean="0"/>
              <a:t>Resource Types in the Tree (2)</a:t>
            </a:r>
          </a:p>
        </p:txBody>
      </p:sp>
      <p:sp>
        <p:nvSpPr>
          <p:cNvPr id="18435" name="Content Placeholder 2"/>
          <p:cNvSpPr>
            <a:spLocks noGrp="1"/>
          </p:cNvSpPr>
          <p:nvPr>
            <p:ph idx="1"/>
          </p:nvPr>
        </p:nvSpPr>
        <p:spPr>
          <a:xfrm>
            <a:off x="468313" y="1567334"/>
            <a:ext cx="8229600" cy="4525962"/>
          </a:xfrm>
        </p:spPr>
        <p:txBody>
          <a:bodyPr/>
          <a:lstStyle/>
          <a:p>
            <a:r>
              <a:rPr lang="en-US" altLang="zh-TW" dirty="0" smtClean="0"/>
              <a:t>application resources: Storage of information about applications.</a:t>
            </a:r>
          </a:p>
          <a:p>
            <a:pPr lvl="1"/>
            <a:r>
              <a:rPr lang="en-US" altLang="zh-TW" dirty="0" smtClean="0"/>
              <a:t>Stores information about the application after a successful registration on the hosting SCL.</a:t>
            </a:r>
          </a:p>
          <a:p>
            <a:r>
              <a:rPr lang="en-US" altLang="zh-TW" dirty="0" smtClean="0"/>
              <a:t>container resource: Generic resources used for data exchange between applications and SCLs</a:t>
            </a:r>
          </a:p>
          <a:p>
            <a:pPr lvl="1"/>
            <a:r>
              <a:rPr lang="en-US" altLang="zh-TW" dirty="0" smtClean="0"/>
              <a:t>acts as a mediator for data buffering to enable data exchange between applications and SCLs</a:t>
            </a:r>
          </a:p>
          <a:p>
            <a:pPr lvl="1"/>
            <a:endParaRPr lang="en-US" altLang="zh-TW" dirty="0"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F5C7F7C-A0B2-407B-B0FB-425854BB2675}" type="slidenum">
              <a:rPr lang="zh-TW" altLang="en-US">
                <a:solidFill>
                  <a:srgbClr val="10253F"/>
                </a:solidFill>
                <a:latin typeface="Calibri" panose="020F0502020204030204" pitchFamily="34" charset="0"/>
              </a:rPr>
              <a:pPr eaLnBrk="1" hangingPunct="1"/>
              <a:t>104</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6806801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zh-TW" smtClean="0"/>
              <a:t>Resource Types in the Tree (3)</a:t>
            </a:r>
          </a:p>
        </p:txBody>
      </p:sp>
      <p:sp>
        <p:nvSpPr>
          <p:cNvPr id="19459" name="Content Placeholder 2"/>
          <p:cNvSpPr>
            <a:spLocks noGrp="1"/>
          </p:cNvSpPr>
          <p:nvPr>
            <p:ph idx="1"/>
          </p:nvPr>
        </p:nvSpPr>
        <p:spPr>
          <a:xfrm>
            <a:off x="457200" y="1567333"/>
            <a:ext cx="8229600" cy="4525963"/>
          </a:xfrm>
        </p:spPr>
        <p:txBody>
          <a:bodyPr>
            <a:normAutofit lnSpcReduction="10000"/>
          </a:bodyPr>
          <a:lstStyle/>
          <a:p>
            <a:r>
              <a:rPr lang="en-US" altLang="zh-TW" dirty="0" err="1" smtClean="0"/>
              <a:t>accessRight</a:t>
            </a:r>
            <a:r>
              <a:rPr lang="en-US" altLang="zh-TW" dirty="0" smtClean="0"/>
              <a:t> resource: Storage of permission to govern which entity to access what information.</a:t>
            </a:r>
          </a:p>
          <a:p>
            <a:pPr lvl="1"/>
            <a:r>
              <a:rPr lang="en-US" altLang="zh-TW" dirty="0" smtClean="0"/>
              <a:t>manages permissions to protect the access to the resource tree structure.</a:t>
            </a:r>
          </a:p>
          <a:p>
            <a:r>
              <a:rPr lang="en-US" altLang="zh-TW" dirty="0" smtClean="0"/>
              <a:t>group resource: Storage of information that represents a group of resources.</a:t>
            </a:r>
          </a:p>
          <a:p>
            <a:pPr lvl="1"/>
            <a:r>
              <a:rPr lang="en-US" altLang="zh-TW" dirty="0" smtClean="0"/>
              <a:t>enhances resources tree operations and simplifying the interactions on the API interfaces by adding the grouping feature. </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40D5A37-D3B0-4D4C-B8B0-3F9E2F63E7AE}" type="slidenum">
              <a:rPr lang="zh-TW" altLang="en-US">
                <a:solidFill>
                  <a:srgbClr val="10253F"/>
                </a:solidFill>
                <a:latin typeface="Calibri" panose="020F0502020204030204" pitchFamily="34" charset="0"/>
              </a:rPr>
              <a:pPr eaLnBrk="1" hangingPunct="1"/>
              <a:t>105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5011112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zh-TW" smtClean="0"/>
              <a:t>Details of AccessRight Resource</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79998FF0-19EE-48E2-AA4E-A1B0291AADD3}" type="slidenum">
              <a:rPr lang="zh-TW" altLang="en-US">
                <a:solidFill>
                  <a:srgbClr val="10253F"/>
                </a:solidFill>
                <a:latin typeface="Calibri" panose="020F0502020204030204" pitchFamily="34" charset="0"/>
              </a:rPr>
              <a:pPr eaLnBrk="1" hangingPunct="1"/>
              <a:t>106</a:t>
            </a:fld>
            <a:endParaRPr lang="zh-TW" altLang="en-US">
              <a:solidFill>
                <a:srgbClr val="10253F"/>
              </a:solidFill>
              <a:latin typeface="Calibri" panose="020F0502020204030204"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549424"/>
            <a:ext cx="40052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95288" y="5221312"/>
            <a:ext cx="850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2000">
                <a:latin typeface="Arial" panose="020B0604020202020204" pitchFamily="34" charset="0"/>
                <a:cs typeface="Arial" panose="020B0604020202020204" pitchFamily="34" charset="0"/>
              </a:rPr>
              <a:t>Permissions: entities and their rights to access the linked resource </a:t>
            </a:r>
          </a:p>
          <a:p>
            <a:pPr eaLnBrk="1" hangingPunct="1">
              <a:spcBef>
                <a:spcPct val="0"/>
              </a:spcBef>
            </a:pPr>
            <a:r>
              <a:rPr lang="en-US" altLang="zh-TW" sz="2000">
                <a:latin typeface="Arial" panose="020B0604020202020204" pitchFamily="34" charset="0"/>
                <a:cs typeface="Arial" panose="020B0604020202020204" pitchFamily="34" charset="0"/>
              </a:rPr>
              <a:t>selfPermissions: entities and their rights to update accessRight</a:t>
            </a:r>
          </a:p>
          <a:p>
            <a:pPr eaLnBrk="1" hangingPunct="1">
              <a:spcBef>
                <a:spcPct val="0"/>
              </a:spcBef>
            </a:pPr>
            <a:r>
              <a:rPr lang="en-US" altLang="zh-TW" sz="2000">
                <a:latin typeface="Arial" panose="020B0604020202020204" pitchFamily="34" charset="0"/>
                <a:cs typeface="Arial" panose="020B0604020202020204" pitchFamily="34" charset="0"/>
              </a:rPr>
              <a:t>subscriptions : entities to be notified when changes occur on accessRight</a:t>
            </a:r>
          </a:p>
        </p:txBody>
      </p:sp>
      <p:sp>
        <p:nvSpPr>
          <p:cNvPr id="20486" name="TextBox 6"/>
          <p:cNvSpPr txBox="1">
            <a:spLocks noChangeArrowheads="1"/>
          </p:cNvSpPr>
          <p:nvPr/>
        </p:nvSpPr>
        <p:spPr bwMode="auto">
          <a:xfrm>
            <a:off x="3348038" y="4718074"/>
            <a:ext cx="28082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ETSI TC M2M TS102.690</a:t>
            </a:r>
          </a:p>
        </p:txBody>
      </p:sp>
    </p:spTree>
    <p:extLst>
      <p:ext uri="{BB962C8B-B14F-4D97-AF65-F5344CB8AC3E}">
        <p14:creationId xmlns:p14="http://schemas.microsoft.com/office/powerpoint/2010/main" val="183462309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zh-TW" smtClean="0"/>
              <a:t>Resource Types in the Tree (4)</a:t>
            </a:r>
          </a:p>
        </p:txBody>
      </p:sp>
      <p:sp>
        <p:nvSpPr>
          <p:cNvPr id="21507" name="Content Placeholder 2"/>
          <p:cNvSpPr>
            <a:spLocks noGrp="1"/>
          </p:cNvSpPr>
          <p:nvPr>
            <p:ph idx="1"/>
          </p:nvPr>
        </p:nvSpPr>
        <p:spPr>
          <a:xfrm>
            <a:off x="457200" y="1596032"/>
            <a:ext cx="8229600" cy="4713288"/>
          </a:xfrm>
        </p:spPr>
        <p:txBody>
          <a:bodyPr>
            <a:normAutofit lnSpcReduction="10000"/>
          </a:bodyPr>
          <a:lstStyle/>
          <a:p>
            <a:r>
              <a:rPr lang="en-US" altLang="zh-TW" dirty="0" smtClean="0"/>
              <a:t>subscription resource: Keep track of status of active subscriptions to its parent resource.</a:t>
            </a:r>
          </a:p>
          <a:p>
            <a:pPr lvl="1"/>
            <a:r>
              <a:rPr lang="en-US" altLang="zh-TW" dirty="0" smtClean="0"/>
              <a:t>It allow subscribers to receive asynchronous notification when an event happens such as the reception of new sensor event or the creation, update, or delete of a resource.</a:t>
            </a:r>
          </a:p>
          <a:p>
            <a:r>
              <a:rPr lang="en-US" altLang="zh-TW" dirty="0" smtClean="0"/>
              <a:t>collection resource: Grouping of multiple resources with certain commonalities.</a:t>
            </a:r>
          </a:p>
          <a:p>
            <a:pPr lvl="1"/>
            <a:r>
              <a:rPr lang="en-US" altLang="zh-TW" dirty="0" smtClean="0"/>
              <a:t>It is used at different places such as </a:t>
            </a:r>
            <a:r>
              <a:rPr lang="en-US" altLang="zh-TW" dirty="0" err="1" smtClean="0"/>
              <a:t>scls</a:t>
            </a:r>
            <a:r>
              <a:rPr lang="en-US" altLang="zh-TW" dirty="0" smtClean="0"/>
              <a:t>, applications, or containers.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1F646BB-BFD6-4EBF-867E-D1466538BE98}" type="slidenum">
              <a:rPr lang="zh-TW" altLang="en-US">
                <a:solidFill>
                  <a:srgbClr val="10253F"/>
                </a:solidFill>
                <a:latin typeface="Calibri" panose="020F0502020204030204" pitchFamily="34" charset="0"/>
              </a:rPr>
              <a:pPr eaLnBrk="1" hangingPunct="1"/>
              <a:t>107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6252210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zh-TW" smtClean="0"/>
              <a:t>Examples of Collection Resource</a:t>
            </a:r>
          </a:p>
        </p:txBody>
      </p:sp>
      <p:sp>
        <p:nvSpPr>
          <p:cNvPr id="22531" name="Content Placeholder 2"/>
          <p:cNvSpPr>
            <a:spLocks noGrp="1"/>
          </p:cNvSpPr>
          <p:nvPr>
            <p:ph idx="1"/>
          </p:nvPr>
        </p:nvSpPr>
        <p:spPr/>
        <p:txBody>
          <a:bodyPr/>
          <a:lstStyle/>
          <a:p>
            <a:r>
              <a:rPr lang="en-US" altLang="zh-TW" smtClean="0"/>
              <a:t>Collection Resource “scls”</a:t>
            </a:r>
          </a:p>
          <a:p>
            <a:r>
              <a:rPr lang="en-US" altLang="zh-TW" smtClean="0"/>
              <a:t>Collection Resource “applications”</a:t>
            </a:r>
          </a:p>
          <a:p>
            <a:r>
              <a:rPr lang="en-US" altLang="zh-TW" smtClean="0"/>
              <a:t>Collection Resource “accessRights”</a:t>
            </a:r>
          </a:p>
          <a:p>
            <a:r>
              <a:rPr lang="en-US" altLang="zh-TW" smtClean="0"/>
              <a:t>Collection Resource “groups”</a:t>
            </a:r>
          </a:p>
          <a:p>
            <a:r>
              <a:rPr lang="en-US" altLang="zh-TW" smtClean="0"/>
              <a:t>Collection Resource “containers”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BCDC5A5-661B-4565-9B03-BE3836199B65}" type="slidenum">
              <a:rPr lang="zh-TW" altLang="en-US">
                <a:solidFill>
                  <a:srgbClr val="10253F"/>
                </a:solidFill>
                <a:latin typeface="Calibri" panose="020F0502020204030204" pitchFamily="34" charset="0"/>
              </a:rPr>
              <a:pPr eaLnBrk="1" hangingPunct="1"/>
              <a:t>108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7036031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zh-TW" smtClean="0"/>
              <a:t>Collection Resource “scls”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F6F596B-DF4E-45B2-B127-7B8E35103CAE}" type="slidenum">
              <a:rPr lang="zh-TW" altLang="en-US">
                <a:solidFill>
                  <a:srgbClr val="10253F"/>
                </a:solidFill>
                <a:latin typeface="Calibri" panose="020F0502020204030204" pitchFamily="34" charset="0"/>
              </a:rPr>
              <a:pPr eaLnBrk="1" hangingPunct="1"/>
              <a:t>109</a:t>
            </a:fld>
            <a:endParaRPr lang="zh-TW" altLang="en-US">
              <a:solidFill>
                <a:srgbClr val="10253F"/>
              </a:solidFill>
              <a:latin typeface="Calibri" panose="020F0502020204030204" pitchFamily="34" charset="0"/>
            </a:endParaRPr>
          </a:p>
        </p:txBody>
      </p:sp>
      <p:pic>
        <p:nvPicPr>
          <p:cNvPr id="235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900113" y="1551788"/>
            <a:ext cx="307657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8"/>
          <p:cNvSpPr txBox="1">
            <a:spLocks noChangeArrowheads="1"/>
          </p:cNvSpPr>
          <p:nvPr/>
        </p:nvSpPr>
        <p:spPr bwMode="auto">
          <a:xfrm>
            <a:off x="3708400" y="2394750"/>
            <a:ext cx="54070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1800">
                <a:latin typeface="Arial" panose="020B0604020202020204" pitchFamily="34" charset="0"/>
                <a:cs typeface="Arial" panose="020B0604020202020204" pitchFamily="34" charset="0"/>
              </a:rPr>
              <a:t>For each GSCL/DSCL registering with NSCL,an</a:t>
            </a:r>
          </a:p>
          <a:p>
            <a:pPr eaLnBrk="1" hangingPunct="1">
              <a:spcBef>
                <a:spcPct val="0"/>
              </a:spcBef>
              <a:buFontTx/>
              <a:buNone/>
            </a:pPr>
            <a:r>
              <a:rPr lang="en-US" altLang="zh-TW" sz="1800">
                <a:latin typeface="Arial" panose="020B0604020202020204" pitchFamily="34" charset="0"/>
                <a:cs typeface="Arial" panose="020B0604020202020204" pitchFamily="34" charset="0"/>
              </a:rPr>
              <a:t> &lt;scl&gt; child is created on NSCL to keep track of </a:t>
            </a:r>
          </a:p>
          <a:p>
            <a:pPr eaLnBrk="1" hangingPunct="1">
              <a:spcBef>
                <a:spcPct val="0"/>
              </a:spcBef>
              <a:buFontTx/>
              <a:buNone/>
            </a:pPr>
            <a:r>
              <a:rPr lang="en-US" altLang="zh-TW" sz="1800">
                <a:latin typeface="Arial" panose="020B0604020202020204" pitchFamily="34" charset="0"/>
                <a:cs typeface="Arial" panose="020B0604020202020204" pitchFamily="34" charset="0"/>
              </a:rPr>
              <a:t> SCLs on devices and gateways.</a:t>
            </a:r>
          </a:p>
          <a:p>
            <a:pPr eaLnBrk="1" hangingPunct="1">
              <a:spcBef>
                <a:spcPct val="0"/>
              </a:spcBef>
            </a:pPr>
            <a:r>
              <a:rPr lang="en-US" altLang="zh-TW" sz="1800">
                <a:latin typeface="Arial" panose="020B0604020202020204" pitchFamily="34" charset="0"/>
                <a:cs typeface="Arial" panose="020B0604020202020204" pitchFamily="34" charset="0"/>
              </a:rPr>
              <a:t>Subscriptions under scls are a collection recording</a:t>
            </a:r>
          </a:p>
          <a:p>
            <a:pPr eaLnBrk="1" hangingPunct="1">
              <a:spcBef>
                <a:spcPct val="0"/>
              </a:spcBef>
              <a:buFontTx/>
              <a:buNone/>
            </a:pPr>
            <a:r>
              <a:rPr lang="en-US" altLang="zh-TW" sz="1800">
                <a:latin typeface="Arial" panose="020B0604020202020204" pitchFamily="34" charset="0"/>
                <a:cs typeface="Arial" panose="020B0604020202020204" pitchFamily="34" charset="0"/>
              </a:rPr>
              <a:t>  all subscriptions to the resource scls.</a:t>
            </a:r>
          </a:p>
          <a:p>
            <a:pPr eaLnBrk="1" hangingPunct="1">
              <a:spcBef>
                <a:spcPct val="0"/>
              </a:spcBef>
            </a:pPr>
            <a:r>
              <a:rPr lang="en-US" altLang="zh-TW" sz="1800">
                <a:latin typeface="Arial" panose="020B0604020202020204" pitchFamily="34" charset="0"/>
                <a:cs typeface="Arial" panose="020B0604020202020204" pitchFamily="34" charset="0"/>
              </a:rPr>
              <a:t>&lt;scl&gt; contains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Containers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Groups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Applications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AccessRights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Subscriptions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mgmtObjs</a:t>
            </a:r>
          </a:p>
          <a:p>
            <a:pPr lvl="1" eaLnBrk="1" hangingPunct="1">
              <a:spcBef>
                <a:spcPct val="0"/>
              </a:spcBef>
              <a:buFont typeface="Arial" panose="020B0604020202020204" pitchFamily="34" charset="0"/>
              <a:buChar char="•"/>
            </a:pPr>
            <a:endParaRPr lang="en-US" altLang="zh-TW"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61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Points (1)</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11</a:t>
            </a:fld>
            <a:endParaRPr lang="en-US" dirty="0"/>
          </a:p>
        </p:txBody>
      </p:sp>
      <p:pic>
        <p:nvPicPr>
          <p:cNvPr id="6" name="Content Placeholder 10"/>
          <p:cNvPicPr>
            <a:picLocks/>
          </p:cNvPicPr>
          <p:nvPr/>
        </p:nvPicPr>
        <p:blipFill rotWithShape="1">
          <a:blip r:embed="rId3"/>
          <a:srcRect l="3450" t="17582" r="78608" b="35310"/>
          <a:stretch/>
        </p:blipFill>
        <p:spPr>
          <a:xfrm>
            <a:off x="6223000" y="1896677"/>
            <a:ext cx="1303109" cy="1997156"/>
          </a:xfrm>
          <a:prstGeom prst="rect">
            <a:avLst/>
          </a:prstGeom>
        </p:spPr>
      </p:pic>
      <p:sp>
        <p:nvSpPr>
          <p:cNvPr id="7" name="Rectangle 6"/>
          <p:cNvSpPr/>
          <p:nvPr/>
        </p:nvSpPr>
        <p:spPr>
          <a:xfrm>
            <a:off x="1505339" y="2233535"/>
            <a:ext cx="4654161" cy="1015663"/>
          </a:xfrm>
          <a:prstGeom prst="rect">
            <a:avLst/>
          </a:prstGeom>
        </p:spPr>
        <p:txBody>
          <a:bodyPr wrap="square">
            <a:spAutoFit/>
          </a:bodyPr>
          <a:lstStyle/>
          <a:p>
            <a:pPr lvl="0" algn="just"/>
            <a:r>
              <a:rPr lang="en-US" sz="2000" b="1" dirty="0"/>
              <a:t>Mca,</a:t>
            </a:r>
            <a:r>
              <a:rPr lang="en-US" sz="2000" dirty="0"/>
              <a:t> It enables the AE to use the services supported by the CSE, and for the CSE to communicate with the AE.</a:t>
            </a:r>
          </a:p>
        </p:txBody>
      </p:sp>
      <p:pic>
        <p:nvPicPr>
          <p:cNvPr id="9" name="Content Placeholder 10"/>
          <p:cNvPicPr>
            <a:picLocks/>
          </p:cNvPicPr>
          <p:nvPr/>
        </p:nvPicPr>
        <p:blipFill rotWithShape="1">
          <a:blip r:embed="rId3"/>
          <a:srcRect l="3255" t="47317" r="78803" b="4573"/>
          <a:stretch/>
        </p:blipFill>
        <p:spPr>
          <a:xfrm>
            <a:off x="1505339" y="3893833"/>
            <a:ext cx="1275961" cy="1997156"/>
          </a:xfrm>
          <a:prstGeom prst="rect">
            <a:avLst/>
          </a:prstGeom>
        </p:spPr>
      </p:pic>
      <p:sp>
        <p:nvSpPr>
          <p:cNvPr id="12" name="Rectangle 11"/>
          <p:cNvSpPr/>
          <p:nvPr/>
        </p:nvSpPr>
        <p:spPr>
          <a:xfrm>
            <a:off x="3075174" y="4230691"/>
            <a:ext cx="4557526" cy="1323439"/>
          </a:xfrm>
          <a:prstGeom prst="rect">
            <a:avLst/>
          </a:prstGeom>
        </p:spPr>
        <p:txBody>
          <a:bodyPr wrap="square">
            <a:spAutoFit/>
          </a:bodyPr>
          <a:lstStyle/>
          <a:p>
            <a:pPr lvl="0" algn="just"/>
            <a:r>
              <a:rPr lang="en-US" sz="2000" b="1" dirty="0" err="1" smtClean="0"/>
              <a:t>Mcn</a:t>
            </a:r>
            <a:r>
              <a:rPr lang="en-US" sz="2000" dirty="0" smtClean="0"/>
              <a:t>, It enables a CSE to use the supported services (other than transport and connectivity services) provided by the NSE.</a:t>
            </a:r>
            <a:endParaRPr lang="en-US" sz="2000" dirty="0"/>
          </a:p>
        </p:txBody>
      </p:sp>
    </p:spTree>
    <p:extLst>
      <p:ext uri="{BB962C8B-B14F-4D97-AF65-F5344CB8AC3E}">
        <p14:creationId xmlns:p14="http://schemas.microsoft.com/office/powerpoint/2010/main" val="38836042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zh-TW" smtClean="0"/>
              <a:t>Collection Resource “applications”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1D8ABDF-DE0E-4CAE-B581-336BA5AD0C44}" type="slidenum">
              <a:rPr lang="zh-TW" altLang="en-US">
                <a:solidFill>
                  <a:srgbClr val="10253F"/>
                </a:solidFill>
                <a:latin typeface="Calibri" panose="020F0502020204030204" pitchFamily="34" charset="0"/>
              </a:rPr>
              <a:pPr eaLnBrk="1" hangingPunct="1"/>
              <a:t>110</a:t>
            </a:fld>
            <a:endParaRPr lang="zh-TW" altLang="en-US">
              <a:solidFill>
                <a:srgbClr val="10253F"/>
              </a:solidFill>
              <a:latin typeface="Calibri" panose="020F0502020204030204" pitchFamily="34" charset="0"/>
            </a:endParaRP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539750" y="1715608"/>
            <a:ext cx="4197350"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4716463" y="2002946"/>
            <a:ext cx="42545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1800">
                <a:latin typeface="Arial" panose="020B0604020202020204" pitchFamily="34" charset="0"/>
                <a:cs typeface="Arial" panose="020B0604020202020204" pitchFamily="34" charset="0"/>
              </a:rPr>
              <a:t>Each application in “applications” collection contains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Containers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Groups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AccessRights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Subscriptions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t>
            </a:r>
          </a:p>
          <a:p>
            <a:pPr eaLnBrk="1" hangingPunct="1">
              <a:spcBef>
                <a:spcPct val="0"/>
              </a:spcBef>
            </a:pPr>
            <a:r>
              <a:rPr lang="en-US" altLang="zh-TW" sz="1800">
                <a:latin typeface="Arial" panose="020B0604020202020204" pitchFamily="34" charset="0"/>
                <a:cs typeface="Arial" panose="020B0604020202020204" pitchFamily="34" charset="0"/>
              </a:rPr>
              <a:t>Note data exchange between DSCL/GSCL and NSCL can be done via “containers” in “application” or via “containers” in “scl”.  An application can use one or the other depending on business logic or data lifetime.</a:t>
            </a:r>
          </a:p>
          <a:p>
            <a:pPr lvl="1" eaLnBrk="1" hangingPunct="1">
              <a:spcBef>
                <a:spcPct val="0"/>
              </a:spcBef>
              <a:buFont typeface="Arial" panose="020B0604020202020204" pitchFamily="34" charset="0"/>
              <a:buChar char="•"/>
            </a:pPr>
            <a:endParaRPr lang="en-US" altLang="zh-TW"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9751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zh-TW" smtClean="0"/>
              <a:t>Collection Resource “groups”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90EA187-DD3E-42BE-9F59-ED315DE539D8}" type="slidenum">
              <a:rPr lang="zh-TW" altLang="en-US">
                <a:solidFill>
                  <a:srgbClr val="10253F"/>
                </a:solidFill>
                <a:latin typeface="Calibri" panose="020F0502020204030204" pitchFamily="34" charset="0"/>
              </a:rPr>
              <a:pPr eaLnBrk="1" hangingPunct="1"/>
              <a:t>111</a:t>
            </a:fld>
            <a:endParaRPr lang="zh-TW" altLang="en-US">
              <a:solidFill>
                <a:srgbClr val="10253F"/>
              </a:solidFill>
              <a:latin typeface="Calibri" panose="020F0502020204030204" pitchFamily="34"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540000">
            <a:off x="150813" y="1567173"/>
            <a:ext cx="481965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5"/>
          <p:cNvSpPr txBox="1">
            <a:spLocks noChangeArrowheads="1"/>
          </p:cNvSpPr>
          <p:nvPr/>
        </p:nvSpPr>
        <p:spPr bwMode="auto">
          <a:xfrm>
            <a:off x="4852988" y="2143436"/>
            <a:ext cx="42560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1800">
                <a:latin typeface="Arial" panose="020B0604020202020204" pitchFamily="34" charset="0"/>
                <a:cs typeface="Arial" panose="020B0604020202020204" pitchFamily="34" charset="0"/>
              </a:rPr>
              <a:t>Each “group” in “groups” collection contains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attributes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members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membersConten</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subscriptions</a:t>
            </a:r>
          </a:p>
          <a:p>
            <a:pPr lvl="1" eaLnBrk="1" hangingPunct="1">
              <a:spcBef>
                <a:spcPct val="0"/>
              </a:spcBef>
              <a:buFont typeface="Arial" panose="020B0604020202020204" pitchFamily="34" charset="0"/>
              <a:buChar char="•"/>
            </a:pPr>
            <a:r>
              <a:rPr lang="en-US" altLang="zh-TW" sz="1800">
                <a:latin typeface="Arial" panose="020B0604020202020204" pitchFamily="34" charset="0"/>
                <a:cs typeface="Arial" panose="020B0604020202020204" pitchFamily="34" charset="0"/>
              </a:rPr>
              <a:t>….</a:t>
            </a:r>
          </a:p>
          <a:p>
            <a:pPr eaLnBrk="1" hangingPunct="1">
              <a:spcBef>
                <a:spcPct val="0"/>
              </a:spcBef>
            </a:pPr>
            <a:r>
              <a:rPr lang="en-US" altLang="zh-TW" sz="1800">
                <a:latin typeface="Arial" panose="020B0604020202020204" pitchFamily="34" charset="0"/>
                <a:cs typeface="Arial" panose="020B0604020202020204" pitchFamily="34" charset="0"/>
              </a:rPr>
              <a:t>“groupAnnc  announces …</a:t>
            </a:r>
          </a:p>
        </p:txBody>
      </p:sp>
    </p:spTree>
    <p:extLst>
      <p:ext uri="{BB962C8B-B14F-4D97-AF65-F5344CB8AC3E}">
        <p14:creationId xmlns:p14="http://schemas.microsoft.com/office/powerpoint/2010/main" val="12214462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zh-TW" smtClean="0"/>
              <a:t>Resource Types in the Tree (5)</a:t>
            </a:r>
          </a:p>
        </p:txBody>
      </p:sp>
      <p:sp>
        <p:nvSpPr>
          <p:cNvPr id="26627" name="Content Placeholder 2"/>
          <p:cNvSpPr>
            <a:spLocks noGrp="1"/>
          </p:cNvSpPr>
          <p:nvPr>
            <p:ph idx="1"/>
          </p:nvPr>
        </p:nvSpPr>
        <p:spPr/>
        <p:txBody>
          <a:bodyPr>
            <a:normAutofit fontScale="92500"/>
          </a:bodyPr>
          <a:lstStyle/>
          <a:p>
            <a:r>
              <a:rPr lang="en-US" altLang="zh-TW" smtClean="0"/>
              <a:t>announced resource: a resource with only a partial set of attributes (such as a searchString and a link (URI) to the original resource), used in a remote SCL to allow discovery of its corresponding resource with full attributes</a:t>
            </a:r>
          </a:p>
          <a:p>
            <a:r>
              <a:rPr lang="en-US" altLang="zh-TW" b="1" smtClean="0"/>
              <a:t>discovery resource</a:t>
            </a:r>
            <a:r>
              <a:rPr lang="en-US" altLang="zh-TW" smtClean="0"/>
              <a:t> acts as a search engine for resources. It enables to retrieve the set of resources URIs matching a specific filter criteria and constraints.</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C310AA0-39B1-43A4-894C-46D665B52E08}" type="slidenum">
              <a:rPr lang="zh-TW" altLang="en-US">
                <a:solidFill>
                  <a:srgbClr val="10253F"/>
                </a:solidFill>
                <a:latin typeface="Calibri" panose="020F0502020204030204" pitchFamily="34" charset="0"/>
              </a:rPr>
              <a:pPr eaLnBrk="1" hangingPunct="1"/>
              <a:t>112</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39966495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zh-TW" smtClean="0"/>
              <a:t>Interface Procedures</a:t>
            </a:r>
          </a:p>
        </p:txBody>
      </p:sp>
      <p:sp>
        <p:nvSpPr>
          <p:cNvPr id="28675" name="Content Placeholder 2"/>
          <p:cNvSpPr>
            <a:spLocks noGrp="1"/>
          </p:cNvSpPr>
          <p:nvPr>
            <p:ph idx="1"/>
          </p:nvPr>
        </p:nvSpPr>
        <p:spPr>
          <a:xfrm>
            <a:off x="395288" y="1567334"/>
            <a:ext cx="8229600" cy="4525962"/>
          </a:xfrm>
        </p:spPr>
        <p:txBody>
          <a:bodyPr>
            <a:normAutofit lnSpcReduction="10000"/>
          </a:bodyPr>
          <a:lstStyle/>
          <a:p>
            <a:r>
              <a:rPr lang="en-US" altLang="zh-TW" sz="2400" dirty="0" smtClean="0"/>
              <a:t>Initialization Procedures</a:t>
            </a:r>
          </a:p>
          <a:p>
            <a:pPr lvl="1"/>
            <a:r>
              <a:rPr lang="en-US" altLang="zh-TW" sz="2000" dirty="0" smtClean="0"/>
              <a:t>SCLs Discovery</a:t>
            </a:r>
          </a:p>
          <a:p>
            <a:pPr lvl="1"/>
            <a:r>
              <a:rPr lang="en-US" altLang="zh-TW" sz="2000" dirty="0" smtClean="0"/>
              <a:t>SCLs Registration</a:t>
            </a:r>
          </a:p>
          <a:p>
            <a:pPr lvl="1"/>
            <a:r>
              <a:rPr lang="en-US" altLang="zh-TW" sz="2000" dirty="0" smtClean="0"/>
              <a:t>Application Registration</a:t>
            </a:r>
          </a:p>
          <a:p>
            <a:r>
              <a:rPr lang="en-US" altLang="zh-TW" sz="2400" dirty="0" smtClean="0"/>
              <a:t>Management Procedures</a:t>
            </a:r>
          </a:p>
          <a:p>
            <a:pPr lvl="1"/>
            <a:r>
              <a:rPr lang="en-US" altLang="zh-TW" sz="2000" dirty="0" smtClean="0"/>
              <a:t>access-rights management</a:t>
            </a:r>
          </a:p>
          <a:p>
            <a:pPr lvl="1"/>
            <a:r>
              <a:rPr lang="en-US" altLang="zh-TW" sz="2000" dirty="0" smtClean="0"/>
              <a:t>container management</a:t>
            </a:r>
          </a:p>
          <a:p>
            <a:pPr lvl="1"/>
            <a:r>
              <a:rPr lang="en-US" altLang="zh-TW" sz="2000" dirty="0" smtClean="0"/>
              <a:t>group management</a:t>
            </a:r>
          </a:p>
          <a:p>
            <a:pPr lvl="1"/>
            <a:r>
              <a:rPr lang="en-US" altLang="zh-TW" sz="2000" dirty="0" smtClean="0"/>
              <a:t>resource discovery</a:t>
            </a:r>
          </a:p>
          <a:p>
            <a:pPr lvl="1"/>
            <a:r>
              <a:rPr lang="en-US" altLang="zh-TW" sz="2000" dirty="0" smtClean="0"/>
              <a:t>collection management</a:t>
            </a:r>
          </a:p>
          <a:p>
            <a:pPr lvl="1"/>
            <a:r>
              <a:rPr lang="en-US" altLang="zh-TW" sz="2000" dirty="0" smtClean="0"/>
              <a:t>subscription management</a:t>
            </a:r>
          </a:p>
          <a:p>
            <a:pPr lvl="1"/>
            <a:r>
              <a:rPr lang="en-US" altLang="zh-TW" sz="2000" dirty="0" smtClean="0"/>
              <a:t>Resource announce/de-announce</a:t>
            </a:r>
          </a:p>
          <a:p>
            <a:endParaRPr lang="en-US" altLang="zh-TW" sz="2400" dirty="0"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83CAA9D-AEF6-4E7E-AE84-E5A1DA197F53}" type="slidenum">
              <a:rPr lang="zh-TW" altLang="en-US">
                <a:solidFill>
                  <a:srgbClr val="10253F"/>
                </a:solidFill>
                <a:latin typeface="Calibri" panose="020F0502020204030204" pitchFamily="34" charset="0"/>
              </a:rPr>
              <a:pPr eaLnBrk="1" hangingPunct="1"/>
              <a:t>113</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2642780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zh-TW" smtClean="0"/>
              <a:t>Initialization Procedures</a:t>
            </a:r>
          </a:p>
        </p:txBody>
      </p:sp>
      <p:sp>
        <p:nvSpPr>
          <p:cNvPr id="29699" name="Content Placeholder 2"/>
          <p:cNvSpPr>
            <a:spLocks noGrp="1"/>
          </p:cNvSpPr>
          <p:nvPr>
            <p:ph idx="1"/>
          </p:nvPr>
        </p:nvSpPr>
        <p:spPr>
          <a:xfrm>
            <a:off x="468313" y="1639342"/>
            <a:ext cx="8229600" cy="4525962"/>
          </a:xfrm>
        </p:spPr>
        <p:txBody>
          <a:bodyPr/>
          <a:lstStyle/>
          <a:p>
            <a:r>
              <a:rPr lang="en-US" altLang="zh-TW" sz="2400" dirty="0" smtClean="0"/>
              <a:t>SCLs Discovery: procedures to allow a DSCL or GSCL to discover an NSCL so as to perform registration.  These procedures are yet to be defined by ETSI M2M TC. </a:t>
            </a:r>
            <a:r>
              <a:rPr lang="en-US" altLang="zh-TW" sz="2400" dirty="0" smtClean="0">
                <a:solidFill>
                  <a:srgbClr val="FF0000"/>
                </a:solidFill>
              </a:rPr>
              <a:t>Without</a:t>
            </a:r>
            <a:r>
              <a:rPr lang="en-US" altLang="zh-TW" sz="2400" dirty="0" smtClean="0"/>
              <a:t> discover procedures, a DSCL or GSCL needs to be configured in advance for its corresponding NSCL.</a:t>
            </a:r>
          </a:p>
          <a:p>
            <a:r>
              <a:rPr lang="en-US" altLang="zh-TW" sz="2400" dirty="0" smtClean="0"/>
              <a:t>SCLs Registration: procedures for a GSCL or DSCL to register with the NSCL.</a:t>
            </a:r>
          </a:p>
          <a:p>
            <a:r>
              <a:rPr lang="en-US" altLang="zh-TW" sz="2400" dirty="0" smtClean="0"/>
              <a:t>Application Registration: procedures for an application (NA, DA or GA) to register with its local SCL.  An application cannot exchange data via SCLs with other applications without registration.</a:t>
            </a:r>
          </a:p>
          <a:p>
            <a:endParaRPr lang="en-US" altLang="zh-TW" dirty="0"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65326B8-E57D-4C6A-B9D0-5FE5DB743678}" type="slidenum">
              <a:rPr lang="zh-TW" altLang="en-US">
                <a:solidFill>
                  <a:srgbClr val="10253F"/>
                </a:solidFill>
                <a:latin typeface="Calibri" panose="020F0502020204030204" pitchFamily="34" charset="0"/>
              </a:rPr>
              <a:pPr eaLnBrk="1" hangingPunct="1"/>
              <a:t>114</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13049150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zh-TW" smtClean="0"/>
              <a:t>Management Procedure (1)</a:t>
            </a:r>
          </a:p>
        </p:txBody>
      </p:sp>
      <p:sp>
        <p:nvSpPr>
          <p:cNvPr id="30723" name="Content Placeholder 2"/>
          <p:cNvSpPr>
            <a:spLocks noGrp="1"/>
          </p:cNvSpPr>
          <p:nvPr>
            <p:ph idx="1"/>
          </p:nvPr>
        </p:nvSpPr>
        <p:spPr/>
        <p:txBody>
          <a:bodyPr/>
          <a:lstStyle/>
          <a:p>
            <a:r>
              <a:rPr lang="en-US" altLang="zh-TW" sz="2800" smtClean="0"/>
              <a:t>access-rights management: used to manipulate accessRights.</a:t>
            </a:r>
          </a:p>
          <a:p>
            <a:r>
              <a:rPr lang="en-US" altLang="zh-TW" sz="2800" smtClean="0"/>
              <a:t>container management: used for data exchange between applications.</a:t>
            </a:r>
          </a:p>
          <a:p>
            <a:r>
              <a:rPr lang="en-US" altLang="zh-TW" sz="2800" smtClean="0"/>
              <a:t>group management: used to manipulate groups of resources.</a:t>
            </a:r>
          </a:p>
          <a:p>
            <a:r>
              <a:rPr lang="en-US" altLang="zh-TW" sz="2800" smtClean="0"/>
              <a:t>resource discovery: used to discover of resources stored or announced on a specific SCL based on filter criteria.</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647F4FA8-6752-44E6-A6A1-D237F2665AD6}" type="slidenum">
              <a:rPr lang="zh-TW" altLang="en-US">
                <a:solidFill>
                  <a:srgbClr val="10253F"/>
                </a:solidFill>
                <a:latin typeface="Calibri" panose="020F0502020204030204" pitchFamily="34" charset="0"/>
              </a:rPr>
              <a:pPr eaLnBrk="1" hangingPunct="1"/>
              <a:t>115</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872936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zh-TW" smtClean="0"/>
              <a:t>Management Procedure (2)</a:t>
            </a:r>
          </a:p>
        </p:txBody>
      </p:sp>
      <p:sp>
        <p:nvSpPr>
          <p:cNvPr id="31747" name="Content Placeholder 2"/>
          <p:cNvSpPr>
            <a:spLocks noGrp="1"/>
          </p:cNvSpPr>
          <p:nvPr>
            <p:ph idx="1"/>
          </p:nvPr>
        </p:nvSpPr>
        <p:spPr/>
        <p:txBody>
          <a:bodyPr/>
          <a:lstStyle/>
          <a:p>
            <a:r>
              <a:rPr lang="en-US" altLang="zh-TW" sz="2800" smtClean="0"/>
              <a:t>collection management: used to manage collection resources.</a:t>
            </a:r>
          </a:p>
          <a:p>
            <a:r>
              <a:rPr lang="en-US" altLang="zh-TW" sz="2800" smtClean="0"/>
              <a:t>subscription management: used by an application or SCL to subscribe  to certain notification criteria.</a:t>
            </a:r>
          </a:p>
          <a:p>
            <a:r>
              <a:rPr lang="en-US" altLang="zh-TW" sz="2800" smtClean="0"/>
              <a:t>Resource announce/de-announce: used by an SCL to announce resources to a remote SCL.</a:t>
            </a:r>
          </a:p>
          <a:p>
            <a:endParaRPr lang="en-US" altLang="zh-TW" sz="2400" smtClean="0"/>
          </a:p>
          <a:p>
            <a:endParaRPr lang="en-US" altLang="zh-TW" smtClean="0"/>
          </a:p>
          <a:p>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6FC4961-14F9-4A2B-A4AB-87D80BB740A4}" type="slidenum">
              <a:rPr lang="zh-TW" altLang="en-US">
                <a:solidFill>
                  <a:srgbClr val="10253F"/>
                </a:solidFill>
                <a:latin typeface="Calibri" panose="020F0502020204030204" pitchFamily="34" charset="0"/>
              </a:rPr>
              <a:pPr eaLnBrk="1" hangingPunct="1"/>
              <a:t>116</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55019824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zh-TW" smtClean="0"/>
              <a:t>Smart Meter Example Walkthru</a:t>
            </a:r>
          </a:p>
        </p:txBody>
      </p:sp>
      <p:sp>
        <p:nvSpPr>
          <p:cNvPr id="32771" name="Content Placeholder 2"/>
          <p:cNvSpPr>
            <a:spLocks noGrp="1"/>
          </p:cNvSpPr>
          <p:nvPr>
            <p:ph idx="1"/>
          </p:nvPr>
        </p:nvSpPr>
        <p:spPr/>
        <p:txBody>
          <a:bodyPr/>
          <a:lstStyle/>
          <a:p>
            <a:pPr>
              <a:buFont typeface="Arial" panose="020B0604020202020204" pitchFamily="34" charset="0"/>
              <a:buNone/>
            </a:pPr>
            <a:r>
              <a:rPr lang="en-US" altLang="zh-TW" smtClean="0"/>
              <a:t>Problem Description:</a:t>
            </a:r>
          </a:p>
          <a:p>
            <a:pPr>
              <a:buFont typeface="Arial" panose="020B0604020202020204" pitchFamily="34" charset="0"/>
              <a:buNone/>
            </a:pPr>
            <a:r>
              <a:rPr lang="en-US" altLang="zh-TW" smtClean="0"/>
              <a:t>    </a:t>
            </a:r>
            <a:r>
              <a:rPr lang="en-US" altLang="zh-TW" i="1" smtClean="0"/>
              <a:t>How can a smart meter be connected to the M2M network and how can an M2M Network </a:t>
            </a:r>
            <a:br>
              <a:rPr lang="en-US" altLang="zh-TW" i="1" smtClean="0"/>
            </a:br>
            <a:r>
              <a:rPr lang="en-US" altLang="zh-TW" i="1" smtClean="0"/>
              <a:t>Application (NA) retrieve the data from the smart meter?</a:t>
            </a:r>
          </a:p>
          <a:p>
            <a:pPr>
              <a:buFont typeface="Arial" panose="020B0604020202020204" pitchFamily="34" charset="0"/>
              <a:buNone/>
            </a:pPr>
            <a:endParaRPr lang="en-US" altLang="zh-TW" i="1" smtClean="0"/>
          </a:p>
          <a:p>
            <a:pPr>
              <a:buFont typeface="Arial" panose="020B0604020202020204" pitchFamily="34" charset="0"/>
              <a:buNone/>
            </a:pPr>
            <a:r>
              <a:rPr lang="en-US" altLang="zh-TW" i="1" smtClean="0"/>
              <a:t>Nine steps are described below.</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79BA2AC-1917-486A-8D8D-F355B38DD805}" type="slidenum">
              <a:rPr lang="zh-TW" altLang="en-US">
                <a:solidFill>
                  <a:srgbClr val="10253F"/>
                </a:solidFill>
                <a:latin typeface="Calibri" panose="020F0502020204030204" pitchFamily="34" charset="0"/>
              </a:rPr>
              <a:pPr eaLnBrk="1" hangingPunct="1"/>
              <a:t>117</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1008666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US" altLang="zh-TW" smtClean="0"/>
              <a:t>Step 1. Network Bootstrap and Registration of Smart Meter</a:t>
            </a:r>
          </a:p>
        </p:txBody>
      </p:sp>
      <p:sp>
        <p:nvSpPr>
          <p:cNvPr id="33795" name="Content Placeholder 2"/>
          <p:cNvSpPr>
            <a:spLocks noGrp="1"/>
          </p:cNvSpPr>
          <p:nvPr>
            <p:ph idx="1"/>
          </p:nvPr>
        </p:nvSpPr>
        <p:spPr/>
        <p:txBody>
          <a:bodyPr/>
          <a:lstStyle/>
          <a:p>
            <a:r>
              <a:rPr lang="en-US" altLang="zh-TW" smtClean="0"/>
              <a:t>This step is access network dependent.</a:t>
            </a:r>
          </a:p>
          <a:p>
            <a:r>
              <a:rPr lang="en-US" altLang="zh-TW" smtClean="0"/>
              <a:t>The goal is to configure the smart meter with all the necessary parameters (e.g. IP address, DNS, gateway etc.) to allow it to connect and register to a network.</a:t>
            </a:r>
          </a:p>
          <a:p>
            <a:r>
              <a:rPr lang="en-US" altLang="zh-TW" smtClean="0"/>
              <a:t>Once bootstrapped with the network, the smart meter can proceed to service bootstrap.</a:t>
            </a:r>
          </a:p>
          <a:p>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6D4283B-06E6-4753-B44E-89161357EFDB}" type="slidenum">
              <a:rPr lang="zh-TW" altLang="en-US">
                <a:solidFill>
                  <a:srgbClr val="10253F"/>
                </a:solidFill>
                <a:latin typeface="Calibri" panose="020F0502020204030204" pitchFamily="34" charset="0"/>
              </a:rPr>
              <a:pPr eaLnBrk="1" hangingPunct="1"/>
              <a:t>118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7092593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altLang="zh-TW" smtClean="0"/>
              <a:t>Step 2. Service Bootstrap of </a:t>
            </a:r>
            <a:br>
              <a:rPr lang="en-US" altLang="zh-TW" smtClean="0"/>
            </a:br>
            <a:r>
              <a:rPr lang="en-US" altLang="zh-TW" smtClean="0"/>
              <a:t>Smart Meter</a:t>
            </a:r>
          </a:p>
        </p:txBody>
      </p:sp>
      <p:sp>
        <p:nvSpPr>
          <p:cNvPr id="34819" name="Content Placeholder 2"/>
          <p:cNvSpPr>
            <a:spLocks noGrp="1"/>
          </p:cNvSpPr>
          <p:nvPr>
            <p:ph idx="1"/>
          </p:nvPr>
        </p:nvSpPr>
        <p:spPr/>
        <p:txBody>
          <a:bodyPr/>
          <a:lstStyle/>
          <a:p>
            <a:r>
              <a:rPr lang="en-US" altLang="zh-TW" smtClean="0"/>
              <a:t>In this step, the smart meter will be provisioned with M2M service credentials (e.g. identities, security key etc.) in order to register  (See Step 7) and connect with the M2M service layer. (See Step 8)</a:t>
            </a:r>
          </a:p>
          <a:p>
            <a:r>
              <a:rPr lang="en-US" altLang="zh-TW" smtClean="0"/>
              <a:t>Once bootstrapped, DA is created for the smart meter but not yet registered with the M2M service layer.</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7BFF76A-5408-4D35-8622-DE72654BF8B6}" type="slidenum">
              <a:rPr lang="zh-TW" altLang="en-US">
                <a:solidFill>
                  <a:srgbClr val="10253F"/>
                </a:solidFill>
                <a:latin typeface="Calibri" panose="020F0502020204030204" pitchFamily="34" charset="0"/>
              </a:rPr>
              <a:pPr eaLnBrk="1" hangingPunct="1"/>
              <a:t>119</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4032755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Points (2)</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12</a:t>
            </a:fld>
            <a:endParaRPr lang="en-US" dirty="0"/>
          </a:p>
        </p:txBody>
      </p:sp>
      <p:sp>
        <p:nvSpPr>
          <p:cNvPr id="5" name="Rectangle 4"/>
          <p:cNvSpPr/>
          <p:nvPr/>
        </p:nvSpPr>
        <p:spPr>
          <a:xfrm>
            <a:off x="3987626" y="3453725"/>
            <a:ext cx="4572000" cy="2554545"/>
          </a:xfrm>
          <a:prstGeom prst="rect">
            <a:avLst/>
          </a:prstGeom>
        </p:spPr>
        <p:txBody>
          <a:bodyPr>
            <a:spAutoFit/>
          </a:bodyPr>
          <a:lstStyle/>
          <a:p>
            <a:pPr lvl="0" algn="just"/>
            <a:r>
              <a:rPr lang="en-US" sz="2000" b="1" dirty="0"/>
              <a:t>Mcc’, </a:t>
            </a:r>
            <a:r>
              <a:rPr lang="en-US" sz="2000" dirty="0"/>
              <a:t>It enables a CSE of an infrastructure node residing in the </a:t>
            </a:r>
            <a:r>
              <a:rPr lang="en-US" sz="2000" u="sng" dirty="0"/>
              <a:t>Infrastructure Domain </a:t>
            </a:r>
            <a:r>
              <a:rPr lang="en-US" sz="2000" dirty="0"/>
              <a:t>of an M2M Service Provider to communicate with a CSE of another infrastructure node residing in the </a:t>
            </a:r>
            <a:r>
              <a:rPr lang="en-US" sz="2000" u="sng" dirty="0"/>
              <a:t>Infrastructure Domain </a:t>
            </a:r>
            <a:r>
              <a:rPr lang="en-US" sz="2000" dirty="0"/>
              <a:t>of another M2M Service Provider to use its supported services, and vice versa.</a:t>
            </a:r>
          </a:p>
        </p:txBody>
      </p:sp>
      <p:pic>
        <p:nvPicPr>
          <p:cNvPr id="7" name="Content Placeholder 10"/>
          <p:cNvPicPr>
            <a:picLocks/>
          </p:cNvPicPr>
          <p:nvPr/>
        </p:nvPicPr>
        <p:blipFill rotWithShape="1">
          <a:blip r:embed="rId3"/>
          <a:srcRect l="3450" t="46983" r="30826" b="35310"/>
          <a:stretch/>
        </p:blipFill>
        <p:spPr>
          <a:xfrm>
            <a:off x="4241192" y="2381640"/>
            <a:ext cx="4318434" cy="679160"/>
          </a:xfrm>
          <a:prstGeom prst="rect">
            <a:avLst/>
          </a:prstGeom>
        </p:spPr>
      </p:pic>
      <p:sp>
        <p:nvSpPr>
          <p:cNvPr id="8" name="Rectangle 7"/>
          <p:cNvSpPr/>
          <p:nvPr/>
        </p:nvSpPr>
        <p:spPr>
          <a:xfrm>
            <a:off x="610024" y="2130286"/>
            <a:ext cx="3377602" cy="1323439"/>
          </a:xfrm>
          <a:prstGeom prst="rect">
            <a:avLst/>
          </a:prstGeom>
        </p:spPr>
        <p:txBody>
          <a:bodyPr wrap="square">
            <a:spAutoFit/>
          </a:bodyPr>
          <a:lstStyle/>
          <a:p>
            <a:pPr lvl="0" algn="just"/>
            <a:r>
              <a:rPr lang="en-US" sz="2000" b="1" dirty="0"/>
              <a:t>Mcc</a:t>
            </a:r>
            <a:r>
              <a:rPr lang="en-US" sz="2000" dirty="0"/>
              <a:t>, it enables </a:t>
            </a:r>
            <a:r>
              <a:rPr lang="en-US" sz="2000" dirty="0" smtClean="0"/>
              <a:t>a </a:t>
            </a:r>
            <a:r>
              <a:rPr lang="en-US" sz="2000" dirty="0"/>
              <a:t>CSE to use the services supported by another CSE</a:t>
            </a:r>
            <a:r>
              <a:rPr lang="en-US" sz="2000" dirty="0" smtClean="0"/>
              <a:t>. Either on the same or different domains.</a:t>
            </a:r>
            <a:endParaRPr lang="en-US" sz="2000" dirty="0"/>
          </a:p>
        </p:txBody>
      </p:sp>
      <p:pic>
        <p:nvPicPr>
          <p:cNvPr id="9" name="Content Placeholder 10"/>
          <p:cNvPicPr>
            <a:picLocks noGrp="1"/>
          </p:cNvPicPr>
          <p:nvPr>
            <p:ph idx="1"/>
          </p:nvPr>
        </p:nvPicPr>
        <p:blipFill rotWithShape="1">
          <a:blip r:embed="rId3"/>
          <a:srcRect l="50841" t="43976" b="30299"/>
          <a:stretch/>
        </p:blipFill>
        <p:spPr>
          <a:xfrm>
            <a:off x="610024" y="4145140"/>
            <a:ext cx="3201218" cy="977900"/>
          </a:xfrm>
          <a:prstGeom prst="rect">
            <a:avLst/>
          </a:prstGeom>
        </p:spPr>
      </p:pic>
    </p:spTree>
    <p:extLst>
      <p:ext uri="{BB962C8B-B14F-4D97-AF65-F5344CB8AC3E}">
        <p14:creationId xmlns:p14="http://schemas.microsoft.com/office/powerpoint/2010/main" val="6355394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r>
              <a:rPr lang="en-US" altLang="zh-TW" smtClean="0"/>
              <a:t>Step 3. Registration of Network Application to NSCL</a:t>
            </a:r>
          </a:p>
        </p:txBody>
      </p:sp>
      <p:sp>
        <p:nvSpPr>
          <p:cNvPr id="35843" name="Content Placeholder 2"/>
          <p:cNvSpPr>
            <a:spLocks noGrp="1"/>
          </p:cNvSpPr>
          <p:nvPr>
            <p:ph idx="1"/>
          </p:nvPr>
        </p:nvSpPr>
        <p:spPr/>
        <p:txBody>
          <a:bodyPr/>
          <a:lstStyle/>
          <a:p>
            <a:r>
              <a:rPr lang="en-US" altLang="zh-TW" smtClean="0"/>
              <a:t>Network Application (NA) also needs to register to its local NSCL.</a:t>
            </a:r>
          </a:p>
          <a:p>
            <a:r>
              <a:rPr lang="en-US" altLang="zh-TW" smtClean="0"/>
              <a:t>As a result, NSCL will establish NA in its resource tree and store NA information under collection resources “applications”.</a:t>
            </a:r>
          </a:p>
          <a:p>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5F1CF08B-F034-4A3C-B1DF-E7F295EC4732}" type="slidenum">
              <a:rPr lang="zh-TW" altLang="en-US">
                <a:solidFill>
                  <a:srgbClr val="10253F"/>
                </a:solidFill>
                <a:latin typeface="Calibri" panose="020F0502020204030204" pitchFamily="34" charset="0"/>
              </a:rPr>
              <a:pPr eaLnBrk="1" hangingPunct="1"/>
              <a:t>120</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38718763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r>
              <a:rPr lang="en-US" altLang="zh-TW" smtClean="0"/>
              <a:t>Resource Trees on both DSCL and NSCL after Step 3</a:t>
            </a:r>
          </a:p>
        </p:txBody>
      </p:sp>
      <p:grpSp>
        <p:nvGrpSpPr>
          <p:cNvPr id="36867" name="Group 42"/>
          <p:cNvGrpSpPr>
            <a:grpSpLocks/>
          </p:cNvGrpSpPr>
          <p:nvPr/>
        </p:nvGrpSpPr>
        <p:grpSpPr bwMode="auto">
          <a:xfrm>
            <a:off x="1908175" y="2001986"/>
            <a:ext cx="5327650" cy="1652587"/>
            <a:chOff x="250825" y="1484784"/>
            <a:chExt cx="8497888" cy="2874159"/>
          </a:xfrm>
        </p:grpSpPr>
        <p:sp>
          <p:nvSpPr>
            <p:cNvPr id="5" name="Rectangle 4"/>
            <p:cNvSpPr/>
            <p:nvPr/>
          </p:nvSpPr>
          <p:spPr>
            <a:xfrm>
              <a:off x="324258" y="3141360"/>
              <a:ext cx="3815946" cy="933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6" name="Rectangle 5"/>
            <p:cNvSpPr/>
            <p:nvPr/>
          </p:nvSpPr>
          <p:spPr>
            <a:xfrm>
              <a:off x="250825"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7" name="Up-Down Arrow 6"/>
            <p:cNvSpPr/>
            <p:nvPr/>
          </p:nvSpPr>
          <p:spPr>
            <a:xfrm>
              <a:off x="1980283"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6881" name="TextBox 7"/>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36882" name="TextBox 8"/>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0" name="Rectangle 9"/>
            <p:cNvSpPr/>
            <p:nvPr/>
          </p:nvSpPr>
          <p:spPr>
            <a:xfrm>
              <a:off x="4859334"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1" name="Rectangle 10"/>
            <p:cNvSpPr/>
            <p:nvPr/>
          </p:nvSpPr>
          <p:spPr>
            <a:xfrm>
              <a:off x="4932767" y="3141360"/>
              <a:ext cx="3815946" cy="9332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2" name="Up-Down Arrow 11"/>
            <p:cNvSpPr/>
            <p:nvPr/>
          </p:nvSpPr>
          <p:spPr>
            <a:xfrm>
              <a:off x="6588792"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3" name="Left-Right Arrow 12"/>
            <p:cNvSpPr/>
            <p:nvPr/>
          </p:nvSpPr>
          <p:spPr>
            <a:xfrm>
              <a:off x="4211104" y="3428500"/>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6887"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36868" name="TextBox 39"/>
          <p:cNvSpPr txBox="1">
            <a:spLocks noChangeArrowheads="1"/>
          </p:cNvSpPr>
          <p:nvPr/>
        </p:nvSpPr>
        <p:spPr bwMode="auto">
          <a:xfrm>
            <a:off x="2627313" y="3657748"/>
            <a:ext cx="374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latin typeface="Arial" panose="020B0604020202020204" pitchFamily="34" charset="0"/>
                <a:cs typeface="Arial" panose="020B0604020202020204" pitchFamily="34" charset="0"/>
              </a:rPr>
              <a:t>Domain Name of Utility Company:</a:t>
            </a:r>
          </a:p>
          <a:p>
            <a:pPr algn="ctr" eaLnBrk="1" hangingPunct="1">
              <a:spcBef>
                <a:spcPct val="0"/>
              </a:spcBef>
              <a:buFontTx/>
              <a:buNone/>
            </a:pPr>
            <a:r>
              <a:rPr lang="en-US" altLang="zh-TW" sz="1800">
                <a:latin typeface="Arial" panose="020B0604020202020204" pitchFamily="34" charset="0"/>
                <a:cs typeface="Arial" panose="020B0604020202020204" pitchFamily="34" charset="0"/>
              </a:rPr>
              <a:t>utility1.com</a:t>
            </a:r>
          </a:p>
        </p:txBody>
      </p:sp>
      <p:sp>
        <p:nvSpPr>
          <p:cNvPr id="41" name="Rectangle 40"/>
          <p:cNvSpPr/>
          <p:nvPr/>
        </p:nvSpPr>
        <p:spPr>
          <a:xfrm>
            <a:off x="1331913" y="1928961"/>
            <a:ext cx="6408737" cy="2376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870" name="Group 61"/>
          <p:cNvGrpSpPr>
            <a:grpSpLocks/>
          </p:cNvGrpSpPr>
          <p:nvPr/>
        </p:nvGrpSpPr>
        <p:grpSpPr bwMode="auto">
          <a:xfrm>
            <a:off x="3276600" y="5529411"/>
            <a:ext cx="5300663" cy="923925"/>
            <a:chOff x="3275856" y="5229200"/>
            <a:chExt cx="5301451" cy="923330"/>
          </a:xfrm>
        </p:grpSpPr>
        <p:sp>
          <p:nvSpPr>
            <p:cNvPr id="24" name="TextBox 23"/>
            <p:cNvSpPr txBox="1"/>
            <p:nvPr/>
          </p:nvSpPr>
          <p:spPr>
            <a:xfrm>
              <a:off x="3275856" y="5229200"/>
              <a:ext cx="5301451" cy="923330"/>
            </a:xfrm>
            <a:prstGeom prst="rect">
              <a:avLst/>
            </a:prstGeom>
            <a:solidFill>
              <a:schemeClr val="accent1">
                <a:lumMod val="20000"/>
                <a:lumOff val="80000"/>
              </a:schemeClr>
            </a:solid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&gt;:&lt;protocol&gt;://</a:t>
              </a:r>
              <a:r>
                <a:rPr lang="en-US" i="1" dirty="0">
                  <a:latin typeface="Arial" charset="0"/>
                  <a:cs typeface="Arial" charset="0"/>
                </a:rPr>
                <a:t>smartmetering</a:t>
              </a:r>
              <a:r>
                <a:rPr lang="en-US" dirty="0">
                  <a:latin typeface="Arial" charset="0"/>
                  <a:cs typeface="Arial" charset="0"/>
                </a:rPr>
                <a:t>.utility1.com</a:t>
              </a:r>
            </a:p>
            <a:p>
              <a:pPr>
                <a:defRPr/>
              </a:pPr>
              <a:r>
                <a:rPr lang="en-US" dirty="0">
                  <a:latin typeface="Arial" charset="0"/>
                  <a:cs typeface="Arial" charset="0"/>
                </a:rPr>
                <a:t>         applications</a:t>
              </a:r>
            </a:p>
            <a:p>
              <a:pPr>
                <a:defRPr/>
              </a:pPr>
              <a:r>
                <a:rPr lang="en-US" dirty="0">
                  <a:latin typeface="Arial" charset="0"/>
                  <a:cs typeface="Arial" charset="0"/>
                </a:rPr>
                <a:t>                   meterApplication1</a:t>
              </a:r>
            </a:p>
          </p:txBody>
        </p:sp>
        <p:cxnSp>
          <p:nvCxnSpPr>
            <p:cNvPr id="28" name="Straight Connector 27"/>
            <p:cNvCxnSpPr/>
            <p:nvPr/>
          </p:nvCxnSpPr>
          <p:spPr>
            <a:xfrm>
              <a:off x="3707720" y="5517939"/>
              <a:ext cx="0" cy="21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07720" y="5733700"/>
              <a:ext cx="2159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84069" y="5949461"/>
              <a:ext cx="2159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284069" y="5805091"/>
              <a:ext cx="0" cy="1443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Slide Number Placeholder 57"/>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C8DE0A2-62FB-4FC0-AFD7-6983CCE6B964}" type="slidenum">
              <a:rPr lang="zh-TW" altLang="en-US">
                <a:solidFill>
                  <a:srgbClr val="10253F"/>
                </a:solidFill>
                <a:latin typeface="Calibri" panose="020F0502020204030204" pitchFamily="34" charset="0"/>
              </a:rPr>
              <a:pPr eaLnBrk="1" hangingPunct="1"/>
              <a:t>121</a:t>
            </a:fld>
            <a:endParaRPr lang="zh-TW" altLang="en-US">
              <a:solidFill>
                <a:srgbClr val="10253F"/>
              </a:solidFill>
              <a:latin typeface="Calibri" panose="020F0502020204030204" pitchFamily="34" charset="0"/>
            </a:endParaRPr>
          </a:p>
        </p:txBody>
      </p:sp>
      <p:sp>
        <p:nvSpPr>
          <p:cNvPr id="44" name="Rectangle 43"/>
          <p:cNvSpPr/>
          <p:nvPr/>
        </p:nvSpPr>
        <p:spPr>
          <a:xfrm>
            <a:off x="250825" y="4800748"/>
            <a:ext cx="5122863" cy="368300"/>
          </a:xfrm>
          <a:prstGeom prst="rect">
            <a:avLst/>
          </a:prstGeom>
          <a:solidFill>
            <a:schemeClr val="accent6">
              <a:lumMod val="20000"/>
              <a:lumOff val="80000"/>
            </a:schemeClr>
          </a:solid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 &lt;protocol&gt;://</a:t>
            </a:r>
            <a:r>
              <a:rPr lang="en-US" i="1" dirty="0">
                <a:latin typeface="Arial" charset="0"/>
                <a:cs typeface="Arial" charset="0"/>
              </a:rPr>
              <a:t>meter12345</a:t>
            </a:r>
            <a:r>
              <a:rPr lang="en-US" dirty="0">
                <a:latin typeface="Arial" charset="0"/>
                <a:cs typeface="Arial" charset="0"/>
              </a:rPr>
              <a:t>.utility1.com</a:t>
            </a:r>
          </a:p>
        </p:txBody>
      </p:sp>
    </p:spTree>
    <p:extLst>
      <p:ext uri="{BB962C8B-B14F-4D97-AF65-F5344CB8AC3E}">
        <p14:creationId xmlns:p14="http://schemas.microsoft.com/office/powerpoint/2010/main" val="230776538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altLang="zh-TW" smtClean="0"/>
              <a:t>Step 4. NA Subscribes to NSCL for Smart Meter Registration</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1AFCD4FF-F0E5-443A-8EFA-FCD9AB852CBC}" type="slidenum">
              <a:rPr lang="zh-TW" altLang="en-US">
                <a:solidFill>
                  <a:srgbClr val="10253F"/>
                </a:solidFill>
                <a:latin typeface="Calibri" panose="020F0502020204030204" pitchFamily="34" charset="0"/>
              </a:rPr>
              <a:pPr eaLnBrk="1" hangingPunct="1"/>
              <a:t>122</a:t>
            </a:fld>
            <a:endParaRPr lang="zh-TW" altLang="en-US">
              <a:solidFill>
                <a:srgbClr val="10253F"/>
              </a:solidFill>
              <a:latin typeface="Calibri" panose="020F0502020204030204" pitchFamily="34" charset="0"/>
            </a:endParaRP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838598"/>
            <a:ext cx="54737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5"/>
          <p:cNvSpPr txBox="1">
            <a:spLocks noChangeArrowheads="1"/>
          </p:cNvSpPr>
          <p:nvPr/>
        </p:nvSpPr>
        <p:spPr bwMode="auto">
          <a:xfrm>
            <a:off x="1619250" y="4904060"/>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37894" name="TextBox 6"/>
          <p:cNvSpPr txBox="1">
            <a:spLocks noChangeArrowheads="1"/>
          </p:cNvSpPr>
          <p:nvPr/>
        </p:nvSpPr>
        <p:spPr bwMode="auto">
          <a:xfrm>
            <a:off x="971550" y="5192985"/>
            <a:ext cx="77454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1800">
                <a:latin typeface="Arial" panose="020B0604020202020204" pitchFamily="34" charset="0"/>
                <a:cs typeface="Arial" panose="020B0604020202020204" pitchFamily="34" charset="0"/>
              </a:rPr>
              <a:t>The NA wants to be notified of any registered smart meter.</a:t>
            </a:r>
          </a:p>
          <a:p>
            <a:pPr eaLnBrk="1" hangingPunct="1">
              <a:spcBef>
                <a:spcPct val="0"/>
              </a:spcBef>
            </a:pPr>
            <a:r>
              <a:rPr lang="en-US" altLang="zh-TW" sz="1800">
                <a:latin typeface="Arial" panose="020B0604020202020204" pitchFamily="34" charset="0"/>
                <a:cs typeface="Arial" panose="020B0604020202020204" pitchFamily="34" charset="0"/>
              </a:rPr>
              <a:t>The NA thus subscribes to the NSCL to get notification whenever DSCLs </a:t>
            </a:r>
          </a:p>
          <a:p>
            <a:pPr eaLnBrk="1" hangingPunct="1">
              <a:spcBef>
                <a:spcPct val="0"/>
              </a:spcBef>
              <a:buFontTx/>
              <a:buNone/>
            </a:pPr>
            <a:r>
              <a:rPr lang="en-US" altLang="zh-TW" sz="1800">
                <a:latin typeface="Arial" panose="020B0604020202020204" pitchFamily="34" charset="0"/>
                <a:cs typeface="Arial" panose="020B0604020202020204" pitchFamily="34" charset="0"/>
              </a:rPr>
              <a:t>  register under the “scls” resources.</a:t>
            </a:r>
          </a:p>
          <a:p>
            <a:pPr eaLnBrk="1" hangingPunct="1">
              <a:spcBef>
                <a:spcPct val="0"/>
              </a:spcBef>
            </a:pPr>
            <a:r>
              <a:rPr lang="en-US" altLang="zh-TW" sz="1800">
                <a:latin typeface="Arial" panose="020B0604020202020204" pitchFamily="34" charset="0"/>
                <a:cs typeface="Arial" panose="020B0604020202020204" pitchFamily="34" charset="0"/>
              </a:rPr>
              <a:t>This subscription is done by creating a “newMeters” resource under  </a:t>
            </a:r>
          </a:p>
          <a:p>
            <a:pPr eaLnBrk="1" hangingPunct="1">
              <a:spcBef>
                <a:spcPct val="0"/>
              </a:spcBef>
              <a:buFontTx/>
              <a:buNone/>
            </a:pPr>
            <a:r>
              <a:rPr lang="en-US" altLang="zh-TW" sz="1800">
                <a:latin typeface="Arial" panose="020B0604020202020204" pitchFamily="34" charset="0"/>
                <a:cs typeface="Arial" panose="020B0604020202020204" pitchFamily="34" charset="0"/>
              </a:rPr>
              <a:t>  “subscriptions”.</a:t>
            </a:r>
          </a:p>
        </p:txBody>
      </p:sp>
    </p:spTree>
    <p:extLst>
      <p:ext uri="{BB962C8B-B14F-4D97-AF65-F5344CB8AC3E}">
        <p14:creationId xmlns:p14="http://schemas.microsoft.com/office/powerpoint/2010/main" val="32048480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r>
              <a:rPr lang="en-US" altLang="zh-TW" smtClean="0"/>
              <a:t>Resource Tree on NSCL after Step 4</a:t>
            </a:r>
          </a:p>
        </p:txBody>
      </p:sp>
      <p:grpSp>
        <p:nvGrpSpPr>
          <p:cNvPr id="38915" name="Group 42"/>
          <p:cNvGrpSpPr>
            <a:grpSpLocks/>
          </p:cNvGrpSpPr>
          <p:nvPr/>
        </p:nvGrpSpPr>
        <p:grpSpPr bwMode="auto">
          <a:xfrm>
            <a:off x="1908175" y="1557338"/>
            <a:ext cx="5327650" cy="1652587"/>
            <a:chOff x="250825" y="1484784"/>
            <a:chExt cx="8497888" cy="2874159"/>
          </a:xfrm>
        </p:grpSpPr>
        <p:sp>
          <p:nvSpPr>
            <p:cNvPr id="5" name="Rectangle 4"/>
            <p:cNvSpPr/>
            <p:nvPr/>
          </p:nvSpPr>
          <p:spPr>
            <a:xfrm>
              <a:off x="324258" y="3141360"/>
              <a:ext cx="3815946" cy="933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6" name="Rectangle 5"/>
            <p:cNvSpPr/>
            <p:nvPr/>
          </p:nvSpPr>
          <p:spPr>
            <a:xfrm>
              <a:off x="250825"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7" name="Up-Down Arrow 6"/>
            <p:cNvSpPr/>
            <p:nvPr/>
          </p:nvSpPr>
          <p:spPr>
            <a:xfrm>
              <a:off x="1980283"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38936" name="TextBox 7"/>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38937" name="TextBox 8"/>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0" name="Rectangle 9"/>
            <p:cNvSpPr/>
            <p:nvPr/>
          </p:nvSpPr>
          <p:spPr>
            <a:xfrm>
              <a:off x="4859334"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1" name="Rectangle 10"/>
            <p:cNvSpPr/>
            <p:nvPr/>
          </p:nvSpPr>
          <p:spPr>
            <a:xfrm>
              <a:off x="4932767" y="3141360"/>
              <a:ext cx="3815946" cy="9332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2" name="Up-Down Arrow 11"/>
            <p:cNvSpPr/>
            <p:nvPr/>
          </p:nvSpPr>
          <p:spPr>
            <a:xfrm>
              <a:off x="6588792"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3" name="Left-Right Arrow 12"/>
            <p:cNvSpPr/>
            <p:nvPr/>
          </p:nvSpPr>
          <p:spPr>
            <a:xfrm>
              <a:off x="4211104" y="3428500"/>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38942"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38916" name="TextBox 39"/>
          <p:cNvSpPr txBox="1">
            <a:spLocks noChangeArrowheads="1"/>
          </p:cNvSpPr>
          <p:nvPr/>
        </p:nvSpPr>
        <p:spPr bwMode="auto">
          <a:xfrm>
            <a:off x="2627313" y="3213100"/>
            <a:ext cx="374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a:latin typeface="Arial" panose="020B0604020202020204" pitchFamily="34" charset="0"/>
                <a:cs typeface="Arial" panose="020B0604020202020204" pitchFamily="34" charset="0"/>
              </a:rPr>
              <a:t>Domain Name of Utility Company:</a:t>
            </a:r>
          </a:p>
          <a:p>
            <a:pPr algn="ctr" eaLnBrk="1" hangingPunct="1">
              <a:spcBef>
                <a:spcPct val="0"/>
              </a:spcBef>
              <a:buFontTx/>
              <a:buNone/>
            </a:pPr>
            <a:r>
              <a:rPr lang="en-US" altLang="zh-TW" sz="1800">
                <a:latin typeface="Arial" panose="020B0604020202020204" pitchFamily="34" charset="0"/>
                <a:cs typeface="Arial" panose="020B0604020202020204" pitchFamily="34" charset="0"/>
              </a:rPr>
              <a:t>utility1.com</a:t>
            </a:r>
          </a:p>
        </p:txBody>
      </p:sp>
      <p:sp>
        <p:nvSpPr>
          <p:cNvPr id="41" name="Rectangle 40"/>
          <p:cNvSpPr/>
          <p:nvPr/>
        </p:nvSpPr>
        <p:spPr>
          <a:xfrm>
            <a:off x="1331913" y="1484313"/>
            <a:ext cx="6408737" cy="2376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Slide Number Placeholder 57"/>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8F6804A-335B-4644-84E3-913E027945E5}" type="slidenum">
              <a:rPr lang="zh-TW" altLang="en-US">
                <a:solidFill>
                  <a:srgbClr val="10253F"/>
                </a:solidFill>
                <a:latin typeface="Calibri" panose="020F0502020204030204" pitchFamily="34" charset="0"/>
              </a:rPr>
              <a:pPr eaLnBrk="1" hangingPunct="1"/>
              <a:t>123</a:t>
            </a:fld>
            <a:endParaRPr lang="zh-TW" altLang="en-US">
              <a:solidFill>
                <a:srgbClr val="10253F"/>
              </a:solidFill>
              <a:latin typeface="Calibri" panose="020F0502020204030204" pitchFamily="34" charset="0"/>
            </a:endParaRPr>
          </a:p>
        </p:txBody>
      </p:sp>
      <p:grpSp>
        <p:nvGrpSpPr>
          <p:cNvPr id="38919" name="Group 44"/>
          <p:cNvGrpSpPr>
            <a:grpSpLocks/>
          </p:cNvGrpSpPr>
          <p:nvPr/>
        </p:nvGrpSpPr>
        <p:grpSpPr bwMode="auto">
          <a:xfrm>
            <a:off x="1935163" y="4122738"/>
            <a:ext cx="6813550" cy="1970087"/>
            <a:chOff x="1763688" y="4725144"/>
            <a:chExt cx="6813619" cy="1970350"/>
          </a:xfrm>
        </p:grpSpPr>
        <p:cxnSp>
          <p:nvCxnSpPr>
            <p:cNvPr id="52" name="Straight Connector 51"/>
            <p:cNvCxnSpPr/>
            <p:nvPr/>
          </p:nvCxnSpPr>
          <p:spPr>
            <a:xfrm flipH="1">
              <a:off x="1763688" y="4725144"/>
              <a:ext cx="28734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76590" y="4941073"/>
              <a:ext cx="5300717" cy="1754421"/>
            </a:xfrm>
            <a:prstGeom prst="rect">
              <a:avLst/>
            </a:prstGeom>
            <a:solidFill>
              <a:schemeClr val="accent1">
                <a:lumMod val="20000"/>
                <a:lumOff val="80000"/>
              </a:schemeClr>
            </a:solidFill>
            <a:ln>
              <a:solidFill>
                <a:schemeClr val="tx1"/>
              </a:solidFill>
            </a:ln>
          </p:spPr>
          <p:txBody>
            <a:bodyPr>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&gt;:&lt;protocol&gt;://</a:t>
              </a:r>
              <a:r>
                <a:rPr lang="en-US" i="1" dirty="0">
                  <a:latin typeface="Arial" charset="0"/>
                  <a:cs typeface="Arial" charset="0"/>
                </a:rPr>
                <a:t>smartmetering</a:t>
              </a:r>
              <a:r>
                <a:rPr lang="en-US" dirty="0">
                  <a:latin typeface="Arial" charset="0"/>
                  <a:cs typeface="Arial" charset="0"/>
                </a:rPr>
                <a:t>.utility1.com</a:t>
              </a:r>
            </a:p>
            <a:p>
              <a:pPr>
                <a:defRPr/>
              </a:pPr>
              <a:r>
                <a:rPr lang="en-US" dirty="0">
                  <a:latin typeface="Arial" charset="0"/>
                  <a:cs typeface="Arial" charset="0"/>
                </a:rPr>
                <a:t>         applications</a:t>
              </a:r>
            </a:p>
            <a:p>
              <a:pPr>
                <a:defRPr/>
              </a:pPr>
              <a:r>
                <a:rPr lang="en-US" dirty="0">
                  <a:latin typeface="Arial" charset="0"/>
                  <a:cs typeface="Arial" charset="0"/>
                </a:rPr>
                <a:t>                   meterApplication1</a:t>
              </a: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subscriptions</a:t>
              </a:r>
            </a:p>
            <a:p>
              <a:pPr>
                <a:defRPr/>
              </a:pPr>
              <a:r>
                <a:rPr lang="en-US" dirty="0">
                  <a:latin typeface="Arial" charset="0"/>
                  <a:cs typeface="Arial" charset="0"/>
                </a:rPr>
                <a:t>                               </a:t>
              </a:r>
              <a:r>
                <a:rPr lang="en-US" dirty="0" err="1">
                  <a:latin typeface="Arial" charset="0"/>
                  <a:cs typeface="Arial" charset="0"/>
                </a:rPr>
                <a:t>newMeters</a:t>
              </a:r>
              <a:endParaRPr lang="en-US" dirty="0">
                <a:latin typeface="Arial" charset="0"/>
                <a:cs typeface="Arial" charset="0"/>
              </a:endParaRPr>
            </a:p>
          </p:txBody>
        </p:sp>
        <p:cxnSp>
          <p:nvCxnSpPr>
            <p:cNvPr id="28" name="Straight Connector 27"/>
            <p:cNvCxnSpPr/>
            <p:nvPr/>
          </p:nvCxnSpPr>
          <p:spPr>
            <a:xfrm>
              <a:off x="3635369" y="5157002"/>
              <a:ext cx="0" cy="215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635369" y="5372930"/>
              <a:ext cx="21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84664" y="5661894"/>
              <a:ext cx="21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4284664" y="5517412"/>
              <a:ext cx="0" cy="144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35369" y="5372930"/>
              <a:ext cx="0" cy="576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635369" y="5949269"/>
              <a:ext cx="21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284664" y="6236646"/>
              <a:ext cx="21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64" y="6093752"/>
              <a:ext cx="0" cy="142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003808" y="6525609"/>
              <a:ext cx="21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003808" y="6381127"/>
              <a:ext cx="0" cy="1444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4643438" y="5445125"/>
            <a:ext cx="2089150" cy="720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503130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zh-TW" smtClean="0"/>
              <a:t>Step 5. DSCL Registers to NSCL  </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BDF20CC-F9F1-48A8-937B-6E0F0EE86901}" type="slidenum">
              <a:rPr lang="zh-TW" altLang="en-US">
                <a:solidFill>
                  <a:srgbClr val="10253F"/>
                </a:solidFill>
                <a:latin typeface="Calibri" panose="020F0502020204030204" pitchFamily="34" charset="0"/>
              </a:rPr>
              <a:pPr eaLnBrk="1" hangingPunct="1"/>
              <a:t>124</a:t>
            </a:fld>
            <a:endParaRPr lang="zh-TW" altLang="en-US">
              <a:solidFill>
                <a:srgbClr val="10253F"/>
              </a:solidFill>
              <a:latin typeface="Calibri" panose="020F0502020204030204" pitchFamily="34" charset="0"/>
            </a:endParaRPr>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09080"/>
            <a:ext cx="72009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2051050" y="4504705"/>
            <a:ext cx="54737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39942" name="TextBox 6"/>
          <p:cNvSpPr txBox="1">
            <a:spLocks noChangeArrowheads="1"/>
          </p:cNvSpPr>
          <p:nvPr/>
        </p:nvSpPr>
        <p:spPr bwMode="auto">
          <a:xfrm>
            <a:off x="622300" y="4649167"/>
            <a:ext cx="8702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r>
              <a:rPr lang="en-US" altLang="zh-TW" sz="1800">
                <a:latin typeface="Arial" panose="020B0604020202020204" pitchFamily="34" charset="0"/>
                <a:cs typeface="Arial" panose="020B0604020202020204" pitchFamily="34" charset="0"/>
              </a:rPr>
              <a:t>Once the smart meter is bootstrapped, the DSCL can perform NSCL discovery </a:t>
            </a:r>
          </a:p>
          <a:p>
            <a:pPr eaLnBrk="1" hangingPunct="1">
              <a:spcBef>
                <a:spcPct val="0"/>
              </a:spcBef>
              <a:buFontTx/>
              <a:buNone/>
            </a:pPr>
            <a:r>
              <a:rPr lang="en-US" altLang="zh-TW" sz="1800">
                <a:latin typeface="Arial" panose="020B0604020202020204" pitchFamily="34" charset="0"/>
                <a:cs typeface="Arial" panose="020B0604020202020204" pitchFamily="34" charset="0"/>
              </a:rPr>
              <a:t>  and register with NSCL.</a:t>
            </a:r>
          </a:p>
          <a:p>
            <a:pPr eaLnBrk="1" hangingPunct="1">
              <a:spcBef>
                <a:spcPct val="0"/>
              </a:spcBef>
            </a:pPr>
            <a:r>
              <a:rPr lang="en-US" altLang="zh-TW" sz="1800">
                <a:latin typeface="Arial" panose="020B0604020202020204" pitchFamily="34" charset="0"/>
                <a:cs typeface="Arial" panose="020B0604020202020204" pitchFamily="34" charset="0"/>
              </a:rPr>
              <a:t>As NSCL discovery procedures are yet to be defined, NSCL information (e.g.</a:t>
            </a:r>
          </a:p>
          <a:p>
            <a:pPr eaLnBrk="1" hangingPunct="1">
              <a:spcBef>
                <a:spcPct val="0"/>
              </a:spcBef>
              <a:buFontTx/>
              <a:buNone/>
            </a:pPr>
            <a:r>
              <a:rPr lang="en-US" altLang="zh-TW" sz="1800">
                <a:latin typeface="Arial" panose="020B0604020202020204" pitchFamily="34" charset="0"/>
                <a:cs typeface="Arial" panose="020B0604020202020204" pitchFamily="34" charset="0"/>
              </a:rPr>
              <a:t> FQDN, port number etc.) can be pre-configured in DSCL for this step.</a:t>
            </a:r>
          </a:p>
          <a:p>
            <a:pPr eaLnBrk="1" hangingPunct="1">
              <a:spcBef>
                <a:spcPct val="0"/>
              </a:spcBef>
            </a:pPr>
            <a:r>
              <a:rPr lang="en-US" altLang="zh-TW" sz="1800">
                <a:latin typeface="Arial" panose="020B0604020202020204" pitchFamily="34" charset="0"/>
                <a:cs typeface="Arial" panose="020B0604020202020204" pitchFamily="34" charset="0"/>
              </a:rPr>
              <a:t>DSCL requests to register with NSCL by creating an “scl” under “scls” called “meter1235”.</a:t>
            </a:r>
          </a:p>
          <a:p>
            <a:pPr eaLnBrk="1" hangingPunct="1">
              <a:spcBef>
                <a:spcPct val="0"/>
              </a:spcBef>
            </a:pPr>
            <a:r>
              <a:rPr lang="en-US" altLang="zh-TW" sz="1800">
                <a:latin typeface="Arial" panose="020B0604020202020204" pitchFamily="34" charset="0"/>
                <a:cs typeface="Arial" panose="020B0604020202020204" pitchFamily="34" charset="0"/>
              </a:rPr>
              <a:t>DSCL also creates a resource representing NSCL locally.</a:t>
            </a:r>
          </a:p>
          <a:p>
            <a:pPr eaLnBrk="1" hangingPunct="1">
              <a:spcBef>
                <a:spcPct val="0"/>
              </a:spcBef>
            </a:pPr>
            <a:endParaRPr lang="en-US" altLang="zh-TW"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8063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r>
              <a:rPr lang="en-US" altLang="zh-TW" smtClean="0"/>
              <a:t>Resource Trees on both DSCL and NSCL after Step 5 (1)</a:t>
            </a:r>
          </a:p>
        </p:txBody>
      </p:sp>
      <p:grpSp>
        <p:nvGrpSpPr>
          <p:cNvPr id="40963" name="Group 42"/>
          <p:cNvGrpSpPr>
            <a:grpSpLocks/>
          </p:cNvGrpSpPr>
          <p:nvPr/>
        </p:nvGrpSpPr>
        <p:grpSpPr bwMode="auto">
          <a:xfrm>
            <a:off x="1908175" y="1974285"/>
            <a:ext cx="5327650" cy="1652587"/>
            <a:chOff x="250825" y="1484784"/>
            <a:chExt cx="8497888" cy="2874159"/>
          </a:xfrm>
        </p:grpSpPr>
        <p:sp>
          <p:nvSpPr>
            <p:cNvPr id="5" name="Rectangle 4"/>
            <p:cNvSpPr/>
            <p:nvPr/>
          </p:nvSpPr>
          <p:spPr>
            <a:xfrm>
              <a:off x="324258" y="3141360"/>
              <a:ext cx="3815946" cy="933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6" name="Rectangle 5"/>
            <p:cNvSpPr/>
            <p:nvPr/>
          </p:nvSpPr>
          <p:spPr>
            <a:xfrm>
              <a:off x="250825"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7" name="Up-Down Arrow 6"/>
            <p:cNvSpPr/>
            <p:nvPr/>
          </p:nvSpPr>
          <p:spPr>
            <a:xfrm>
              <a:off x="1980283"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40971" name="TextBox 7"/>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40972" name="TextBox 8"/>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0" name="Rectangle 9"/>
            <p:cNvSpPr/>
            <p:nvPr/>
          </p:nvSpPr>
          <p:spPr>
            <a:xfrm>
              <a:off x="4859334"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1" name="Rectangle 10"/>
            <p:cNvSpPr/>
            <p:nvPr/>
          </p:nvSpPr>
          <p:spPr>
            <a:xfrm>
              <a:off x="4932767" y="3141360"/>
              <a:ext cx="3815946" cy="9332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2" name="Up-Down Arrow 11"/>
            <p:cNvSpPr/>
            <p:nvPr/>
          </p:nvSpPr>
          <p:spPr>
            <a:xfrm>
              <a:off x="6588792"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3" name="Left-Right Arrow 12"/>
            <p:cNvSpPr/>
            <p:nvPr/>
          </p:nvSpPr>
          <p:spPr>
            <a:xfrm>
              <a:off x="4211104" y="3428500"/>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0977"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41" name="Rectangle 40"/>
          <p:cNvSpPr/>
          <p:nvPr/>
        </p:nvSpPr>
        <p:spPr>
          <a:xfrm>
            <a:off x="1331913" y="1901260"/>
            <a:ext cx="6408737" cy="1657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Slide Number Placeholder 57"/>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94883BB-B178-4145-93EC-D38B476FDD60}" type="slidenum">
              <a:rPr lang="zh-TW" altLang="en-US">
                <a:solidFill>
                  <a:srgbClr val="10253F"/>
                </a:solidFill>
                <a:latin typeface="Calibri" panose="020F0502020204030204" pitchFamily="34" charset="0"/>
              </a:rPr>
              <a:pPr eaLnBrk="1" hangingPunct="1"/>
              <a:t>125</a:t>
            </a:fld>
            <a:endParaRPr lang="zh-TW" altLang="en-US">
              <a:solidFill>
                <a:srgbClr val="10253F"/>
              </a:solidFill>
              <a:latin typeface="Calibri" panose="020F0502020204030204" pitchFamily="34" charset="0"/>
            </a:endParaRPr>
          </a:p>
        </p:txBody>
      </p:sp>
      <p:grpSp>
        <p:nvGrpSpPr>
          <p:cNvPr id="3" name="Group 86"/>
          <p:cNvGrpSpPr/>
          <p:nvPr/>
        </p:nvGrpSpPr>
        <p:grpSpPr>
          <a:xfrm>
            <a:off x="3131840" y="3989963"/>
            <a:ext cx="5301451" cy="2031325"/>
            <a:chOff x="1979712" y="2420888"/>
            <a:chExt cx="5301451" cy="2031325"/>
          </a:xfrm>
          <a:solidFill>
            <a:schemeClr val="accent1">
              <a:lumMod val="20000"/>
              <a:lumOff val="80000"/>
            </a:schemeClr>
          </a:solidFill>
        </p:grpSpPr>
        <p:sp>
          <p:nvSpPr>
            <p:cNvPr id="88" name="TextBox 87"/>
            <p:cNvSpPr txBox="1"/>
            <p:nvPr/>
          </p:nvSpPr>
          <p:spPr>
            <a:xfrm>
              <a:off x="1979712" y="2420888"/>
              <a:ext cx="5301451" cy="2031325"/>
            </a:xfrm>
            <a:prstGeom prst="rect">
              <a:avLst/>
            </a:prstGeom>
            <a:grp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&gt;:&lt;protocol&gt;://smartmetering.utility1.com</a:t>
              </a:r>
            </a:p>
            <a:p>
              <a:pPr>
                <a:defRPr/>
              </a:pPr>
              <a:r>
                <a:rPr lang="en-US" dirty="0">
                  <a:latin typeface="Arial" charset="0"/>
                  <a:cs typeface="Arial" charset="0"/>
                </a:rPr>
                <a:t>         applications</a:t>
              </a:r>
            </a:p>
            <a:p>
              <a:pPr>
                <a:defRPr/>
              </a:pPr>
              <a:r>
                <a:rPr lang="en-US" dirty="0">
                  <a:latin typeface="Arial" charset="0"/>
                  <a:cs typeface="Arial" charset="0"/>
                </a:rPr>
                <a:t>                   meterApplication1</a:t>
              </a: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meter12345</a:t>
              </a:r>
            </a:p>
            <a:p>
              <a:pPr>
                <a:defRPr/>
              </a:pPr>
              <a:r>
                <a:rPr lang="en-US" dirty="0">
                  <a:latin typeface="Arial" charset="0"/>
                  <a:cs typeface="Arial" charset="0"/>
                </a:rPr>
                <a:t>	     subscriptions</a:t>
              </a:r>
            </a:p>
            <a:p>
              <a:pPr>
                <a:defRPr/>
              </a:pPr>
              <a:r>
                <a:rPr lang="en-US" dirty="0">
                  <a:latin typeface="Arial" charset="0"/>
                  <a:cs typeface="Arial" charset="0"/>
                </a:rPr>
                <a:t>                               </a:t>
              </a:r>
              <a:r>
                <a:rPr lang="en-US" dirty="0" err="1">
                  <a:latin typeface="Arial" charset="0"/>
                  <a:cs typeface="Arial" charset="0"/>
                </a:rPr>
                <a:t>newMeters</a:t>
              </a:r>
              <a:endParaRPr lang="en-US" dirty="0">
                <a:latin typeface="Arial" charset="0"/>
                <a:cs typeface="Arial" charset="0"/>
              </a:endParaRPr>
            </a:p>
          </p:txBody>
        </p:sp>
        <p:cxnSp>
          <p:nvCxnSpPr>
            <p:cNvPr id="89" name="Straight Connector 88"/>
            <p:cNvCxnSpPr/>
            <p:nvPr/>
          </p:nvCxnSpPr>
          <p:spPr>
            <a:xfrm>
              <a:off x="2339752" y="2780928"/>
              <a:ext cx="0" cy="64807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339752" y="2924944"/>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339752" y="3429000"/>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43808" y="2996952"/>
              <a:ext cx="0" cy="2160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43808" y="3573016"/>
              <a:ext cx="0" cy="43204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843808" y="3212976"/>
              <a:ext cx="432048"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43808" y="3717032"/>
              <a:ext cx="504056"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843808" y="4005064"/>
              <a:ext cx="504056"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563888" y="4077072"/>
              <a:ext cx="0" cy="2160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563888" y="4293096"/>
              <a:ext cx="432048"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9" name="Oval 98"/>
          <p:cNvSpPr/>
          <p:nvPr/>
        </p:nvSpPr>
        <p:spPr>
          <a:xfrm>
            <a:off x="4211638" y="5069910"/>
            <a:ext cx="1800225"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6113792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fontScale="90000"/>
          </a:bodyPr>
          <a:lstStyle/>
          <a:p>
            <a:r>
              <a:rPr lang="en-US" altLang="zh-TW" smtClean="0"/>
              <a:t>Resource Trees on both DSCL and NSCL after Step 5 (2)</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B3300C0-EF50-43F8-9DFA-AB2356D91B3B}" type="slidenum">
              <a:rPr lang="zh-TW" altLang="en-US">
                <a:solidFill>
                  <a:srgbClr val="10253F"/>
                </a:solidFill>
                <a:latin typeface="Calibri" panose="020F0502020204030204" pitchFamily="34" charset="0"/>
              </a:rPr>
              <a:pPr eaLnBrk="1" hangingPunct="1"/>
              <a:t>126</a:t>
            </a:fld>
            <a:endParaRPr lang="zh-TW" altLang="en-US">
              <a:solidFill>
                <a:srgbClr val="10253F"/>
              </a:solidFill>
              <a:latin typeface="Calibri" panose="020F0502020204030204" pitchFamily="34" charset="0"/>
            </a:endParaRPr>
          </a:p>
        </p:txBody>
      </p:sp>
      <p:grpSp>
        <p:nvGrpSpPr>
          <p:cNvPr id="41988" name="Group 42"/>
          <p:cNvGrpSpPr>
            <a:grpSpLocks/>
          </p:cNvGrpSpPr>
          <p:nvPr/>
        </p:nvGrpSpPr>
        <p:grpSpPr bwMode="auto">
          <a:xfrm>
            <a:off x="1908175" y="1992313"/>
            <a:ext cx="5327650" cy="1652587"/>
            <a:chOff x="250825" y="1484784"/>
            <a:chExt cx="8497888" cy="2874159"/>
          </a:xfrm>
        </p:grpSpPr>
        <p:sp>
          <p:nvSpPr>
            <p:cNvPr id="15" name="Rectangle 14"/>
            <p:cNvSpPr/>
            <p:nvPr/>
          </p:nvSpPr>
          <p:spPr>
            <a:xfrm>
              <a:off x="324258" y="3141360"/>
              <a:ext cx="3815946" cy="933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16" name="Rectangle 15"/>
            <p:cNvSpPr/>
            <p:nvPr/>
          </p:nvSpPr>
          <p:spPr>
            <a:xfrm>
              <a:off x="250825"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17" name="Up-Down Arrow 16"/>
            <p:cNvSpPr/>
            <p:nvPr/>
          </p:nvSpPr>
          <p:spPr>
            <a:xfrm>
              <a:off x="1980283"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42002" name="TextBox 17"/>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42003" name="TextBox 18"/>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20" name="Rectangle 19"/>
            <p:cNvSpPr/>
            <p:nvPr/>
          </p:nvSpPr>
          <p:spPr>
            <a:xfrm>
              <a:off x="4859334"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21" name="Rectangle 20"/>
            <p:cNvSpPr/>
            <p:nvPr/>
          </p:nvSpPr>
          <p:spPr>
            <a:xfrm>
              <a:off x="4932767" y="3141360"/>
              <a:ext cx="3815946" cy="9332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22" name="Up-Down Arrow 21"/>
            <p:cNvSpPr/>
            <p:nvPr/>
          </p:nvSpPr>
          <p:spPr>
            <a:xfrm>
              <a:off x="6588792"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23" name="Left-Right Arrow 22"/>
            <p:cNvSpPr/>
            <p:nvPr/>
          </p:nvSpPr>
          <p:spPr>
            <a:xfrm>
              <a:off x="4211104" y="3428500"/>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2008"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25" name="Rectangle 24"/>
          <p:cNvSpPr/>
          <p:nvPr/>
        </p:nvSpPr>
        <p:spPr>
          <a:xfrm>
            <a:off x="1331913" y="1919288"/>
            <a:ext cx="6408737" cy="1657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1990" name="Group 26"/>
          <p:cNvGrpSpPr>
            <a:grpSpLocks/>
          </p:cNvGrpSpPr>
          <p:nvPr/>
        </p:nvGrpSpPr>
        <p:grpSpPr bwMode="auto">
          <a:xfrm>
            <a:off x="611188" y="4005263"/>
            <a:ext cx="5122862" cy="923925"/>
            <a:chOff x="602213" y="3933056"/>
            <a:chExt cx="5121915" cy="923331"/>
          </a:xfrm>
        </p:grpSpPr>
        <p:sp>
          <p:nvSpPr>
            <p:cNvPr id="28" name="Rectangle 27"/>
            <p:cNvSpPr/>
            <p:nvPr/>
          </p:nvSpPr>
          <p:spPr>
            <a:xfrm>
              <a:off x="602213" y="3933056"/>
              <a:ext cx="5121915" cy="923331"/>
            </a:xfrm>
            <a:prstGeom prst="rect">
              <a:avLst/>
            </a:prstGeom>
            <a:solidFill>
              <a:schemeClr val="accent6">
                <a:lumMod val="20000"/>
                <a:lumOff val="80000"/>
              </a:schemeClr>
            </a:solidFill>
            <a:ln>
              <a:solidFill>
                <a:schemeClr val="tx1"/>
              </a:solidFill>
            </a:ln>
          </p:spPr>
          <p:txBody>
            <a:bodyPr>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 &lt;protocol&gt;://</a:t>
              </a:r>
              <a:r>
                <a:rPr lang="en-US" i="1" dirty="0">
                  <a:latin typeface="Arial" charset="0"/>
                  <a:cs typeface="Arial" charset="0"/>
                </a:rPr>
                <a:t>meter12345</a:t>
              </a:r>
              <a:r>
                <a:rPr lang="en-US" dirty="0">
                  <a:latin typeface="Arial" charset="0"/>
                  <a:cs typeface="Arial" charset="0"/>
                </a:rPr>
                <a:t>.utility1.com</a:t>
              </a: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a:t>
              </a:r>
              <a:r>
                <a:rPr lang="en-US" dirty="0" err="1">
                  <a:latin typeface="Arial" charset="0"/>
                  <a:cs typeface="Arial" charset="0"/>
                </a:rPr>
                <a:t>smartMetering</a:t>
              </a:r>
              <a:r>
                <a:rPr lang="en-US" dirty="0">
                  <a:latin typeface="Arial" charset="0"/>
                  <a:cs typeface="Arial" charset="0"/>
                </a:rPr>
                <a:t>                  </a:t>
              </a:r>
            </a:p>
          </p:txBody>
        </p:sp>
        <p:cxnSp>
          <p:nvCxnSpPr>
            <p:cNvPr id="29" name="Straight Connector 28"/>
            <p:cNvCxnSpPr/>
            <p:nvPr/>
          </p:nvCxnSpPr>
          <p:spPr>
            <a:xfrm>
              <a:off x="1403752" y="4221795"/>
              <a:ext cx="0" cy="215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35526" y="3933056"/>
              <a:ext cx="5047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195768" y="4580340"/>
              <a:ext cx="0" cy="14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03752" y="4437556"/>
              <a:ext cx="2872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195768" y="4724709"/>
              <a:ext cx="2158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Oval 33"/>
          <p:cNvSpPr/>
          <p:nvPr/>
        </p:nvSpPr>
        <p:spPr>
          <a:xfrm>
            <a:off x="1763713" y="4221163"/>
            <a:ext cx="2447925"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92" name="矩形 1"/>
          <p:cNvSpPr>
            <a:spLocks noChangeArrowheads="1"/>
          </p:cNvSpPr>
          <p:nvPr/>
        </p:nvSpPr>
        <p:spPr bwMode="auto">
          <a:xfrm>
            <a:off x="2384425" y="5014913"/>
            <a:ext cx="6075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The DSCL creates a resource representing the NSCL</a:t>
            </a:r>
            <a:endParaRPr lang="zh-TW" alt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36241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altLang="zh-TW" smtClean="0"/>
              <a:t>Step 6. NSCL Notifies NA about DA Registration </a:t>
            </a:r>
          </a:p>
        </p:txBody>
      </p:sp>
      <p:sp>
        <p:nvSpPr>
          <p:cNvPr id="43011" name="Content Placeholder 2"/>
          <p:cNvSpPr>
            <a:spLocks noGrp="1"/>
          </p:cNvSpPr>
          <p:nvPr>
            <p:ph idx="1"/>
          </p:nvPr>
        </p:nvSpPr>
        <p:spPr>
          <a:xfrm>
            <a:off x="611188" y="4985345"/>
            <a:ext cx="8229600" cy="1323975"/>
          </a:xfrm>
        </p:spPr>
        <p:txBody>
          <a:bodyPr>
            <a:normAutofit lnSpcReduction="10000"/>
          </a:bodyPr>
          <a:lstStyle/>
          <a:p>
            <a:r>
              <a:rPr lang="en-US" altLang="zh-TW" sz="2800" smtClean="0"/>
              <a:t>At this moment, the NSCL will be triggered to notify the NA as the NA has subscribed to get notification whenever DSCLs register under the “scls” resources.</a:t>
            </a:r>
          </a:p>
          <a:p>
            <a:endParaRPr lang="en-US" altLang="zh-TW" smtClean="0"/>
          </a:p>
          <a:p>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58872AB-D539-48DA-B0B6-F0F8D4F71ABF}" type="slidenum">
              <a:rPr lang="zh-TW" altLang="en-US">
                <a:solidFill>
                  <a:srgbClr val="10253F"/>
                </a:solidFill>
                <a:latin typeface="Calibri" panose="020F0502020204030204" pitchFamily="34" charset="0"/>
              </a:rPr>
              <a:pPr eaLnBrk="1" hangingPunct="1"/>
              <a:t>127</a:t>
            </a:fld>
            <a:endParaRPr lang="zh-TW" altLang="en-US">
              <a:solidFill>
                <a:srgbClr val="10253F"/>
              </a:solidFill>
              <a:latin typeface="Calibri" panose="020F0502020204030204" pitchFamily="34" charset="0"/>
            </a:endParaRP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388" y="1915120"/>
            <a:ext cx="4465637"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5"/>
          <p:cNvSpPr txBox="1">
            <a:spLocks noChangeArrowheads="1"/>
          </p:cNvSpPr>
          <p:nvPr/>
        </p:nvSpPr>
        <p:spPr bwMode="auto">
          <a:xfrm>
            <a:off x="2051050" y="472499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Tree>
    <p:extLst>
      <p:ext uri="{BB962C8B-B14F-4D97-AF65-F5344CB8AC3E}">
        <p14:creationId xmlns:p14="http://schemas.microsoft.com/office/powerpoint/2010/main" val="22576721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zh-TW" smtClean="0"/>
              <a:t>Step 7. DA Registers to DSCL</a:t>
            </a:r>
          </a:p>
        </p:txBody>
      </p:sp>
      <p:sp>
        <p:nvSpPr>
          <p:cNvPr id="44035" name="Content Placeholder 2"/>
          <p:cNvSpPr>
            <a:spLocks noGrp="1"/>
          </p:cNvSpPr>
          <p:nvPr>
            <p:ph idx="1"/>
          </p:nvPr>
        </p:nvSpPr>
        <p:spPr/>
        <p:txBody>
          <a:bodyPr/>
          <a:lstStyle/>
          <a:p>
            <a:r>
              <a:rPr lang="en-US" altLang="zh-TW" smtClean="0"/>
              <a:t>Next, DA will register locally to the DSCL using dIa interface.</a:t>
            </a:r>
          </a:p>
          <a:p>
            <a:r>
              <a:rPr lang="en-US" altLang="zh-TW" smtClean="0"/>
              <a:t>Once registered, DA will be able to manipulate it local SCL and remote SCL in accordance with the accessRights.</a:t>
            </a:r>
          </a:p>
          <a:p>
            <a:r>
              <a:rPr lang="en-US" altLang="zh-TW" smtClean="0"/>
              <a:t>No need for the DA to register to the NSCL as the DSCL has registered to the NSCL.</a:t>
            </a:r>
          </a:p>
          <a:p>
            <a:endParaRPr lang="en-US" altLang="zh-TW" smtClean="0"/>
          </a:p>
          <a:p>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AFBDF09-C86B-4DA1-90E1-85D513B7CE55}" type="slidenum">
              <a:rPr lang="zh-TW" altLang="en-US">
                <a:solidFill>
                  <a:srgbClr val="10253F"/>
                </a:solidFill>
                <a:latin typeface="Calibri" panose="020F0502020204030204" pitchFamily="34" charset="0"/>
              </a:rPr>
              <a:pPr eaLnBrk="1" hangingPunct="1"/>
              <a:t>128</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7190854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r>
              <a:rPr lang="en-US" altLang="zh-TW" smtClean="0"/>
              <a:t>Resource Tree on DSCL after Step 7 </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308A2522-FE21-43A3-803D-D54E73EF7EFE}" type="slidenum">
              <a:rPr lang="zh-TW" altLang="en-US">
                <a:solidFill>
                  <a:srgbClr val="10253F"/>
                </a:solidFill>
                <a:latin typeface="Calibri" panose="020F0502020204030204" pitchFamily="34" charset="0"/>
              </a:rPr>
              <a:pPr eaLnBrk="1" hangingPunct="1"/>
              <a:t>129</a:t>
            </a:fld>
            <a:endParaRPr lang="zh-TW" altLang="en-US">
              <a:solidFill>
                <a:srgbClr val="10253F"/>
              </a:solidFill>
              <a:latin typeface="Calibri" panose="020F0502020204030204" pitchFamily="34" charset="0"/>
            </a:endParaRPr>
          </a:p>
        </p:txBody>
      </p:sp>
      <p:grpSp>
        <p:nvGrpSpPr>
          <p:cNvPr id="45060" name="Group 42"/>
          <p:cNvGrpSpPr>
            <a:grpSpLocks/>
          </p:cNvGrpSpPr>
          <p:nvPr/>
        </p:nvGrpSpPr>
        <p:grpSpPr bwMode="auto">
          <a:xfrm>
            <a:off x="1908175" y="1992313"/>
            <a:ext cx="5327650" cy="1652587"/>
            <a:chOff x="250825" y="1484784"/>
            <a:chExt cx="8497888" cy="2874159"/>
          </a:xfrm>
        </p:grpSpPr>
        <p:sp>
          <p:nvSpPr>
            <p:cNvPr id="6" name="Rectangle 5"/>
            <p:cNvSpPr/>
            <p:nvPr/>
          </p:nvSpPr>
          <p:spPr>
            <a:xfrm>
              <a:off x="324258" y="3141360"/>
              <a:ext cx="3815946" cy="9332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7" name="Rectangle 6"/>
            <p:cNvSpPr/>
            <p:nvPr/>
          </p:nvSpPr>
          <p:spPr>
            <a:xfrm>
              <a:off x="250825"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8" name="Up-Down Arrow 7"/>
            <p:cNvSpPr/>
            <p:nvPr/>
          </p:nvSpPr>
          <p:spPr>
            <a:xfrm>
              <a:off x="1980283"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45067" name="TextBox 8"/>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45068" name="TextBox 9"/>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1" name="Rectangle 10"/>
            <p:cNvSpPr/>
            <p:nvPr/>
          </p:nvSpPr>
          <p:spPr>
            <a:xfrm>
              <a:off x="4859334" y="1484784"/>
              <a:ext cx="3815948" cy="9359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2" name="Rectangle 11"/>
            <p:cNvSpPr/>
            <p:nvPr/>
          </p:nvSpPr>
          <p:spPr>
            <a:xfrm>
              <a:off x="4932767" y="3141360"/>
              <a:ext cx="3815946" cy="9332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3" name="Up-Down Arrow 12"/>
            <p:cNvSpPr/>
            <p:nvPr/>
          </p:nvSpPr>
          <p:spPr>
            <a:xfrm>
              <a:off x="6588792" y="2420749"/>
              <a:ext cx="359565" cy="64606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4" name="Left-Right Arrow 13"/>
            <p:cNvSpPr/>
            <p:nvPr/>
          </p:nvSpPr>
          <p:spPr>
            <a:xfrm>
              <a:off x="4211104" y="3428500"/>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5073"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16" name="Rectangle 15"/>
          <p:cNvSpPr/>
          <p:nvPr/>
        </p:nvSpPr>
        <p:spPr>
          <a:xfrm>
            <a:off x="1331913" y="1919288"/>
            <a:ext cx="6408737" cy="1657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17"/>
          <p:cNvGrpSpPr/>
          <p:nvPr/>
        </p:nvGrpSpPr>
        <p:grpSpPr>
          <a:xfrm>
            <a:off x="1403648" y="4221088"/>
            <a:ext cx="5121915" cy="1477328"/>
            <a:chOff x="971600" y="3429000"/>
            <a:chExt cx="5121915" cy="1477328"/>
          </a:xfrm>
          <a:solidFill>
            <a:schemeClr val="accent6">
              <a:lumMod val="20000"/>
              <a:lumOff val="80000"/>
            </a:schemeClr>
          </a:solidFill>
        </p:grpSpPr>
        <p:sp>
          <p:nvSpPr>
            <p:cNvPr id="19" name="Rectangle 18"/>
            <p:cNvSpPr/>
            <p:nvPr/>
          </p:nvSpPr>
          <p:spPr>
            <a:xfrm>
              <a:off x="971600" y="3429000"/>
              <a:ext cx="5121915" cy="1477328"/>
            </a:xfrm>
            <a:prstGeom prst="rect">
              <a:avLst/>
            </a:prstGeom>
            <a:grp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 &lt;protocol&gt;://meter12345.utility1.com</a:t>
              </a:r>
            </a:p>
            <a:p>
              <a:pPr>
                <a:defRPr/>
              </a:pPr>
              <a:r>
                <a:rPr lang="en-US" dirty="0">
                  <a:latin typeface="Arial" charset="0"/>
                  <a:cs typeface="Arial" charset="0"/>
                </a:rPr>
                <a:t>                  applications</a:t>
              </a:r>
            </a:p>
            <a:p>
              <a:pPr>
                <a:defRPr/>
              </a:pPr>
              <a:r>
                <a:rPr lang="en-US" dirty="0">
                  <a:latin typeface="Arial" charset="0"/>
                  <a:cs typeface="Arial" charset="0"/>
                </a:rPr>
                <a:t>                             </a:t>
              </a:r>
              <a:r>
                <a:rPr lang="en-US" dirty="0" err="1">
                  <a:latin typeface="Arial" charset="0"/>
                  <a:cs typeface="Arial" charset="0"/>
                </a:rPr>
                <a:t>meterData</a:t>
              </a:r>
              <a:endParaRPr lang="en-US" dirty="0">
                <a:latin typeface="Arial" charset="0"/>
                <a:cs typeface="Arial" charset="0"/>
              </a:endParaRP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a:t>
              </a:r>
              <a:r>
                <a:rPr lang="en-US" dirty="0" err="1">
                  <a:latin typeface="Arial" charset="0"/>
                  <a:cs typeface="Arial" charset="0"/>
                </a:rPr>
                <a:t>smartMetering</a:t>
              </a:r>
              <a:endParaRPr lang="en-US" dirty="0">
                <a:latin typeface="Arial" charset="0"/>
                <a:cs typeface="Arial" charset="0"/>
              </a:endParaRPr>
            </a:p>
          </p:txBody>
        </p:sp>
        <p:cxnSp>
          <p:nvCxnSpPr>
            <p:cNvPr id="20" name="Straight Connector 19"/>
            <p:cNvCxnSpPr/>
            <p:nvPr/>
          </p:nvCxnSpPr>
          <p:spPr>
            <a:xfrm>
              <a:off x="1547664" y="3789040"/>
              <a:ext cx="0" cy="72008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47664" y="3933056"/>
              <a:ext cx="504056"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47664" y="4509120"/>
              <a:ext cx="504056"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11760" y="4221088"/>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411760" y="4797152"/>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11760" y="4077072"/>
              <a:ext cx="0" cy="14401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411760" y="4581128"/>
              <a:ext cx="0" cy="21602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2555875" y="4437063"/>
            <a:ext cx="2016125" cy="792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50040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Points (3)</a:t>
            </a:r>
            <a:endParaRPr lang="en-US" dirty="0"/>
          </a:p>
        </p:txBody>
      </p:sp>
      <p:sp>
        <p:nvSpPr>
          <p:cNvPr id="3" name="Content Placeholder 2"/>
          <p:cNvSpPr>
            <a:spLocks noGrp="1"/>
          </p:cNvSpPr>
          <p:nvPr>
            <p:ph idx="1"/>
          </p:nvPr>
        </p:nvSpPr>
        <p:spPr/>
        <p:txBody>
          <a:bodyPr>
            <a:normAutofit lnSpcReduction="10000"/>
          </a:bodyPr>
          <a:lstStyle/>
          <a:p>
            <a:pPr lvl="0"/>
            <a:r>
              <a:rPr lang="en-US" b="1" dirty="0"/>
              <a:t>Mch, </a:t>
            </a:r>
            <a:r>
              <a:rPr lang="en-US" dirty="0"/>
              <a:t>Communication flows which transfer Charging Data Record  (CDRs) generated by the Infrastructure Node  (IN) to an external charging server cross the Mch reference point. </a:t>
            </a:r>
          </a:p>
          <a:p>
            <a:pPr lvl="0"/>
            <a:r>
              <a:rPr lang="en-US" dirty="0"/>
              <a:t>The Mch reference point may be mapped to reference points of other </a:t>
            </a:r>
            <a:r>
              <a:rPr lang="en-US" dirty="0" smtClean="0"/>
              <a:t>specifications, e.g. Rf reference point on a 3GPP Underlying Network.</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22728009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fontScale="90000"/>
          </a:bodyPr>
          <a:lstStyle/>
          <a:p>
            <a:r>
              <a:rPr lang="en-US" altLang="zh-TW" smtClean="0"/>
              <a:t>Step 8. DSCL Announces Registered DA to NSCL</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860689A0-727B-403E-BDBB-FC9DDA4A85CE}" type="slidenum">
              <a:rPr lang="zh-TW" altLang="en-US">
                <a:solidFill>
                  <a:srgbClr val="10253F"/>
                </a:solidFill>
                <a:latin typeface="Calibri" panose="020F0502020204030204" pitchFamily="34" charset="0"/>
              </a:rPr>
              <a:pPr eaLnBrk="1" hangingPunct="1"/>
              <a:t>130</a:t>
            </a:fld>
            <a:endParaRPr lang="zh-TW" altLang="en-US">
              <a:solidFill>
                <a:srgbClr val="10253F"/>
              </a:solidFill>
              <a:latin typeface="Calibri" panose="020F0502020204030204" pitchFamily="34" charset="0"/>
            </a:endParaRP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44253"/>
            <a:ext cx="57594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1692275" y="6092403"/>
            <a:ext cx="5473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Tree>
    <p:extLst>
      <p:ext uri="{BB962C8B-B14F-4D97-AF65-F5344CB8AC3E}">
        <p14:creationId xmlns:p14="http://schemas.microsoft.com/office/powerpoint/2010/main" val="42440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US" altLang="zh-TW" smtClean="0"/>
              <a:t>Resource Tree on NSCL after Step 8 </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0814E8CF-78BB-4815-9181-44E87C9853A9}" type="slidenum">
              <a:rPr lang="zh-TW" altLang="en-US">
                <a:solidFill>
                  <a:srgbClr val="10253F"/>
                </a:solidFill>
                <a:latin typeface="Calibri" panose="020F0502020204030204" pitchFamily="34" charset="0"/>
              </a:rPr>
              <a:pPr eaLnBrk="1" hangingPunct="1"/>
              <a:t>131</a:t>
            </a:fld>
            <a:endParaRPr lang="zh-TW" altLang="en-US">
              <a:solidFill>
                <a:srgbClr val="10253F"/>
              </a:solidFill>
              <a:latin typeface="Calibri" panose="020F0502020204030204" pitchFamily="34" charset="0"/>
            </a:endParaRPr>
          </a:p>
        </p:txBody>
      </p:sp>
      <p:grpSp>
        <p:nvGrpSpPr>
          <p:cNvPr id="47108" name="Group 42"/>
          <p:cNvGrpSpPr>
            <a:grpSpLocks/>
          </p:cNvGrpSpPr>
          <p:nvPr/>
        </p:nvGrpSpPr>
        <p:grpSpPr bwMode="auto">
          <a:xfrm>
            <a:off x="1908175" y="1707604"/>
            <a:ext cx="5327650" cy="1654175"/>
            <a:chOff x="250825" y="1484784"/>
            <a:chExt cx="8497888" cy="2874159"/>
          </a:xfrm>
        </p:grpSpPr>
        <p:sp>
          <p:nvSpPr>
            <p:cNvPr id="6" name="Rectangle 5"/>
            <p:cNvSpPr/>
            <p:nvPr/>
          </p:nvSpPr>
          <p:spPr>
            <a:xfrm>
              <a:off x="324258" y="3139770"/>
              <a:ext cx="3815946" cy="93506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7" name="Rectangle 6"/>
            <p:cNvSpPr/>
            <p:nvPr/>
          </p:nvSpPr>
          <p:spPr>
            <a:xfrm>
              <a:off x="250825" y="1484784"/>
              <a:ext cx="3815948" cy="937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8" name="Up-Down Arrow 7"/>
            <p:cNvSpPr/>
            <p:nvPr/>
          </p:nvSpPr>
          <p:spPr>
            <a:xfrm>
              <a:off x="1980283" y="2419850"/>
              <a:ext cx="359565" cy="64820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47131" name="TextBox 8"/>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47132" name="TextBox 9"/>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1" name="Rectangle 10"/>
            <p:cNvSpPr/>
            <p:nvPr/>
          </p:nvSpPr>
          <p:spPr>
            <a:xfrm>
              <a:off x="4859334" y="1484784"/>
              <a:ext cx="3815948" cy="937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2" name="Rectangle 11"/>
            <p:cNvSpPr/>
            <p:nvPr/>
          </p:nvSpPr>
          <p:spPr>
            <a:xfrm>
              <a:off x="4932767" y="3139770"/>
              <a:ext cx="3815946" cy="93506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3" name="Up-Down Arrow 12"/>
            <p:cNvSpPr/>
            <p:nvPr/>
          </p:nvSpPr>
          <p:spPr>
            <a:xfrm>
              <a:off x="6588792" y="2419850"/>
              <a:ext cx="359565" cy="64820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4" name="Left-Right Arrow 13"/>
            <p:cNvSpPr/>
            <p:nvPr/>
          </p:nvSpPr>
          <p:spPr>
            <a:xfrm>
              <a:off x="4211104" y="3426634"/>
              <a:ext cx="648230" cy="36133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47137"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16" name="Rectangle 15"/>
          <p:cNvSpPr/>
          <p:nvPr/>
        </p:nvSpPr>
        <p:spPr>
          <a:xfrm>
            <a:off x="1331913" y="1636166"/>
            <a:ext cx="6408737" cy="1655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7110" name="Group 26"/>
          <p:cNvGrpSpPr>
            <a:grpSpLocks/>
          </p:cNvGrpSpPr>
          <p:nvPr/>
        </p:nvGrpSpPr>
        <p:grpSpPr bwMode="auto">
          <a:xfrm>
            <a:off x="3348038" y="3580854"/>
            <a:ext cx="5300662" cy="2584450"/>
            <a:chOff x="1979712" y="2420888"/>
            <a:chExt cx="5301451" cy="2585323"/>
          </a:xfrm>
        </p:grpSpPr>
        <p:sp>
          <p:nvSpPr>
            <p:cNvPr id="28" name="TextBox 27"/>
            <p:cNvSpPr txBox="1"/>
            <p:nvPr/>
          </p:nvSpPr>
          <p:spPr>
            <a:xfrm>
              <a:off x="1979712" y="2420888"/>
              <a:ext cx="5301451" cy="2585323"/>
            </a:xfrm>
            <a:prstGeom prst="rect">
              <a:avLst/>
            </a:prstGeom>
            <a:solidFill>
              <a:schemeClr val="accent1">
                <a:lumMod val="20000"/>
                <a:lumOff val="80000"/>
              </a:schemeClr>
            </a:solid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&gt;:&lt;protocol&gt;://smartmetering.utility1.com</a:t>
              </a:r>
            </a:p>
            <a:p>
              <a:pPr>
                <a:defRPr/>
              </a:pPr>
              <a:r>
                <a:rPr lang="en-US" dirty="0">
                  <a:latin typeface="Arial" charset="0"/>
                  <a:cs typeface="Arial" charset="0"/>
                </a:rPr>
                <a:t>         applications</a:t>
              </a:r>
            </a:p>
            <a:p>
              <a:pPr>
                <a:defRPr/>
              </a:pPr>
              <a:r>
                <a:rPr lang="en-US" dirty="0">
                  <a:latin typeface="Arial" charset="0"/>
                  <a:cs typeface="Arial" charset="0"/>
                </a:rPr>
                <a:t>                   meterApplication1</a:t>
              </a: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meter12345</a:t>
              </a:r>
            </a:p>
            <a:p>
              <a:pPr>
                <a:defRPr/>
              </a:pPr>
              <a:r>
                <a:rPr lang="en-US" dirty="0">
                  <a:latin typeface="Arial" charset="0"/>
                  <a:cs typeface="Arial" charset="0"/>
                </a:rPr>
                <a:t>                              applications</a:t>
              </a:r>
            </a:p>
            <a:p>
              <a:pPr>
                <a:defRPr/>
              </a:pPr>
              <a:r>
                <a:rPr lang="en-US" dirty="0">
                  <a:latin typeface="Arial" charset="0"/>
                  <a:cs typeface="Arial" charset="0"/>
                </a:rPr>
                <a:t>                                      </a:t>
              </a:r>
              <a:r>
                <a:rPr lang="en-US" dirty="0" err="1">
                  <a:latin typeface="Arial" charset="0"/>
                  <a:cs typeface="Arial" charset="0"/>
                </a:rPr>
                <a:t>meterData</a:t>
              </a:r>
              <a:endParaRPr lang="en-US" dirty="0">
                <a:latin typeface="Arial" charset="0"/>
                <a:cs typeface="Arial" charset="0"/>
              </a:endParaRPr>
            </a:p>
            <a:p>
              <a:pPr>
                <a:defRPr/>
              </a:pPr>
              <a:r>
                <a:rPr lang="en-US" dirty="0">
                  <a:latin typeface="Arial" charset="0"/>
                  <a:cs typeface="Arial" charset="0"/>
                </a:rPr>
                <a:t>                    subscriptions</a:t>
              </a:r>
            </a:p>
            <a:p>
              <a:pPr>
                <a:defRPr/>
              </a:pPr>
              <a:r>
                <a:rPr lang="en-US" dirty="0">
                  <a:latin typeface="Arial" charset="0"/>
                  <a:cs typeface="Arial" charset="0"/>
                </a:rPr>
                <a:t>                               </a:t>
              </a:r>
              <a:r>
                <a:rPr lang="en-US" dirty="0" err="1">
                  <a:latin typeface="Arial" charset="0"/>
                  <a:cs typeface="Arial" charset="0"/>
                </a:rPr>
                <a:t>newMeters</a:t>
              </a:r>
              <a:endParaRPr lang="en-US" dirty="0">
                <a:latin typeface="Arial" charset="0"/>
                <a:cs typeface="Arial" charset="0"/>
              </a:endParaRPr>
            </a:p>
          </p:txBody>
        </p:sp>
        <p:cxnSp>
          <p:nvCxnSpPr>
            <p:cNvPr id="29" name="Straight Connector 28"/>
            <p:cNvCxnSpPr/>
            <p:nvPr/>
          </p:nvCxnSpPr>
          <p:spPr>
            <a:xfrm>
              <a:off x="2340128" y="2781372"/>
              <a:ext cx="0" cy="647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40128" y="2924295"/>
              <a:ext cx="2873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40128" y="3429291"/>
              <a:ext cx="2873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43441" y="2997345"/>
              <a:ext cx="0" cy="215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43441" y="3573802"/>
              <a:ext cx="0" cy="10068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843441" y="3213318"/>
              <a:ext cx="4318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843441" y="3716726"/>
              <a:ext cx="5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43441" y="4580617"/>
              <a:ext cx="504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4273" y="3789775"/>
              <a:ext cx="0" cy="215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212069" y="4077209"/>
              <a:ext cx="0" cy="215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564273" y="4653667"/>
              <a:ext cx="0" cy="2159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64273" y="4005748"/>
              <a:ext cx="3604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212069" y="4293182"/>
              <a:ext cx="2159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64273" y="4869640"/>
              <a:ext cx="4318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p:cNvSpPr/>
          <p:nvPr/>
        </p:nvSpPr>
        <p:spPr>
          <a:xfrm>
            <a:off x="5148263" y="4947691"/>
            <a:ext cx="1944687" cy="649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ular Callout 43"/>
          <p:cNvSpPr/>
          <p:nvPr/>
        </p:nvSpPr>
        <p:spPr>
          <a:xfrm>
            <a:off x="7019925" y="4084091"/>
            <a:ext cx="1944688" cy="720725"/>
          </a:xfrm>
          <a:prstGeom prst="wedgeRectCallout">
            <a:avLst>
              <a:gd name="adj1" fmla="val -58739"/>
              <a:gd name="adj2" fmla="val 8713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&lt;</a:t>
            </a:r>
            <a:r>
              <a:rPr lang="en-US" dirty="0" err="1"/>
              <a:t>applicationAnnc</a:t>
            </a:r>
            <a:r>
              <a:rPr lang="en-US" dirty="0"/>
              <a:t>&gt; resource type</a:t>
            </a:r>
          </a:p>
        </p:txBody>
      </p:sp>
    </p:spTree>
    <p:extLst>
      <p:ext uri="{BB962C8B-B14F-4D97-AF65-F5344CB8AC3E}">
        <p14:creationId xmlns:p14="http://schemas.microsoft.com/office/powerpoint/2010/main" val="2767646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zh-TW" sz="3600" smtClean="0"/>
              <a:t>Step 9. DA Reports Meter Data to NSCL (1)</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E72FFD14-D31B-47F3-915F-CE5041AA5B80}" type="slidenum">
              <a:rPr lang="zh-TW" altLang="en-US">
                <a:solidFill>
                  <a:srgbClr val="10253F"/>
                </a:solidFill>
                <a:latin typeface="Calibri" panose="020F0502020204030204" pitchFamily="34" charset="0"/>
              </a:rPr>
              <a:pPr eaLnBrk="1" hangingPunct="1"/>
              <a:t>132</a:t>
            </a:fld>
            <a:endParaRPr lang="zh-TW" altLang="en-US">
              <a:solidFill>
                <a:srgbClr val="10253F"/>
              </a:solidFill>
              <a:latin typeface="Calibri" panose="020F0502020204030204" pitchFamily="34" charset="0"/>
            </a:endParaRPr>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40000">
            <a:off x="1085850" y="1410419"/>
            <a:ext cx="67087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p:cNvSpPr txBox="1">
            <a:spLocks noChangeArrowheads="1"/>
          </p:cNvSpPr>
          <p:nvPr/>
        </p:nvSpPr>
        <p:spPr bwMode="auto">
          <a:xfrm>
            <a:off x="2051050" y="6093544"/>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48134" name="Content Placeholder 2"/>
          <p:cNvSpPr>
            <a:spLocks noGrp="1"/>
          </p:cNvSpPr>
          <p:nvPr>
            <p:ph idx="1"/>
          </p:nvPr>
        </p:nvSpPr>
        <p:spPr>
          <a:xfrm>
            <a:off x="395288" y="5661744"/>
            <a:ext cx="8461375" cy="863600"/>
          </a:xfrm>
          <a:solidFill>
            <a:schemeClr val="accent1"/>
          </a:solidFill>
        </p:spPr>
        <p:txBody>
          <a:bodyPr/>
          <a:lstStyle/>
          <a:p>
            <a:pPr>
              <a:buFont typeface="Arial" panose="020B0604020202020204" pitchFamily="34" charset="0"/>
              <a:buNone/>
            </a:pPr>
            <a:r>
              <a:rPr lang="en-US" altLang="zh-TW" sz="2400" smtClean="0">
                <a:solidFill>
                  <a:schemeClr val="bg1"/>
                </a:solidFill>
              </a:rPr>
              <a:t>ETSI TS02.690 specifications allow data exchange via the container collection resource under &lt;sclBase&gt;, &lt;scl&gt; or &lt;application&gt;.</a:t>
            </a:r>
          </a:p>
        </p:txBody>
      </p:sp>
      <p:sp>
        <p:nvSpPr>
          <p:cNvPr id="7" name="Oval 6"/>
          <p:cNvSpPr/>
          <p:nvPr/>
        </p:nvSpPr>
        <p:spPr>
          <a:xfrm>
            <a:off x="2339975" y="4150444"/>
            <a:ext cx="1079500"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140200" y="2350219"/>
            <a:ext cx="1079500"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3514725" y="3474169"/>
            <a:ext cx="1081088"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8047142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zh-TW" sz="3600" smtClean="0"/>
              <a:t>Step 9. DA Reports Meter Data to NSCL (2)</a:t>
            </a:r>
          </a:p>
        </p:txBody>
      </p:sp>
      <p:sp>
        <p:nvSpPr>
          <p:cNvPr id="49155" name="Content Placeholder 2"/>
          <p:cNvSpPr>
            <a:spLocks noGrp="1"/>
          </p:cNvSpPr>
          <p:nvPr>
            <p:ph idx="1"/>
          </p:nvPr>
        </p:nvSpPr>
        <p:spPr/>
        <p:txBody>
          <a:bodyPr/>
          <a:lstStyle/>
          <a:p>
            <a:r>
              <a:rPr lang="en-US" altLang="zh-TW" smtClean="0"/>
              <a:t>Two options:</a:t>
            </a:r>
          </a:p>
          <a:p>
            <a:pPr marL="914400" lvl="1" indent="-514350">
              <a:buFont typeface="Calibri" panose="020F0502020204030204" pitchFamily="34" charset="0"/>
              <a:buAutoNum type="arabicPeriod"/>
            </a:pPr>
            <a:r>
              <a:rPr lang="en-US" altLang="zh-TW" smtClean="0"/>
              <a:t>Via a container collection resource under the DSCL DA application resource</a:t>
            </a:r>
          </a:p>
          <a:p>
            <a:pPr marL="914400" lvl="1" indent="-514350">
              <a:buFont typeface="Arial" panose="020B0604020202020204" pitchFamily="34" charset="0"/>
              <a:buNone/>
            </a:pPr>
            <a:r>
              <a:rPr lang="en-US" altLang="zh-TW" smtClean="0"/>
              <a:t>	</a:t>
            </a:r>
            <a:r>
              <a:rPr lang="en-US" altLang="zh-TW" sz="2000" smtClean="0"/>
              <a:t>&lt;protocol&gt;://meter12345.utility1.com/applications/meterData/</a:t>
            </a:r>
          </a:p>
          <a:p>
            <a:pPr marL="914400" lvl="1" indent="-514350">
              <a:buFont typeface="Arial" panose="020B0604020202020204" pitchFamily="34" charset="0"/>
              <a:buNone/>
            </a:pPr>
            <a:r>
              <a:rPr lang="en-US" altLang="zh-TW" sz="2000" smtClean="0"/>
              <a:t>	</a:t>
            </a:r>
            <a:r>
              <a:rPr lang="en-US" altLang="zh-TW" sz="2000" i="1" smtClean="0"/>
              <a:t>containers/meterDataSamples</a:t>
            </a:r>
            <a:endParaRPr lang="en-US" altLang="zh-TW" i="1" smtClean="0"/>
          </a:p>
          <a:p>
            <a:pPr marL="914400" lvl="1" indent="-514350">
              <a:buFont typeface="Calibri" panose="020F0502020204030204" pitchFamily="34" charset="0"/>
              <a:buAutoNum type="arabicPeriod" startAt="2"/>
            </a:pPr>
            <a:r>
              <a:rPr lang="en-US" altLang="zh-TW" smtClean="0"/>
              <a:t>Or via the container collection resource under the NSCL DA announced resource</a:t>
            </a:r>
          </a:p>
          <a:p>
            <a:pPr marL="914400" lvl="1" indent="-514350">
              <a:buFont typeface="Arial" panose="020B0604020202020204" pitchFamily="34" charset="0"/>
              <a:buNone/>
            </a:pPr>
            <a:r>
              <a:rPr lang="en-US" altLang="zh-TW" smtClean="0"/>
              <a:t>	</a:t>
            </a:r>
            <a:r>
              <a:rPr lang="en-US" altLang="zh-TW" sz="2000" smtClean="0"/>
              <a:t>&lt;protocol&gt;://smartmetering.utility1.com/scls/meter12345/applications/meterData/</a:t>
            </a:r>
            <a:r>
              <a:rPr lang="en-US" altLang="zh-TW" sz="2000" i="1" smtClean="0"/>
              <a:t>containers/meterDataSamples</a:t>
            </a:r>
          </a:p>
          <a:p>
            <a:pPr marL="914400" lvl="1" indent="-514350">
              <a:buFont typeface="Arial" panose="020B0604020202020204" pitchFamily="34" charset="0"/>
              <a:buNone/>
            </a:pPr>
            <a:endParaRPr lang="en-US" altLang="zh-TW" smtClean="0"/>
          </a:p>
          <a:p>
            <a:pPr marL="914400" lvl="1" indent="-514350">
              <a:buFont typeface="Arial" panose="020B0604020202020204" pitchFamily="34" charset="0"/>
              <a:buNone/>
            </a:pPr>
            <a:endParaRPr lang="en-US" altLang="zh-TW" smtClean="0"/>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426E1883-9863-40F1-BE2D-749D0C06B31A}" type="slidenum">
              <a:rPr lang="zh-TW" altLang="en-US">
                <a:solidFill>
                  <a:srgbClr val="10253F"/>
                </a:solidFill>
                <a:latin typeface="Calibri" panose="020F0502020204030204" pitchFamily="34" charset="0"/>
              </a:rPr>
              <a:pPr eaLnBrk="1" hangingPunct="1"/>
              <a:t>133</a:t>
            </a:fld>
            <a:endParaRPr lang="zh-TW" altLang="en-US">
              <a:solidFill>
                <a:srgbClr val="10253F"/>
              </a:solidFill>
              <a:latin typeface="Calibri" panose="020F0502020204030204" pitchFamily="34" charset="0"/>
            </a:endParaRPr>
          </a:p>
        </p:txBody>
      </p:sp>
    </p:spTree>
    <p:extLst>
      <p:ext uri="{BB962C8B-B14F-4D97-AF65-F5344CB8AC3E}">
        <p14:creationId xmlns:p14="http://schemas.microsoft.com/office/powerpoint/2010/main" val="22614647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1259632" y="3641948"/>
            <a:ext cx="5634876" cy="2031325"/>
            <a:chOff x="971600" y="3429000"/>
            <a:chExt cx="5634876" cy="2031325"/>
          </a:xfrm>
          <a:solidFill>
            <a:schemeClr val="accent6">
              <a:lumMod val="20000"/>
              <a:lumOff val="80000"/>
            </a:schemeClr>
          </a:solidFill>
        </p:grpSpPr>
        <p:sp>
          <p:nvSpPr>
            <p:cNvPr id="27" name="Rectangle 26"/>
            <p:cNvSpPr/>
            <p:nvPr/>
          </p:nvSpPr>
          <p:spPr>
            <a:xfrm>
              <a:off x="971600" y="3429000"/>
              <a:ext cx="5634876" cy="2031325"/>
            </a:xfrm>
            <a:prstGeom prst="rect">
              <a:avLst/>
            </a:prstGeom>
            <a:grp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 &lt;protocol&gt;://meter12345.utility1.com</a:t>
              </a:r>
            </a:p>
            <a:p>
              <a:pPr>
                <a:defRPr/>
              </a:pPr>
              <a:r>
                <a:rPr lang="en-US" dirty="0">
                  <a:latin typeface="Arial" charset="0"/>
                  <a:cs typeface="Arial" charset="0"/>
                </a:rPr>
                <a:t>                 applications</a:t>
              </a:r>
            </a:p>
            <a:p>
              <a:pPr>
                <a:defRPr/>
              </a:pPr>
              <a:r>
                <a:rPr lang="en-US" dirty="0">
                  <a:latin typeface="Arial" charset="0"/>
                  <a:cs typeface="Arial" charset="0"/>
                </a:rPr>
                <a:t>                            </a:t>
              </a:r>
              <a:r>
                <a:rPr lang="en-US" dirty="0" err="1">
                  <a:latin typeface="Arial" charset="0"/>
                  <a:cs typeface="Arial" charset="0"/>
                </a:rPr>
                <a:t>meterData</a:t>
              </a:r>
              <a:endParaRPr lang="en-US" dirty="0">
                <a:latin typeface="Arial" charset="0"/>
                <a:cs typeface="Arial" charset="0"/>
              </a:endParaRPr>
            </a:p>
            <a:p>
              <a:pPr>
                <a:defRPr/>
              </a:pPr>
              <a:r>
                <a:rPr lang="en-US" dirty="0">
                  <a:latin typeface="Arial" charset="0"/>
                  <a:cs typeface="Arial" charset="0"/>
                </a:rPr>
                <a:t>			container</a:t>
              </a:r>
            </a:p>
            <a:p>
              <a:pPr>
                <a:defRPr/>
              </a:pPr>
              <a:r>
                <a:rPr lang="en-US" dirty="0">
                  <a:latin typeface="Arial" charset="0"/>
                  <a:cs typeface="Arial" charset="0"/>
                </a:rPr>
                <a:t>			           </a:t>
              </a:r>
              <a:r>
                <a:rPr lang="en-US" dirty="0" err="1">
                  <a:latin typeface="Arial" charset="0"/>
                  <a:cs typeface="Arial" charset="0"/>
                </a:rPr>
                <a:t>meterDataSamples</a:t>
              </a:r>
              <a:endParaRPr lang="en-US" dirty="0">
                <a:latin typeface="Arial" charset="0"/>
                <a:cs typeface="Arial" charset="0"/>
              </a:endParaRP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a:t>
              </a:r>
              <a:r>
                <a:rPr lang="en-US" dirty="0" err="1">
                  <a:latin typeface="Arial" charset="0"/>
                  <a:cs typeface="Arial" charset="0"/>
                </a:rPr>
                <a:t>smartMetering</a:t>
              </a:r>
              <a:endParaRPr lang="en-US" dirty="0">
                <a:latin typeface="Arial" charset="0"/>
                <a:cs typeface="Arial" charset="0"/>
              </a:endParaRPr>
            </a:p>
          </p:txBody>
        </p:sp>
        <p:cxnSp>
          <p:nvCxnSpPr>
            <p:cNvPr id="28" name="Straight Connector 27"/>
            <p:cNvCxnSpPr/>
            <p:nvPr/>
          </p:nvCxnSpPr>
          <p:spPr>
            <a:xfrm>
              <a:off x="1547664" y="3789040"/>
              <a:ext cx="0" cy="12241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47664" y="3933056"/>
              <a:ext cx="504056"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7664" y="5013176"/>
              <a:ext cx="57606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411760" y="4149080"/>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483768" y="5301208"/>
              <a:ext cx="288032"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11760" y="4005064"/>
              <a:ext cx="0" cy="14401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11760" y="4149080"/>
              <a:ext cx="0"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179" name="Title 1"/>
          <p:cNvSpPr>
            <a:spLocks noGrp="1"/>
          </p:cNvSpPr>
          <p:nvPr>
            <p:ph type="title"/>
          </p:nvPr>
        </p:nvSpPr>
        <p:spPr/>
        <p:txBody>
          <a:bodyPr/>
          <a:lstStyle/>
          <a:p>
            <a:r>
              <a:rPr lang="en-US" altLang="zh-TW" sz="3600" smtClean="0"/>
              <a:t>Option 1</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E640741-0538-4414-AEFD-F4F4F06E66A8}" type="slidenum">
              <a:rPr lang="zh-TW" altLang="en-US">
                <a:solidFill>
                  <a:srgbClr val="10253F"/>
                </a:solidFill>
                <a:latin typeface="Calibri" panose="020F0502020204030204" pitchFamily="34" charset="0"/>
              </a:rPr>
              <a:pPr eaLnBrk="1" hangingPunct="1"/>
              <a:t>134</a:t>
            </a:fld>
            <a:endParaRPr lang="zh-TW" altLang="en-US">
              <a:solidFill>
                <a:srgbClr val="10253F"/>
              </a:solidFill>
              <a:latin typeface="Calibri" panose="020F0502020204030204" pitchFamily="34" charset="0"/>
            </a:endParaRPr>
          </a:p>
        </p:txBody>
      </p:sp>
      <p:grpSp>
        <p:nvGrpSpPr>
          <p:cNvPr id="50181" name="Group 42"/>
          <p:cNvGrpSpPr>
            <a:grpSpLocks/>
          </p:cNvGrpSpPr>
          <p:nvPr/>
        </p:nvGrpSpPr>
        <p:grpSpPr bwMode="auto">
          <a:xfrm>
            <a:off x="1908175" y="1628775"/>
            <a:ext cx="5327650" cy="1652588"/>
            <a:chOff x="250825" y="1484784"/>
            <a:chExt cx="8497888" cy="2874159"/>
          </a:xfrm>
        </p:grpSpPr>
        <p:sp>
          <p:nvSpPr>
            <p:cNvPr id="6" name="Rectangle 5"/>
            <p:cNvSpPr/>
            <p:nvPr/>
          </p:nvSpPr>
          <p:spPr>
            <a:xfrm>
              <a:off x="324258" y="3141359"/>
              <a:ext cx="3815946" cy="9332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7" name="Rectangle 6"/>
            <p:cNvSpPr/>
            <p:nvPr/>
          </p:nvSpPr>
          <p:spPr>
            <a:xfrm>
              <a:off x="250825" y="1484784"/>
              <a:ext cx="3815948" cy="935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8" name="Up-Down Arrow 7"/>
            <p:cNvSpPr/>
            <p:nvPr/>
          </p:nvSpPr>
          <p:spPr>
            <a:xfrm>
              <a:off x="1980283" y="2420750"/>
              <a:ext cx="359565" cy="64606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50193" name="TextBox 8"/>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50194" name="TextBox 9"/>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11" name="Rectangle 10"/>
            <p:cNvSpPr/>
            <p:nvPr/>
          </p:nvSpPr>
          <p:spPr>
            <a:xfrm>
              <a:off x="4859334" y="1484784"/>
              <a:ext cx="3815948" cy="935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12" name="Rectangle 11"/>
            <p:cNvSpPr/>
            <p:nvPr/>
          </p:nvSpPr>
          <p:spPr>
            <a:xfrm>
              <a:off x="4932767" y="3141359"/>
              <a:ext cx="3815946" cy="9332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13" name="Up-Down Arrow 12"/>
            <p:cNvSpPr/>
            <p:nvPr/>
          </p:nvSpPr>
          <p:spPr>
            <a:xfrm>
              <a:off x="6588792" y="2420750"/>
              <a:ext cx="359565" cy="64606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14" name="Left-Right Arrow 13"/>
            <p:cNvSpPr/>
            <p:nvPr/>
          </p:nvSpPr>
          <p:spPr>
            <a:xfrm>
              <a:off x="4211104" y="3428499"/>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50199" name="TextBox 14"/>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16" name="Rectangle 15"/>
          <p:cNvSpPr/>
          <p:nvPr/>
        </p:nvSpPr>
        <p:spPr>
          <a:xfrm>
            <a:off x="1331913" y="1557338"/>
            <a:ext cx="6408737" cy="16557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3924300" y="4362450"/>
            <a:ext cx="316865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Down Arrow 24"/>
          <p:cNvSpPr/>
          <p:nvPr/>
        </p:nvSpPr>
        <p:spPr>
          <a:xfrm>
            <a:off x="3059113" y="1985963"/>
            <a:ext cx="936625" cy="936625"/>
          </a:xfrm>
          <a:prstGeom prst="downArrow">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flipH="1">
            <a:off x="3708400" y="4649788"/>
            <a:ext cx="287338" cy="0"/>
          </a:xfrm>
          <a:prstGeom prst="line">
            <a:avLst/>
          </a:pr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708400" y="4505325"/>
            <a:ext cx="0" cy="144463"/>
          </a:xfrm>
          <a:prstGeom prst="line">
            <a:avLst/>
          </a:pr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427538" y="4938713"/>
            <a:ext cx="288925" cy="0"/>
          </a:xfrm>
          <a:prstGeom prst="line">
            <a:avLst/>
          </a:pr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27538" y="4794250"/>
            <a:ext cx="0" cy="144463"/>
          </a:xfrm>
          <a:prstGeom prst="line">
            <a:avLst/>
          </a:pr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1775" y="5370513"/>
            <a:ext cx="0" cy="142875"/>
          </a:xfrm>
          <a:prstGeom prst="line">
            <a:avLst/>
          </a:pr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7900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6988"/>
            <a:ext cx="8229600" cy="1143001"/>
          </a:xfrm>
        </p:spPr>
        <p:txBody>
          <a:bodyPr/>
          <a:lstStyle/>
          <a:p>
            <a:r>
              <a:rPr lang="en-US" altLang="zh-TW" sz="4000" smtClean="0"/>
              <a:t>Option 2</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D0A79B97-A392-4C61-A5AD-2F83757534B0}" type="slidenum">
              <a:rPr lang="zh-TW" altLang="en-US">
                <a:solidFill>
                  <a:srgbClr val="10253F"/>
                </a:solidFill>
                <a:latin typeface="Calibri" panose="020F0502020204030204" pitchFamily="34" charset="0"/>
              </a:rPr>
              <a:pPr eaLnBrk="1" hangingPunct="1"/>
              <a:t>135</a:t>
            </a:fld>
            <a:endParaRPr lang="zh-TW" altLang="en-US">
              <a:solidFill>
                <a:srgbClr val="10253F"/>
              </a:solidFill>
              <a:latin typeface="Calibri" panose="020F0502020204030204" pitchFamily="34" charset="0"/>
            </a:endParaRPr>
          </a:p>
        </p:txBody>
      </p:sp>
      <p:grpSp>
        <p:nvGrpSpPr>
          <p:cNvPr id="51204" name="Group 42"/>
          <p:cNvGrpSpPr>
            <a:grpSpLocks/>
          </p:cNvGrpSpPr>
          <p:nvPr/>
        </p:nvGrpSpPr>
        <p:grpSpPr bwMode="auto">
          <a:xfrm>
            <a:off x="1908175" y="981075"/>
            <a:ext cx="5327650" cy="1652588"/>
            <a:chOff x="250825" y="1484784"/>
            <a:chExt cx="8497888" cy="2874159"/>
          </a:xfrm>
        </p:grpSpPr>
        <p:sp>
          <p:nvSpPr>
            <p:cNvPr id="45" name="Rectangle 44"/>
            <p:cNvSpPr/>
            <p:nvPr/>
          </p:nvSpPr>
          <p:spPr>
            <a:xfrm>
              <a:off x="324258" y="3141359"/>
              <a:ext cx="3815946" cy="93320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DSCL</a:t>
              </a:r>
            </a:p>
          </p:txBody>
        </p:sp>
        <p:sp>
          <p:nvSpPr>
            <p:cNvPr id="46" name="Rectangle 45"/>
            <p:cNvSpPr/>
            <p:nvPr/>
          </p:nvSpPr>
          <p:spPr>
            <a:xfrm>
              <a:off x="250825" y="1484784"/>
              <a:ext cx="3815948" cy="935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en-US" dirty="0">
                  <a:solidFill>
                    <a:schemeClr val="tx1"/>
                  </a:solidFill>
                </a:rPr>
                <a:t>DA: </a:t>
              </a:r>
              <a:r>
                <a:rPr lang="en-US" dirty="0" err="1">
                  <a:solidFill>
                    <a:schemeClr val="tx1"/>
                  </a:solidFill>
                </a:rPr>
                <a:t>meterData</a:t>
              </a:r>
              <a:endParaRPr lang="en-US" dirty="0">
                <a:solidFill>
                  <a:schemeClr val="tx1"/>
                </a:solidFill>
              </a:endParaRPr>
            </a:p>
          </p:txBody>
        </p:sp>
        <p:sp>
          <p:nvSpPr>
            <p:cNvPr id="47" name="Up-Down Arrow 46"/>
            <p:cNvSpPr/>
            <p:nvPr/>
          </p:nvSpPr>
          <p:spPr>
            <a:xfrm>
              <a:off x="1980283" y="2420750"/>
              <a:ext cx="359565" cy="64606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51233" name="TextBox 47"/>
            <p:cNvSpPr txBox="1">
              <a:spLocks noChangeArrowheads="1"/>
            </p:cNvSpPr>
            <p:nvPr/>
          </p:nvSpPr>
          <p:spPr bwMode="auto">
            <a:xfrm>
              <a:off x="7019925" y="2492846"/>
              <a:ext cx="856874"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mIa</a:t>
              </a:r>
            </a:p>
          </p:txBody>
        </p:sp>
        <p:sp>
          <p:nvSpPr>
            <p:cNvPr id="51234" name="TextBox 48"/>
            <p:cNvSpPr txBox="1">
              <a:spLocks noChangeArrowheads="1"/>
            </p:cNvSpPr>
            <p:nvPr/>
          </p:nvSpPr>
          <p:spPr bwMode="auto">
            <a:xfrm>
              <a:off x="2339974" y="2492846"/>
              <a:ext cx="75717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dIa</a:t>
              </a:r>
            </a:p>
          </p:txBody>
        </p:sp>
        <p:sp>
          <p:nvSpPr>
            <p:cNvPr id="50" name="Rectangle 49"/>
            <p:cNvSpPr/>
            <p:nvPr/>
          </p:nvSpPr>
          <p:spPr>
            <a:xfrm>
              <a:off x="4859334" y="1484784"/>
              <a:ext cx="3815948" cy="935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NA: meterApplication1</a:t>
              </a:r>
            </a:p>
          </p:txBody>
        </p:sp>
        <p:sp>
          <p:nvSpPr>
            <p:cNvPr id="51" name="Rectangle 50"/>
            <p:cNvSpPr/>
            <p:nvPr/>
          </p:nvSpPr>
          <p:spPr>
            <a:xfrm>
              <a:off x="4932767" y="3141359"/>
              <a:ext cx="3815946" cy="9332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Resource Tree on NSCL</a:t>
              </a:r>
            </a:p>
          </p:txBody>
        </p:sp>
        <p:sp>
          <p:nvSpPr>
            <p:cNvPr id="52" name="Up-Down Arrow 51"/>
            <p:cNvSpPr/>
            <p:nvPr/>
          </p:nvSpPr>
          <p:spPr>
            <a:xfrm>
              <a:off x="6588792" y="2420750"/>
              <a:ext cx="359565" cy="646064"/>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p>
          </p:txBody>
        </p:sp>
        <p:sp>
          <p:nvSpPr>
            <p:cNvPr id="53" name="Left-Right Arrow 52"/>
            <p:cNvSpPr/>
            <p:nvPr/>
          </p:nvSpPr>
          <p:spPr>
            <a:xfrm>
              <a:off x="4211104" y="3428499"/>
              <a:ext cx="648230" cy="358925"/>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sp>
          <p:nvSpPr>
            <p:cNvPr id="51239" name="TextBox 53"/>
            <p:cNvSpPr txBox="1">
              <a:spLocks noChangeArrowheads="1"/>
            </p:cNvSpPr>
            <p:nvPr/>
          </p:nvSpPr>
          <p:spPr bwMode="auto">
            <a:xfrm>
              <a:off x="4181475" y="3716808"/>
              <a:ext cx="874768" cy="64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cs typeface="Arial" panose="020B0604020202020204" pitchFamily="34" charset="0"/>
                </a:rPr>
                <a:t>mId</a:t>
              </a:r>
            </a:p>
          </p:txBody>
        </p:sp>
      </p:grpSp>
      <p:sp>
        <p:nvSpPr>
          <p:cNvPr id="55" name="Rectangle 54"/>
          <p:cNvSpPr/>
          <p:nvPr/>
        </p:nvSpPr>
        <p:spPr>
          <a:xfrm>
            <a:off x="1331913" y="908050"/>
            <a:ext cx="6408737" cy="1657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1206" name="Group 83"/>
          <p:cNvGrpSpPr>
            <a:grpSpLocks/>
          </p:cNvGrpSpPr>
          <p:nvPr/>
        </p:nvGrpSpPr>
        <p:grpSpPr bwMode="auto">
          <a:xfrm>
            <a:off x="2967038" y="2852738"/>
            <a:ext cx="5853112" cy="3140075"/>
            <a:chOff x="3347864" y="2852936"/>
            <a:chExt cx="5852884" cy="3139321"/>
          </a:xfrm>
        </p:grpSpPr>
        <p:sp>
          <p:nvSpPr>
            <p:cNvPr id="51209" name="TextBox 32"/>
            <p:cNvSpPr txBox="1">
              <a:spLocks noChangeArrowheads="1"/>
            </p:cNvSpPr>
            <p:nvPr/>
          </p:nvSpPr>
          <p:spPr bwMode="auto">
            <a:xfrm>
              <a:off x="7596336" y="5435932"/>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NSCL</a:t>
              </a:r>
            </a:p>
          </p:txBody>
        </p:sp>
        <p:grpSp>
          <p:nvGrpSpPr>
            <p:cNvPr id="51210" name="Group 55"/>
            <p:cNvGrpSpPr>
              <a:grpSpLocks/>
            </p:cNvGrpSpPr>
            <p:nvPr/>
          </p:nvGrpSpPr>
          <p:grpSpPr bwMode="auto">
            <a:xfrm>
              <a:off x="3347864" y="2852936"/>
              <a:ext cx="5852884" cy="3139321"/>
              <a:chOff x="1979712" y="2420888"/>
              <a:chExt cx="5852884" cy="3139321"/>
            </a:xfrm>
          </p:grpSpPr>
          <p:sp>
            <p:nvSpPr>
              <p:cNvPr id="57" name="TextBox 56"/>
              <p:cNvSpPr txBox="1"/>
              <p:nvPr/>
            </p:nvSpPr>
            <p:spPr>
              <a:xfrm>
                <a:off x="1979712" y="2420888"/>
                <a:ext cx="5852884" cy="3139321"/>
              </a:xfrm>
              <a:prstGeom prst="rect">
                <a:avLst/>
              </a:prstGeom>
              <a:solidFill>
                <a:schemeClr val="accent1">
                  <a:lumMod val="20000"/>
                  <a:lumOff val="80000"/>
                </a:schemeClr>
              </a:solidFill>
              <a:ln>
                <a:solidFill>
                  <a:schemeClr val="tx1"/>
                </a:solidFill>
              </a:ln>
            </p:spPr>
            <p:txBody>
              <a:bodyPr wrap="none">
                <a:spAutoFit/>
              </a:bodyPr>
              <a:lstStyle/>
              <a:p>
                <a:pPr>
                  <a:defRPr/>
                </a:pPr>
                <a:r>
                  <a:rPr lang="en-US" dirty="0">
                    <a:latin typeface="Arial" charset="0"/>
                    <a:cs typeface="Arial" charset="0"/>
                  </a:rPr>
                  <a:t>&lt;</a:t>
                </a:r>
                <a:r>
                  <a:rPr lang="en-US" dirty="0" err="1">
                    <a:latin typeface="Arial" charset="0"/>
                    <a:cs typeface="Arial" charset="0"/>
                  </a:rPr>
                  <a:t>sclBase</a:t>
                </a:r>
                <a:r>
                  <a:rPr lang="en-US" dirty="0">
                    <a:latin typeface="Arial" charset="0"/>
                    <a:cs typeface="Arial" charset="0"/>
                  </a:rPr>
                  <a:t>&gt;:&lt;protocol&gt;://smartmetering.utility1.com</a:t>
                </a:r>
              </a:p>
              <a:p>
                <a:pPr>
                  <a:defRPr/>
                </a:pPr>
                <a:r>
                  <a:rPr lang="en-US" dirty="0">
                    <a:latin typeface="Arial" charset="0"/>
                    <a:cs typeface="Arial" charset="0"/>
                  </a:rPr>
                  <a:t>         applications</a:t>
                </a:r>
              </a:p>
              <a:p>
                <a:pPr>
                  <a:defRPr/>
                </a:pPr>
                <a:r>
                  <a:rPr lang="en-US" dirty="0">
                    <a:latin typeface="Arial" charset="0"/>
                    <a:cs typeface="Arial" charset="0"/>
                  </a:rPr>
                  <a:t>                   meterApplication1</a:t>
                </a:r>
              </a:p>
              <a:p>
                <a:pPr>
                  <a:defRPr/>
                </a:pPr>
                <a:r>
                  <a:rPr lang="en-US" dirty="0">
                    <a:latin typeface="Arial" charset="0"/>
                    <a:cs typeface="Arial" charset="0"/>
                  </a:rPr>
                  <a:t>         </a:t>
                </a:r>
                <a:r>
                  <a:rPr lang="en-US" dirty="0" err="1">
                    <a:latin typeface="Arial" charset="0"/>
                    <a:cs typeface="Arial" charset="0"/>
                  </a:rPr>
                  <a:t>scls</a:t>
                </a:r>
                <a:endParaRPr lang="en-US" dirty="0">
                  <a:latin typeface="Arial" charset="0"/>
                  <a:cs typeface="Arial" charset="0"/>
                </a:endParaRPr>
              </a:p>
              <a:p>
                <a:pPr>
                  <a:defRPr/>
                </a:pPr>
                <a:r>
                  <a:rPr lang="en-US" dirty="0">
                    <a:latin typeface="Arial" charset="0"/>
                    <a:cs typeface="Arial" charset="0"/>
                  </a:rPr>
                  <a:t>                    meter12345</a:t>
                </a:r>
              </a:p>
              <a:p>
                <a:pPr>
                  <a:defRPr/>
                </a:pPr>
                <a:r>
                  <a:rPr lang="en-US" dirty="0">
                    <a:latin typeface="Arial" charset="0"/>
                    <a:cs typeface="Arial" charset="0"/>
                  </a:rPr>
                  <a:t>                              applications</a:t>
                </a:r>
              </a:p>
              <a:p>
                <a:pPr>
                  <a:defRPr/>
                </a:pPr>
                <a:r>
                  <a:rPr lang="en-US" dirty="0">
                    <a:latin typeface="Arial" charset="0"/>
                    <a:cs typeface="Arial" charset="0"/>
                  </a:rPr>
                  <a:t>                                      </a:t>
                </a:r>
                <a:r>
                  <a:rPr lang="en-US" dirty="0" err="1">
                    <a:latin typeface="Arial" charset="0"/>
                    <a:cs typeface="Arial" charset="0"/>
                  </a:rPr>
                  <a:t>meterData</a:t>
                </a:r>
                <a:endParaRPr lang="en-US" dirty="0">
                  <a:latin typeface="Arial" charset="0"/>
                  <a:cs typeface="Arial" charset="0"/>
                </a:endParaRPr>
              </a:p>
              <a:p>
                <a:pPr>
                  <a:defRPr/>
                </a:pPr>
                <a:r>
                  <a:rPr lang="en-US" dirty="0">
                    <a:latin typeface="Arial" charset="0"/>
                    <a:cs typeface="Arial" charset="0"/>
                  </a:rPr>
                  <a:t>			    container</a:t>
                </a:r>
              </a:p>
              <a:p>
                <a:pPr>
                  <a:defRPr/>
                </a:pPr>
                <a:r>
                  <a:rPr lang="en-US" dirty="0">
                    <a:latin typeface="Arial" charset="0"/>
                    <a:cs typeface="Arial" charset="0"/>
                  </a:rPr>
                  <a:t>				</a:t>
                </a:r>
                <a:r>
                  <a:rPr lang="en-US" dirty="0" err="1">
                    <a:latin typeface="Arial" charset="0"/>
                    <a:cs typeface="Arial" charset="0"/>
                  </a:rPr>
                  <a:t>meterDataSamples</a:t>
                </a:r>
                <a:endParaRPr lang="en-US" dirty="0">
                  <a:latin typeface="Arial" charset="0"/>
                  <a:cs typeface="Arial" charset="0"/>
                </a:endParaRPr>
              </a:p>
              <a:p>
                <a:pPr>
                  <a:defRPr/>
                </a:pPr>
                <a:r>
                  <a:rPr lang="en-US" dirty="0">
                    <a:latin typeface="Arial" charset="0"/>
                    <a:cs typeface="Arial" charset="0"/>
                  </a:rPr>
                  <a:t>                    subscriptions</a:t>
                </a:r>
              </a:p>
              <a:p>
                <a:pPr>
                  <a:defRPr/>
                </a:pPr>
                <a:r>
                  <a:rPr lang="en-US" dirty="0">
                    <a:latin typeface="Arial" charset="0"/>
                    <a:cs typeface="Arial" charset="0"/>
                  </a:rPr>
                  <a:t>                               </a:t>
                </a:r>
                <a:r>
                  <a:rPr lang="en-US" dirty="0" err="1">
                    <a:latin typeface="Arial" charset="0"/>
                    <a:cs typeface="Arial" charset="0"/>
                  </a:rPr>
                  <a:t>newMeters</a:t>
                </a:r>
                <a:endParaRPr lang="en-US" dirty="0">
                  <a:latin typeface="Arial" charset="0"/>
                  <a:cs typeface="Arial" charset="0"/>
                </a:endParaRPr>
              </a:p>
            </p:txBody>
          </p:sp>
          <p:cxnSp>
            <p:nvCxnSpPr>
              <p:cNvPr id="58" name="Straight Connector 57"/>
              <p:cNvCxnSpPr/>
              <p:nvPr/>
            </p:nvCxnSpPr>
            <p:spPr>
              <a:xfrm>
                <a:off x="2340060" y="2781163"/>
                <a:ext cx="0" cy="647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40060" y="2925592"/>
                <a:ext cx="28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40060" y="3428708"/>
                <a:ext cx="2873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843278" y="2997012"/>
                <a:ext cx="0" cy="21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843278" y="3573136"/>
                <a:ext cx="0" cy="1512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43278" y="3212860"/>
                <a:ext cx="433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43278" y="3717564"/>
                <a:ext cx="504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43278" y="5085660"/>
                <a:ext cx="5048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63975" y="3788984"/>
                <a:ext cx="0" cy="21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11650" y="4077840"/>
                <a:ext cx="0" cy="21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563975" y="5157081"/>
                <a:ext cx="0" cy="21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563975" y="4004833"/>
                <a:ext cx="3603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11650" y="4293688"/>
                <a:ext cx="2158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563975" y="5372929"/>
                <a:ext cx="431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p:cNvCxnSpPr/>
            <p:nvPr/>
          </p:nvCxnSpPr>
          <p:spPr>
            <a:xfrm>
              <a:off x="6660847" y="5013004"/>
              <a:ext cx="0" cy="21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660847" y="5228852"/>
              <a:ext cx="431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940150" y="4797156"/>
              <a:ext cx="0" cy="144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40150" y="4941584"/>
              <a:ext cx="431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Bent Arrow 73"/>
          <p:cNvSpPr/>
          <p:nvPr/>
        </p:nvSpPr>
        <p:spPr>
          <a:xfrm flipV="1">
            <a:off x="3348038" y="1700213"/>
            <a:ext cx="1944687" cy="3600450"/>
          </a:xfrm>
          <a:prstGeom prst="bentArrow">
            <a:avLst>
              <a:gd name="adj1" fmla="val 25000"/>
              <a:gd name="adj2" fmla="val 25000"/>
              <a:gd name="adj3" fmla="val 25000"/>
              <a:gd name="adj4" fmla="val 43750"/>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6" name="Oval 85"/>
          <p:cNvSpPr/>
          <p:nvPr/>
        </p:nvSpPr>
        <p:spPr>
          <a:xfrm>
            <a:off x="5795963" y="4724400"/>
            <a:ext cx="3168650" cy="792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1237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zh-TW" sz="3600" smtClean="0"/>
              <a:t>Step 9. DA Reports Meter Data to NSCL (3)</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98EFEE09-8B14-4683-98D8-7C7F770EADCD}" type="slidenum">
              <a:rPr lang="zh-TW" altLang="en-US">
                <a:solidFill>
                  <a:srgbClr val="10253F"/>
                </a:solidFill>
                <a:latin typeface="Calibri" panose="020F0502020204030204" pitchFamily="34" charset="0"/>
              </a:rPr>
              <a:pPr eaLnBrk="1" hangingPunct="1"/>
              <a:t>136</a:t>
            </a:fld>
            <a:endParaRPr lang="zh-TW" altLang="en-US">
              <a:solidFill>
                <a:srgbClr val="10253F"/>
              </a:solidFill>
              <a:latin typeface="Calibri" panose="020F0502020204030204" pitchFamily="34" charset="0"/>
            </a:endParaRP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44774"/>
            <a:ext cx="6408738"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7"/>
          <p:cNvSpPr txBox="1">
            <a:spLocks noChangeArrowheads="1"/>
          </p:cNvSpPr>
          <p:nvPr/>
        </p:nvSpPr>
        <p:spPr bwMode="auto">
          <a:xfrm>
            <a:off x="2051050" y="5692924"/>
            <a:ext cx="54737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
        <p:nvSpPr>
          <p:cNvPr id="52230" name="TextBox 8"/>
          <p:cNvSpPr txBox="1">
            <a:spLocks noChangeArrowheads="1"/>
          </p:cNvSpPr>
          <p:nvPr/>
        </p:nvSpPr>
        <p:spPr bwMode="auto">
          <a:xfrm>
            <a:off x="1042988" y="6053286"/>
            <a:ext cx="743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a:latin typeface="Arial" panose="020B0604020202020204" pitchFamily="34" charset="0"/>
                <a:cs typeface="Arial" panose="020B0604020202020204" pitchFamily="34" charset="0"/>
              </a:rPr>
              <a:t>DA Creates Container Collection Resource (Option 2) on NSCL.</a:t>
            </a:r>
          </a:p>
        </p:txBody>
      </p:sp>
    </p:spTree>
    <p:extLst>
      <p:ext uri="{BB962C8B-B14F-4D97-AF65-F5344CB8AC3E}">
        <p14:creationId xmlns:p14="http://schemas.microsoft.com/office/powerpoint/2010/main" val="3791824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zh-TW" sz="3600" smtClean="0"/>
              <a:t>Step 9. DA Reports Meter Data to NSCL (4)</a:t>
            </a:r>
          </a:p>
        </p:txBody>
      </p:sp>
      <p:sp>
        <p:nvSpPr>
          <p:cNvPr id="53251" name="Content Placeholder 2"/>
          <p:cNvSpPr>
            <a:spLocks noGrp="1"/>
          </p:cNvSpPr>
          <p:nvPr>
            <p:ph idx="1"/>
          </p:nvPr>
        </p:nvSpPr>
        <p:spPr/>
        <p:txBody>
          <a:bodyPr/>
          <a:lstStyle/>
          <a:p>
            <a:r>
              <a:rPr lang="en-US" altLang="zh-TW" smtClean="0"/>
              <a:t>Finally, DA creates a container instance to store meter data to NSCL.</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A0F4865E-726A-4E6C-89E0-31D33F714110}" type="slidenum">
              <a:rPr lang="zh-TW" altLang="en-US">
                <a:solidFill>
                  <a:srgbClr val="10253F"/>
                </a:solidFill>
                <a:latin typeface="Calibri" panose="020F0502020204030204" pitchFamily="34" charset="0"/>
              </a:rPr>
              <a:pPr eaLnBrk="1" hangingPunct="1"/>
              <a:t>137</a:t>
            </a:fld>
            <a:endParaRPr lang="zh-TW" altLang="en-US">
              <a:solidFill>
                <a:srgbClr val="10253F"/>
              </a:solidFill>
              <a:latin typeface="Calibri" panose="020F0502020204030204" pitchFamily="34" charset="0"/>
            </a:endParaRPr>
          </a:p>
        </p:txBody>
      </p:sp>
      <p:sp>
        <p:nvSpPr>
          <p:cNvPr id="53253" name="Rectangle 4"/>
          <p:cNvSpPr>
            <a:spLocks noChangeArrowheads="1"/>
          </p:cNvSpPr>
          <p:nvPr/>
        </p:nvSpPr>
        <p:spPr bwMode="auto">
          <a:xfrm>
            <a:off x="900113" y="2781300"/>
            <a:ext cx="72723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a:latin typeface="Arial" panose="020B0604020202020204" pitchFamily="34" charset="0"/>
                <a:cs typeface="Arial" panose="020B0604020202020204" pitchFamily="34" charset="0"/>
              </a:rPr>
              <a:t>&lt;protocol&gt;://smartmetering.utility1.com/scls/meter12345/applications/meterData/</a:t>
            </a:r>
            <a:r>
              <a:rPr lang="en-US" altLang="zh-TW" sz="1800" i="1">
                <a:latin typeface="Arial" panose="020B0604020202020204" pitchFamily="34" charset="0"/>
                <a:cs typeface="Arial" panose="020B0604020202020204" pitchFamily="34" charset="0"/>
              </a:rPr>
              <a:t>containers/meterDataSamples/contentInstances</a:t>
            </a:r>
            <a:endParaRPr lang="en-US" altLang="zh-TW"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683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199" y="476672"/>
            <a:ext cx="8229600" cy="936104"/>
          </a:xfrm>
        </p:spPr>
        <p:txBody>
          <a:bodyPr>
            <a:noAutofit/>
          </a:bodyPr>
          <a:lstStyle/>
          <a:p>
            <a:r>
              <a:rPr lang="en-US" altLang="zh-TW" sz="3600" dirty="0" smtClean="0">
                <a:solidFill>
                  <a:schemeClr val="tx1"/>
                </a:solidFill>
              </a:rPr>
              <a:t>Overall oneM2M Functional Architecture</a:t>
            </a:r>
            <a:endParaRPr lang="zh-TW" altLang="en-US" sz="3600" dirty="0">
              <a:solidFill>
                <a:schemeClr val="tx1"/>
              </a:solidFill>
            </a:endParaRPr>
          </a:p>
        </p:txBody>
      </p:sp>
      <p:pic>
        <p:nvPicPr>
          <p:cNvPr id="4" name="圖片 3"/>
          <p:cNvPicPr>
            <a:picLocks noChangeAspect="1"/>
          </p:cNvPicPr>
          <p:nvPr/>
        </p:nvPicPr>
        <p:blipFill>
          <a:blip r:embed="rId3"/>
          <a:stretch>
            <a:fillRect/>
          </a:stretch>
        </p:blipFill>
        <p:spPr>
          <a:xfrm>
            <a:off x="1106123" y="1503475"/>
            <a:ext cx="6931753" cy="5273497"/>
          </a:xfrm>
          <a:prstGeom prst="rect">
            <a:avLst/>
          </a:prstGeom>
        </p:spPr>
      </p:pic>
      <p:sp>
        <p:nvSpPr>
          <p:cNvPr id="5" name="投影片編號版面配置區 4"/>
          <p:cNvSpPr>
            <a:spLocks noGrp="1"/>
          </p:cNvSpPr>
          <p:nvPr>
            <p:ph type="sldNum" sz="quarter" idx="4"/>
          </p:nvPr>
        </p:nvSpPr>
        <p:spPr/>
        <p:txBody>
          <a:bodyPr/>
          <a:lstStyle/>
          <a:p>
            <a:fld id="{BC71E80C-9635-473D-9F26-B779060F2DD3}" type="slidenum">
              <a:rPr lang="zh-TW" altLang="en-US" smtClean="0">
                <a:solidFill>
                  <a:prstClr val="black"/>
                </a:solidFill>
              </a:rPr>
              <a:pPr/>
              <a:t>14</a:t>
            </a:fld>
            <a:endParaRPr lang="zh-TW" altLang="en-US">
              <a:solidFill>
                <a:prstClr val="black"/>
              </a:solidFill>
            </a:endParaRPr>
          </a:p>
        </p:txBody>
      </p:sp>
    </p:spTree>
    <p:extLst>
      <p:ext uri="{BB962C8B-B14F-4D97-AF65-F5344CB8AC3E}">
        <p14:creationId xmlns:p14="http://schemas.microsoft.com/office/powerpoint/2010/main" val="517520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oneM2M nodes</a:t>
            </a:r>
          </a:p>
        </p:txBody>
      </p:sp>
      <p:sp>
        <p:nvSpPr>
          <p:cNvPr id="3" name="Content Placeholder 2"/>
          <p:cNvSpPr>
            <a:spLocks noGrp="1"/>
          </p:cNvSpPr>
          <p:nvPr>
            <p:ph idx="1"/>
          </p:nvPr>
        </p:nvSpPr>
        <p:spPr/>
        <p:txBody>
          <a:bodyPr>
            <a:normAutofit fontScale="70000" lnSpcReduction="20000"/>
          </a:bodyPr>
          <a:lstStyle/>
          <a:p>
            <a:pPr>
              <a:lnSpc>
                <a:spcPct val="150000"/>
              </a:lnSpc>
            </a:pPr>
            <a:r>
              <a:rPr lang="en-US" b="1" dirty="0" smtClean="0"/>
              <a:t>CSE-Capable Node</a:t>
            </a:r>
            <a:r>
              <a:rPr lang="en-US" dirty="0" smtClean="0"/>
              <a:t> </a:t>
            </a:r>
            <a:r>
              <a:rPr lang="en-US" dirty="0"/>
              <a:t>is a functional entity that contains one oneM2M </a:t>
            </a:r>
            <a:r>
              <a:rPr lang="en-US" u="sng" dirty="0"/>
              <a:t>Common Services Entity </a:t>
            </a:r>
            <a:r>
              <a:rPr lang="en-US" dirty="0"/>
              <a:t>and zero or more oneM2M Application </a:t>
            </a:r>
            <a:r>
              <a:rPr lang="en-US" dirty="0" smtClean="0"/>
              <a:t>Entities.</a:t>
            </a:r>
          </a:p>
          <a:p>
            <a:pPr lvl="1">
              <a:lnSpc>
                <a:spcPct val="150000"/>
              </a:lnSpc>
            </a:pPr>
            <a:r>
              <a:rPr lang="en-US" sz="2000" dirty="0" smtClean="0"/>
              <a:t>Application Service Node (ASN)</a:t>
            </a:r>
          </a:p>
          <a:p>
            <a:pPr lvl="1">
              <a:lnSpc>
                <a:spcPct val="150000"/>
              </a:lnSpc>
            </a:pPr>
            <a:r>
              <a:rPr lang="en-US" sz="2000" dirty="0" smtClean="0"/>
              <a:t>Middle Node (MN)</a:t>
            </a:r>
          </a:p>
          <a:p>
            <a:pPr lvl="1">
              <a:lnSpc>
                <a:spcPct val="150000"/>
              </a:lnSpc>
            </a:pPr>
            <a:r>
              <a:rPr lang="en-US" sz="2000" dirty="0" smtClean="0"/>
              <a:t>Infrastructure Node (IN)</a:t>
            </a:r>
            <a:endParaRPr lang="en-US" sz="2000" dirty="0"/>
          </a:p>
          <a:p>
            <a:pPr>
              <a:lnSpc>
                <a:spcPct val="150000"/>
              </a:lnSpc>
            </a:pPr>
            <a:r>
              <a:rPr lang="en-US" b="1" dirty="0"/>
              <a:t>Non-CSE-Capable </a:t>
            </a:r>
            <a:r>
              <a:rPr lang="en-US" b="1" dirty="0" smtClean="0"/>
              <a:t>Node</a:t>
            </a:r>
            <a:r>
              <a:rPr lang="en-US" dirty="0" smtClean="0"/>
              <a:t> </a:t>
            </a:r>
            <a:r>
              <a:rPr lang="en-US" dirty="0"/>
              <a:t>is a functional entity that contains one or more oneM2M Application Entities and no oneM2M Common Services </a:t>
            </a:r>
            <a:r>
              <a:rPr lang="en-US" dirty="0" smtClean="0"/>
              <a:t>Entity.</a:t>
            </a:r>
          </a:p>
          <a:p>
            <a:pPr lvl="1">
              <a:lnSpc>
                <a:spcPct val="150000"/>
              </a:lnSpc>
            </a:pPr>
            <a:r>
              <a:rPr lang="en-US" sz="2000" dirty="0" smtClean="0"/>
              <a:t>Application Dedicated Node (ADN)</a:t>
            </a:r>
          </a:p>
          <a:p>
            <a:pPr lvl="1">
              <a:lnSpc>
                <a:spcPct val="150000"/>
              </a:lnSpc>
            </a:pPr>
            <a:r>
              <a:rPr lang="en-US" sz="2000" dirty="0" smtClean="0"/>
              <a:t>Application Entity at Infrastructure Domain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46942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Domain</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16</a:t>
            </a:fld>
            <a:endParaRPr lang="en-US" dirty="0"/>
          </a:p>
        </p:txBody>
      </p:sp>
      <p:pic>
        <p:nvPicPr>
          <p:cNvPr id="5" name="Content Placeholder 4"/>
          <p:cNvPicPr>
            <a:picLocks noGrp="1"/>
          </p:cNvPicPr>
          <p:nvPr>
            <p:ph idx="1"/>
          </p:nvPr>
        </p:nvPicPr>
        <p:blipFill rotWithShape="1">
          <a:blip r:embed="rId3"/>
          <a:srcRect l="1001" r="15020" b="75369"/>
          <a:stretch/>
        </p:blipFill>
        <p:spPr>
          <a:xfrm>
            <a:off x="499110" y="2464870"/>
            <a:ext cx="8191500" cy="2450031"/>
          </a:xfrm>
          <a:prstGeom prst="rect">
            <a:avLst/>
          </a:prstGeom>
        </p:spPr>
      </p:pic>
      <p:sp>
        <p:nvSpPr>
          <p:cNvPr id="3" name="TextBox 2"/>
          <p:cNvSpPr txBox="1"/>
          <p:nvPr/>
        </p:nvSpPr>
        <p:spPr>
          <a:xfrm>
            <a:off x="499110" y="5537200"/>
            <a:ext cx="8055218" cy="646331"/>
          </a:xfrm>
          <a:prstGeom prst="rect">
            <a:avLst/>
          </a:prstGeom>
          <a:noFill/>
        </p:spPr>
        <p:txBody>
          <a:bodyPr wrap="none" rtlCol="0">
            <a:spAutoFit/>
          </a:bodyPr>
          <a:lstStyle/>
          <a:p>
            <a:r>
              <a:rPr lang="en-US" dirty="0" smtClean="0"/>
              <a:t>Only one </a:t>
            </a:r>
            <a:r>
              <a:rPr lang="en-US" u="sng" dirty="0"/>
              <a:t>logical</a:t>
            </a:r>
            <a:r>
              <a:rPr lang="en-US" dirty="0"/>
              <a:t> </a:t>
            </a:r>
            <a:r>
              <a:rPr lang="en-US" dirty="0" smtClean="0"/>
              <a:t>IN in </a:t>
            </a:r>
            <a:r>
              <a:rPr lang="en-US" dirty="0"/>
              <a:t>the Infrastructure Domain per oneM2M Service Provider of an </a:t>
            </a:r>
          </a:p>
          <a:p>
            <a:r>
              <a:rPr lang="en-US" dirty="0"/>
              <a:t>M2M System</a:t>
            </a:r>
          </a:p>
        </p:txBody>
      </p:sp>
      <p:pic>
        <p:nvPicPr>
          <p:cNvPr id="6" name="圖片 5"/>
          <p:cNvPicPr>
            <a:picLocks noChangeAspect="1"/>
          </p:cNvPicPr>
          <p:nvPr/>
        </p:nvPicPr>
        <p:blipFill>
          <a:blip r:embed="rId4"/>
          <a:stretch>
            <a:fillRect/>
          </a:stretch>
        </p:blipFill>
        <p:spPr>
          <a:xfrm>
            <a:off x="457309" y="1584750"/>
            <a:ext cx="2313749" cy="1760240"/>
          </a:xfrm>
          <a:prstGeom prst="rect">
            <a:avLst/>
          </a:prstGeom>
        </p:spPr>
      </p:pic>
      <p:sp>
        <p:nvSpPr>
          <p:cNvPr id="7" name="矩形 6"/>
          <p:cNvSpPr/>
          <p:nvPr/>
        </p:nvSpPr>
        <p:spPr>
          <a:xfrm>
            <a:off x="755576" y="1628800"/>
            <a:ext cx="136815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75120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Domain (1)</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17</a:t>
            </a:fld>
            <a:endParaRPr lang="en-US" dirty="0"/>
          </a:p>
        </p:txBody>
      </p:sp>
      <p:pic>
        <p:nvPicPr>
          <p:cNvPr id="5" name="Content Placeholder 4"/>
          <p:cNvPicPr>
            <a:picLocks noGrp="1"/>
          </p:cNvPicPr>
          <p:nvPr>
            <p:ph idx="1"/>
          </p:nvPr>
        </p:nvPicPr>
        <p:blipFill rotWithShape="1">
          <a:blip r:embed="rId3"/>
          <a:srcRect l="-481" t="24976" r="-1" b="46516"/>
          <a:stretch/>
        </p:blipFill>
        <p:spPr>
          <a:xfrm>
            <a:off x="366127" y="3223096"/>
            <a:ext cx="8208547" cy="2374900"/>
          </a:xfrm>
          <a:prstGeom prst="rect">
            <a:avLst/>
          </a:prstGeom>
        </p:spPr>
      </p:pic>
      <p:sp>
        <p:nvSpPr>
          <p:cNvPr id="3" name="Rectangle 2"/>
          <p:cNvSpPr/>
          <p:nvPr/>
        </p:nvSpPr>
        <p:spPr>
          <a:xfrm>
            <a:off x="1104900" y="3642196"/>
            <a:ext cx="2324100" cy="245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866900" y="3311996"/>
            <a:ext cx="208280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949701" y="3223096"/>
            <a:ext cx="1041400" cy="30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949701" y="2727796"/>
            <a:ext cx="2812629" cy="369332"/>
          </a:xfrm>
          <a:prstGeom prst="rect">
            <a:avLst/>
          </a:prstGeom>
          <a:noFill/>
          <a:ln>
            <a:solidFill>
              <a:schemeClr val="tx1"/>
            </a:solidFill>
          </a:ln>
        </p:spPr>
        <p:txBody>
          <a:bodyPr wrap="none" rtlCol="0">
            <a:spAutoFit/>
          </a:bodyPr>
          <a:lstStyle/>
          <a:p>
            <a:r>
              <a:rPr lang="en-US" dirty="0" smtClean="0"/>
              <a:t>IN @ Infrastructure Domain </a:t>
            </a:r>
            <a:endParaRPr lang="en-US" dirty="0"/>
          </a:p>
        </p:txBody>
      </p:sp>
      <p:pic>
        <p:nvPicPr>
          <p:cNvPr id="10" name="圖片 9"/>
          <p:cNvPicPr>
            <a:picLocks noChangeAspect="1"/>
          </p:cNvPicPr>
          <p:nvPr/>
        </p:nvPicPr>
        <p:blipFill>
          <a:blip r:embed="rId4"/>
          <a:stretch>
            <a:fillRect/>
          </a:stretch>
        </p:blipFill>
        <p:spPr>
          <a:xfrm>
            <a:off x="386379" y="1179575"/>
            <a:ext cx="2313749" cy="1760240"/>
          </a:xfrm>
          <a:prstGeom prst="rect">
            <a:avLst/>
          </a:prstGeom>
        </p:spPr>
      </p:pic>
      <p:sp>
        <p:nvSpPr>
          <p:cNvPr id="11" name="矩形 10"/>
          <p:cNvSpPr/>
          <p:nvPr/>
        </p:nvSpPr>
        <p:spPr>
          <a:xfrm>
            <a:off x="1104900" y="1628800"/>
            <a:ext cx="1306860"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581045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Domain (2)</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18</a:t>
            </a:fld>
            <a:endParaRPr lang="en-US" dirty="0"/>
          </a:p>
        </p:txBody>
      </p:sp>
      <p:pic>
        <p:nvPicPr>
          <p:cNvPr id="6" name="Content Placeholder 4"/>
          <p:cNvPicPr>
            <a:picLocks/>
          </p:cNvPicPr>
          <p:nvPr/>
        </p:nvPicPr>
        <p:blipFill rotWithShape="1">
          <a:blip r:embed="rId3"/>
          <a:srcRect l="-15" t="51825" r="-467" b="15704"/>
          <a:stretch/>
        </p:blipFill>
        <p:spPr>
          <a:xfrm>
            <a:off x="380999" y="3378904"/>
            <a:ext cx="8208547" cy="2705100"/>
          </a:xfrm>
          <a:prstGeom prst="rect">
            <a:avLst/>
          </a:prstGeom>
        </p:spPr>
      </p:pic>
      <p:sp>
        <p:nvSpPr>
          <p:cNvPr id="7" name="Rectangle 6"/>
          <p:cNvSpPr/>
          <p:nvPr/>
        </p:nvSpPr>
        <p:spPr>
          <a:xfrm>
            <a:off x="4013201" y="3226504"/>
            <a:ext cx="330202" cy="204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43402" y="5062361"/>
            <a:ext cx="368302" cy="102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184900" y="3116721"/>
            <a:ext cx="176530" cy="98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962114" y="3907226"/>
            <a:ext cx="222786" cy="217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32864" y="2759078"/>
            <a:ext cx="2812629" cy="369332"/>
          </a:xfrm>
          <a:prstGeom prst="rect">
            <a:avLst/>
          </a:prstGeom>
          <a:noFill/>
          <a:ln>
            <a:solidFill>
              <a:schemeClr val="tx1"/>
            </a:solidFill>
          </a:ln>
        </p:spPr>
        <p:txBody>
          <a:bodyPr wrap="none" rtlCol="0">
            <a:spAutoFit/>
          </a:bodyPr>
          <a:lstStyle/>
          <a:p>
            <a:r>
              <a:rPr lang="en-US" dirty="0" smtClean="0"/>
              <a:t>IN @ Infrastructure Domain </a:t>
            </a:r>
            <a:endParaRPr lang="en-US" dirty="0"/>
          </a:p>
        </p:txBody>
      </p:sp>
      <p:sp>
        <p:nvSpPr>
          <p:cNvPr id="14" name="TextBox 13"/>
          <p:cNvSpPr txBox="1"/>
          <p:nvPr/>
        </p:nvSpPr>
        <p:spPr>
          <a:xfrm>
            <a:off x="5207007" y="2749231"/>
            <a:ext cx="2132315" cy="369332"/>
          </a:xfrm>
          <a:prstGeom prst="rect">
            <a:avLst/>
          </a:prstGeom>
          <a:noFill/>
          <a:ln>
            <a:solidFill>
              <a:schemeClr val="tx1"/>
            </a:solidFill>
          </a:ln>
        </p:spPr>
        <p:txBody>
          <a:bodyPr wrap="none" rtlCol="0">
            <a:spAutoFit/>
          </a:bodyPr>
          <a:lstStyle/>
          <a:p>
            <a:r>
              <a:rPr lang="en-US" dirty="0"/>
              <a:t>M</a:t>
            </a:r>
            <a:r>
              <a:rPr lang="en-US" dirty="0" smtClean="0"/>
              <a:t>N @ Field Domain </a:t>
            </a:r>
            <a:endParaRPr lang="en-US" dirty="0"/>
          </a:p>
        </p:txBody>
      </p:sp>
      <p:sp>
        <p:nvSpPr>
          <p:cNvPr id="15" name="TextBox 14"/>
          <p:cNvSpPr txBox="1"/>
          <p:nvPr/>
        </p:nvSpPr>
        <p:spPr>
          <a:xfrm>
            <a:off x="962125" y="3223638"/>
            <a:ext cx="588303" cy="369332"/>
          </a:xfrm>
          <a:prstGeom prst="rect">
            <a:avLst/>
          </a:prstGeom>
          <a:noFill/>
        </p:spPr>
        <p:txBody>
          <a:bodyPr wrap="none" rtlCol="0">
            <a:spAutoFit/>
          </a:bodyPr>
          <a:lstStyle/>
          <a:p>
            <a:r>
              <a:rPr lang="es-SV" dirty="0" err="1" smtClean="0"/>
              <a:t>Mca</a:t>
            </a:r>
            <a:endParaRPr lang="en-US" dirty="0"/>
          </a:p>
        </p:txBody>
      </p:sp>
      <p:cxnSp>
        <p:nvCxnSpPr>
          <p:cNvPr id="17" name="Straight Connector 16"/>
          <p:cNvCxnSpPr>
            <a:stCxn id="15" idx="3"/>
          </p:cNvCxnSpPr>
          <p:nvPr/>
        </p:nvCxnSpPr>
        <p:spPr>
          <a:xfrm flipV="1">
            <a:off x="1550428" y="3405932"/>
            <a:ext cx="333717" cy="23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192925" y="3503745"/>
            <a:ext cx="333717" cy="23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26642" y="3274201"/>
            <a:ext cx="577402" cy="369332"/>
          </a:xfrm>
          <a:prstGeom prst="rect">
            <a:avLst/>
          </a:prstGeom>
          <a:noFill/>
        </p:spPr>
        <p:txBody>
          <a:bodyPr wrap="none" rtlCol="0">
            <a:spAutoFit/>
          </a:bodyPr>
          <a:lstStyle/>
          <a:p>
            <a:r>
              <a:rPr lang="es-SV" dirty="0" err="1" smtClean="0"/>
              <a:t>Mcc</a:t>
            </a:r>
            <a:endParaRPr lang="en-US" dirty="0"/>
          </a:p>
        </p:txBody>
      </p:sp>
      <p:cxnSp>
        <p:nvCxnSpPr>
          <p:cNvPr id="24" name="Straight Connector 23"/>
          <p:cNvCxnSpPr/>
          <p:nvPr/>
        </p:nvCxnSpPr>
        <p:spPr>
          <a:xfrm flipV="1">
            <a:off x="1702828" y="3194238"/>
            <a:ext cx="1990" cy="366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圖片 17"/>
          <p:cNvPicPr>
            <a:picLocks noChangeAspect="1"/>
          </p:cNvPicPr>
          <p:nvPr/>
        </p:nvPicPr>
        <p:blipFill>
          <a:blip r:embed="rId4"/>
          <a:stretch>
            <a:fillRect/>
          </a:stretch>
        </p:blipFill>
        <p:spPr>
          <a:xfrm>
            <a:off x="165364" y="796294"/>
            <a:ext cx="2313749" cy="1760240"/>
          </a:xfrm>
          <a:prstGeom prst="rect">
            <a:avLst/>
          </a:prstGeom>
        </p:spPr>
      </p:pic>
      <p:sp>
        <p:nvSpPr>
          <p:cNvPr id="3" name="矩形 2"/>
          <p:cNvSpPr/>
          <p:nvPr/>
        </p:nvSpPr>
        <p:spPr>
          <a:xfrm>
            <a:off x="251520" y="1676414"/>
            <a:ext cx="1004756" cy="456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1322238" y="1676414"/>
            <a:ext cx="1204404" cy="456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04149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Service Functions (1)</a:t>
            </a:r>
            <a:endParaRPr lang="en-US" dirty="0"/>
          </a:p>
        </p:txBody>
      </p:sp>
      <p:pic>
        <p:nvPicPr>
          <p:cNvPr id="5" name="Content Placeholder 4"/>
          <p:cNvPicPr>
            <a:picLocks noGrp="1" noChangeAspect="1"/>
          </p:cNvPicPr>
          <p:nvPr>
            <p:ph idx="1"/>
          </p:nvPr>
        </p:nvPicPr>
        <p:blipFill>
          <a:blip r:embed="rId3"/>
          <a:stretch>
            <a:fillRect/>
          </a:stretch>
        </p:blipFill>
        <p:spPr>
          <a:xfrm>
            <a:off x="487543" y="1556792"/>
            <a:ext cx="8656457" cy="4715234"/>
          </a:xfrm>
          <a:prstGeom prst="rect">
            <a:avLst/>
          </a:prstGeom>
        </p:spPr>
      </p:pic>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19</a:t>
            </a:fld>
            <a:endParaRPr lang="en-US" dirty="0"/>
          </a:p>
        </p:txBody>
      </p:sp>
      <p:sp>
        <p:nvSpPr>
          <p:cNvPr id="6" name="TextBox 5"/>
          <p:cNvSpPr txBox="1"/>
          <p:nvPr/>
        </p:nvSpPr>
        <p:spPr>
          <a:xfrm>
            <a:off x="2843808" y="6257563"/>
            <a:ext cx="2618281" cy="369332"/>
          </a:xfrm>
          <a:prstGeom prst="rect">
            <a:avLst/>
          </a:prstGeom>
          <a:noFill/>
        </p:spPr>
        <p:txBody>
          <a:bodyPr wrap="none" rtlCol="0">
            <a:spAutoFit/>
          </a:bodyPr>
          <a:lstStyle/>
          <a:p>
            <a:r>
              <a:rPr lang="en-US" dirty="0" smtClean="0"/>
              <a:t>Source: oneM2M TS-0001</a:t>
            </a:r>
            <a:endParaRPr lang="en-US" dirty="0"/>
          </a:p>
        </p:txBody>
      </p:sp>
    </p:spTree>
    <p:extLst>
      <p:ext uri="{BB962C8B-B14F-4D97-AF65-F5344CB8AC3E}">
        <p14:creationId xmlns:p14="http://schemas.microsoft.com/office/powerpoint/2010/main" val="2533662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47191" y="333148"/>
            <a:ext cx="8229600" cy="936104"/>
          </a:xfrm>
        </p:spPr>
        <p:txBody>
          <a:bodyPr/>
          <a:lstStyle/>
          <a:p>
            <a:pPr eaLnBrk="1" hangingPunct="1"/>
            <a:r>
              <a:rPr lang="en-US" altLang="zh-TW" dirty="0" smtClean="0"/>
              <a:t>M2M Service Architecture</a:t>
            </a:r>
          </a:p>
        </p:txBody>
      </p:sp>
      <p:grpSp>
        <p:nvGrpSpPr>
          <p:cNvPr id="17412" name="Group 7"/>
          <p:cNvGrpSpPr>
            <a:grpSpLocks/>
          </p:cNvGrpSpPr>
          <p:nvPr/>
        </p:nvGrpSpPr>
        <p:grpSpPr bwMode="auto">
          <a:xfrm>
            <a:off x="679450" y="1243013"/>
            <a:ext cx="8540750" cy="4141787"/>
            <a:chOff x="609600" y="1828800"/>
            <a:chExt cx="7961398" cy="3790293"/>
          </a:xfrm>
        </p:grpSpPr>
        <p:sp>
          <p:nvSpPr>
            <p:cNvPr id="9" name="Cloud 8"/>
            <p:cNvSpPr/>
            <p:nvPr/>
          </p:nvSpPr>
          <p:spPr>
            <a:xfrm>
              <a:off x="609600" y="2238483"/>
              <a:ext cx="2438733" cy="301886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Cloud 9"/>
            <p:cNvSpPr/>
            <p:nvPr/>
          </p:nvSpPr>
          <p:spPr>
            <a:xfrm>
              <a:off x="3652097" y="2267538"/>
              <a:ext cx="2660705" cy="281838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a:xfrm>
              <a:off x="6654640" y="1828800"/>
              <a:ext cx="1447258" cy="34285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74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795" y="2133600"/>
              <a:ext cx="377153" cy="5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016095" y="2833337"/>
              <a:ext cx="304800" cy="55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3196" y="2200275"/>
              <a:ext cx="590599" cy="56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016095" y="3467100"/>
              <a:ext cx="409463"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3793" y="2814284"/>
              <a:ext cx="377153" cy="5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3794" y="3486149"/>
              <a:ext cx="377153" cy="5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954183" y="4114801"/>
              <a:ext cx="428624" cy="60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78070" y="4362448"/>
              <a:ext cx="428624" cy="60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29" name="TextBox 19"/>
            <p:cNvSpPr txBox="1">
              <a:spLocks noChangeArrowheads="1"/>
            </p:cNvSpPr>
            <p:nvPr/>
          </p:nvSpPr>
          <p:spPr bwMode="auto">
            <a:xfrm>
              <a:off x="6657255" y="4941984"/>
              <a:ext cx="1521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M2M Applications</a:t>
              </a:r>
            </a:p>
          </p:txBody>
        </p:sp>
        <p:sp>
          <p:nvSpPr>
            <p:cNvPr id="17430" name="TextBox 20"/>
            <p:cNvSpPr txBox="1">
              <a:spLocks noChangeArrowheads="1"/>
            </p:cNvSpPr>
            <p:nvPr/>
          </p:nvSpPr>
          <p:spPr bwMode="auto">
            <a:xfrm>
              <a:off x="6629400" y="1828800"/>
              <a:ext cx="15456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sz="1400" dirty="0"/>
                <a:t>Client Applications</a:t>
              </a:r>
            </a:p>
          </p:txBody>
        </p:sp>
        <p:pic>
          <p:nvPicPr>
            <p:cNvPr id="1743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4661" y="3134190"/>
              <a:ext cx="638175" cy="98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2" name="TextBox 22"/>
            <p:cNvSpPr txBox="1">
              <a:spLocks noChangeArrowheads="1"/>
            </p:cNvSpPr>
            <p:nvPr/>
          </p:nvSpPr>
          <p:spPr bwMode="auto">
            <a:xfrm>
              <a:off x="2922514" y="4453264"/>
              <a:ext cx="8224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1400" dirty="0"/>
                <a:t>M2M</a:t>
              </a:r>
            </a:p>
            <a:p>
              <a:pPr algn="ctr" eaLnBrk="1" hangingPunct="1"/>
              <a:r>
                <a:rPr lang="en-US" altLang="zh-TW" sz="1400" dirty="0"/>
                <a:t>Gateway</a:t>
              </a:r>
            </a:p>
          </p:txBody>
        </p:sp>
        <p:sp>
          <p:nvSpPr>
            <p:cNvPr id="17433" name="TextBox 23"/>
            <p:cNvSpPr txBox="1">
              <a:spLocks noChangeArrowheads="1"/>
            </p:cNvSpPr>
            <p:nvPr/>
          </p:nvSpPr>
          <p:spPr bwMode="auto">
            <a:xfrm>
              <a:off x="4005219" y="2523653"/>
              <a:ext cx="2049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t>M2M Core Network</a:t>
              </a:r>
            </a:p>
          </p:txBody>
        </p:sp>
        <p:sp>
          <p:nvSpPr>
            <p:cNvPr id="17434" name="TextBox 24"/>
            <p:cNvSpPr txBox="1">
              <a:spLocks noChangeArrowheads="1"/>
            </p:cNvSpPr>
            <p:nvPr/>
          </p:nvSpPr>
          <p:spPr bwMode="auto">
            <a:xfrm>
              <a:off x="914400" y="2573072"/>
              <a:ext cx="2047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t>M2M Area Network</a:t>
              </a:r>
            </a:p>
          </p:txBody>
        </p:sp>
        <p:pic>
          <p:nvPicPr>
            <p:cNvPr id="1743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4548" y="3943349"/>
              <a:ext cx="43815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36"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3419473"/>
              <a:ext cx="43815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37"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4572" y="2892985"/>
              <a:ext cx="707853" cy="52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38"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8587" y="3008701"/>
              <a:ext cx="631636" cy="62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39"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3722" y="3423771"/>
              <a:ext cx="529101" cy="52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40" name="Picture 15" descr="C:\Users\fjlin\AppData\Local\Microsoft\Windows\Temporary Internet Files\Content.IE5\3RCRE92X\MC900149862[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90907" y="3164505"/>
              <a:ext cx="294353" cy="60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16" descr="C:\Users\fjlin\AppData\Local\Microsoft\Windows\Temporary Internet Files\Content.IE5\3RCRE92X\MP900385991[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2660" y="3009898"/>
              <a:ext cx="74676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17" descr="C:\Users\fjlin\AppData\Local\Microsoft\Windows\Temporary Internet Files\Content.IE5\95N2JKGI\MP900448627[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140710" y="4238620"/>
              <a:ext cx="669769" cy="44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18" descr="C:\Users\fjlin\AppData\Local\Microsoft\Windows\Temporary Internet Files\Content.IE5\ZZKQ4ZPC\MP900439241[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2137063" y="3952872"/>
              <a:ext cx="634118" cy="42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34"/>
            <p:cNvSpPr/>
            <p:nvPr/>
          </p:nvSpPr>
          <p:spPr>
            <a:xfrm>
              <a:off x="6010920" y="2790538"/>
              <a:ext cx="862732" cy="156318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M2M</a:t>
              </a:r>
            </a:p>
            <a:p>
              <a:pPr algn="ctr">
                <a:defRPr/>
              </a:pPr>
              <a:r>
                <a:rPr lang="en-US" sz="1000" dirty="0">
                  <a:solidFill>
                    <a:schemeClr val="tx1"/>
                  </a:solidFill>
                </a:rPr>
                <a:t>Network</a:t>
              </a:r>
            </a:p>
            <a:p>
              <a:pPr algn="ctr">
                <a:defRPr/>
              </a:pPr>
              <a:r>
                <a:rPr lang="en-US" sz="1000" dirty="0">
                  <a:solidFill>
                    <a:schemeClr val="tx1"/>
                  </a:solidFill>
                </a:rPr>
                <a:t>Service</a:t>
              </a:r>
            </a:p>
            <a:p>
              <a:pPr algn="ctr">
                <a:defRPr/>
              </a:pPr>
              <a:r>
                <a:rPr lang="en-US" sz="1000" dirty="0">
                  <a:solidFill>
                    <a:schemeClr val="tx1"/>
                  </a:solidFill>
                </a:rPr>
                <a:t>Capabilities</a:t>
              </a:r>
            </a:p>
          </p:txBody>
        </p:sp>
        <p:sp>
          <p:nvSpPr>
            <p:cNvPr id="36" name="Rounded Rectangle 35"/>
            <p:cNvSpPr/>
            <p:nvPr/>
          </p:nvSpPr>
          <p:spPr>
            <a:xfrm>
              <a:off x="2903311" y="2813782"/>
              <a:ext cx="861252" cy="1563187"/>
            </a:xfrm>
            <a:prstGeom prst="roundRect">
              <a:avLst/>
            </a:prstGeom>
            <a:solidFill>
              <a:schemeClr val="tx2">
                <a:lumMod val="20000"/>
                <a:lumOff val="8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M2M</a:t>
              </a:r>
            </a:p>
            <a:p>
              <a:pPr algn="ctr">
                <a:defRPr/>
              </a:pPr>
              <a:r>
                <a:rPr lang="en-US" sz="1000" dirty="0">
                  <a:solidFill>
                    <a:schemeClr val="tx1"/>
                  </a:solidFill>
                </a:rPr>
                <a:t>Gateway</a:t>
              </a:r>
            </a:p>
            <a:p>
              <a:pPr algn="ctr">
                <a:defRPr/>
              </a:pPr>
              <a:r>
                <a:rPr lang="en-US" sz="1000" dirty="0">
                  <a:solidFill>
                    <a:schemeClr val="tx1"/>
                  </a:solidFill>
                </a:rPr>
                <a:t>Service</a:t>
              </a:r>
            </a:p>
            <a:p>
              <a:pPr algn="ctr">
                <a:defRPr/>
              </a:pPr>
              <a:r>
                <a:rPr lang="en-US" sz="1000" dirty="0">
                  <a:solidFill>
                    <a:schemeClr val="tx1"/>
                  </a:solidFill>
                </a:rPr>
                <a:t>Capabilities</a:t>
              </a:r>
            </a:p>
          </p:txBody>
        </p:sp>
        <p:sp>
          <p:nvSpPr>
            <p:cNvPr id="37" name="Rounded Rectangle 36"/>
            <p:cNvSpPr/>
            <p:nvPr/>
          </p:nvSpPr>
          <p:spPr>
            <a:xfrm>
              <a:off x="1302153" y="2832668"/>
              <a:ext cx="862732" cy="1563187"/>
            </a:xfrm>
            <a:prstGeom prst="roundRect">
              <a:avLst/>
            </a:prstGeom>
            <a:solidFill>
              <a:schemeClr val="tx2">
                <a:lumMod val="20000"/>
                <a:lumOff val="8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a:solidFill>
                    <a:schemeClr val="tx1"/>
                  </a:solidFill>
                </a:rPr>
                <a:t>M2M</a:t>
              </a:r>
            </a:p>
            <a:p>
              <a:pPr algn="ctr">
                <a:defRPr/>
              </a:pPr>
              <a:r>
                <a:rPr lang="en-US" sz="1000" dirty="0">
                  <a:solidFill>
                    <a:schemeClr val="tx1"/>
                  </a:solidFill>
                </a:rPr>
                <a:t>Device</a:t>
              </a:r>
            </a:p>
            <a:p>
              <a:pPr algn="ctr">
                <a:defRPr/>
              </a:pPr>
              <a:r>
                <a:rPr lang="en-US" sz="1000" dirty="0">
                  <a:solidFill>
                    <a:schemeClr val="tx1"/>
                  </a:solidFill>
                </a:rPr>
                <a:t>Service</a:t>
              </a:r>
            </a:p>
            <a:p>
              <a:pPr algn="ctr">
                <a:defRPr/>
              </a:pPr>
              <a:r>
                <a:rPr lang="en-US" sz="1000" dirty="0">
                  <a:solidFill>
                    <a:schemeClr val="tx1"/>
                  </a:solidFill>
                </a:rPr>
                <a:t>Capabilities</a:t>
              </a:r>
            </a:p>
          </p:txBody>
        </p:sp>
        <p:cxnSp>
          <p:nvCxnSpPr>
            <p:cNvPr id="38" name="Straight Connector 37"/>
            <p:cNvCxnSpPr>
              <a:stCxn id="17439" idx="3"/>
            </p:cNvCxnSpPr>
            <p:nvPr/>
          </p:nvCxnSpPr>
          <p:spPr>
            <a:xfrm flipV="1">
              <a:off x="5192584" y="3543076"/>
              <a:ext cx="281165" cy="145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7439" idx="1"/>
            </p:cNvCxnSpPr>
            <p:nvPr/>
          </p:nvCxnSpPr>
          <p:spPr>
            <a:xfrm flipH="1">
              <a:off x="4220346" y="3688354"/>
              <a:ext cx="443944" cy="49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7439" idx="2"/>
            </p:cNvCxnSpPr>
            <p:nvPr/>
          </p:nvCxnSpPr>
          <p:spPr>
            <a:xfrm>
              <a:off x="4927697" y="3952759"/>
              <a:ext cx="182018" cy="132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7437" idx="3"/>
            </p:cNvCxnSpPr>
            <p:nvPr/>
          </p:nvCxnSpPr>
          <p:spPr>
            <a:xfrm>
              <a:off x="4902540" y="3158090"/>
              <a:ext cx="424706" cy="19031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7439" idx="1"/>
            </p:cNvCxnSpPr>
            <p:nvPr/>
          </p:nvCxnSpPr>
          <p:spPr>
            <a:xfrm flipH="1" flipV="1">
              <a:off x="3678734" y="3524190"/>
              <a:ext cx="985556" cy="16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7439" idx="3"/>
            </p:cNvCxnSpPr>
            <p:nvPr/>
          </p:nvCxnSpPr>
          <p:spPr>
            <a:xfrm flipV="1">
              <a:off x="5192584" y="3688354"/>
              <a:ext cx="844973" cy="0"/>
            </a:xfrm>
            <a:prstGeom prst="line">
              <a:avLst/>
            </a:prstGeom>
          </p:spPr>
          <p:style>
            <a:lnRef idx="1">
              <a:schemeClr val="accent1"/>
            </a:lnRef>
            <a:fillRef idx="0">
              <a:schemeClr val="accent1"/>
            </a:fillRef>
            <a:effectRef idx="0">
              <a:schemeClr val="accent1"/>
            </a:effectRef>
            <a:fontRef idx="minor">
              <a:schemeClr val="tx1"/>
            </a:fontRef>
          </p:style>
        </p:cxnSp>
        <p:sp>
          <p:nvSpPr>
            <p:cNvPr id="17453" name="TextBox 43"/>
            <p:cNvSpPr txBox="1">
              <a:spLocks noChangeArrowheads="1"/>
            </p:cNvSpPr>
            <p:nvPr/>
          </p:nvSpPr>
          <p:spPr bwMode="auto">
            <a:xfrm>
              <a:off x="692831" y="5249761"/>
              <a:ext cx="21632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t>M2M Device Domain</a:t>
              </a:r>
            </a:p>
          </p:txBody>
        </p:sp>
        <p:sp>
          <p:nvSpPr>
            <p:cNvPr id="17454" name="TextBox 44"/>
            <p:cNvSpPr txBox="1">
              <a:spLocks noChangeArrowheads="1"/>
            </p:cNvSpPr>
            <p:nvPr/>
          </p:nvSpPr>
          <p:spPr bwMode="auto">
            <a:xfrm>
              <a:off x="3333748" y="5222672"/>
              <a:ext cx="23453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t>M2M Network Domain</a:t>
              </a:r>
            </a:p>
          </p:txBody>
        </p:sp>
        <p:sp>
          <p:nvSpPr>
            <p:cNvPr id="17455" name="TextBox 45"/>
            <p:cNvSpPr txBox="1">
              <a:spLocks noChangeArrowheads="1"/>
            </p:cNvSpPr>
            <p:nvPr/>
          </p:nvSpPr>
          <p:spPr bwMode="auto">
            <a:xfrm>
              <a:off x="5974646" y="5208142"/>
              <a:ext cx="2596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dirty="0"/>
                <a:t>M2M Application Domain</a:t>
              </a:r>
            </a:p>
          </p:txBody>
        </p:sp>
      </p:grpSp>
      <p:cxnSp>
        <p:nvCxnSpPr>
          <p:cNvPr id="47" name="Straight Arrow Connector 46"/>
          <p:cNvCxnSpPr/>
          <p:nvPr/>
        </p:nvCxnSpPr>
        <p:spPr>
          <a:xfrm flipV="1">
            <a:off x="1987550" y="4011613"/>
            <a:ext cx="0" cy="14652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3602038" y="4002088"/>
            <a:ext cx="0" cy="14668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937375" y="3979863"/>
            <a:ext cx="0" cy="14652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965325" y="5445125"/>
            <a:ext cx="4968875" cy="238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417" name="TextBox 50"/>
          <p:cNvSpPr txBox="1">
            <a:spLocks noChangeArrowheads="1"/>
          </p:cNvSpPr>
          <p:nvPr/>
        </p:nvSpPr>
        <p:spPr bwMode="auto">
          <a:xfrm>
            <a:off x="2901950" y="5584825"/>
            <a:ext cx="347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a:solidFill>
                  <a:srgbClr val="FF0000"/>
                </a:solidFill>
              </a:rPr>
              <a:t>IoT/M2M Service Platform</a:t>
            </a:r>
            <a:endParaRPr lang="zh-TW" altLang="en-US" sz="2400" dirty="0">
              <a:solidFill>
                <a:srgbClr val="FF0000"/>
              </a:solidFill>
            </a:endParaRP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2</a:t>
            </a:fld>
            <a:endParaRPr lang="zh-TW" altLang="en-US"/>
          </a:p>
        </p:txBody>
      </p:sp>
    </p:spTree>
    <p:extLst>
      <p:ext uri="{BB962C8B-B14F-4D97-AF65-F5344CB8AC3E}">
        <p14:creationId xmlns:p14="http://schemas.microsoft.com/office/powerpoint/2010/main" val="2010379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r>
              <a:rPr lang="en-US" altLang="zh-TW" dirty="0"/>
              <a:t>Common Service Functions </a:t>
            </a:r>
            <a:r>
              <a:rPr lang="en-US" altLang="zh-TW" dirty="0" smtClean="0"/>
              <a:t>(2)</a:t>
            </a:r>
          </a:p>
        </p:txBody>
      </p:sp>
      <p:sp>
        <p:nvSpPr>
          <p:cNvPr id="5" name="Oval 4"/>
          <p:cNvSpPr/>
          <p:nvPr/>
        </p:nvSpPr>
        <p:spPr>
          <a:xfrm>
            <a:off x="3851275" y="3068638"/>
            <a:ext cx="1657350" cy="14398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Routing</a:t>
            </a:r>
          </a:p>
          <a:p>
            <a:pPr algn="ctr">
              <a:defRPr/>
            </a:pPr>
            <a:r>
              <a:rPr lang="en-US" sz="2000" dirty="0">
                <a:solidFill>
                  <a:schemeClr val="tx1"/>
                </a:solidFill>
              </a:rPr>
              <a:t>Function</a:t>
            </a:r>
          </a:p>
        </p:txBody>
      </p:sp>
      <p:sp>
        <p:nvSpPr>
          <p:cNvPr id="6" name="Rectangle 5"/>
          <p:cNvSpPr/>
          <p:nvPr/>
        </p:nvSpPr>
        <p:spPr>
          <a:xfrm>
            <a:off x="4140200" y="1844675"/>
            <a:ext cx="1152525"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CSF1</a:t>
            </a:r>
            <a:endParaRPr lang="en-US" sz="2400" dirty="0">
              <a:solidFill>
                <a:schemeClr val="tx1"/>
              </a:solidFill>
            </a:endParaRPr>
          </a:p>
        </p:txBody>
      </p:sp>
      <p:sp>
        <p:nvSpPr>
          <p:cNvPr id="10" name="Rectangle 9"/>
          <p:cNvSpPr/>
          <p:nvPr/>
        </p:nvSpPr>
        <p:spPr>
          <a:xfrm>
            <a:off x="5580063" y="2349500"/>
            <a:ext cx="1152525" cy="719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CSF2</a:t>
            </a:r>
            <a:endParaRPr lang="en-US" sz="2400" dirty="0">
              <a:solidFill>
                <a:schemeClr val="tx1"/>
              </a:solidFill>
            </a:endParaRPr>
          </a:p>
        </p:txBody>
      </p:sp>
      <p:sp>
        <p:nvSpPr>
          <p:cNvPr id="11" name="Rectangle 10"/>
          <p:cNvSpPr/>
          <p:nvPr/>
        </p:nvSpPr>
        <p:spPr>
          <a:xfrm>
            <a:off x="6372225" y="3429000"/>
            <a:ext cx="1152525"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CSF3</a:t>
            </a:r>
            <a:endParaRPr lang="en-US" sz="2400" dirty="0">
              <a:solidFill>
                <a:schemeClr val="tx1"/>
              </a:solidFill>
            </a:endParaRPr>
          </a:p>
        </p:txBody>
      </p:sp>
      <p:sp>
        <p:nvSpPr>
          <p:cNvPr id="12" name="Rectangle 11"/>
          <p:cNvSpPr/>
          <p:nvPr/>
        </p:nvSpPr>
        <p:spPr>
          <a:xfrm>
            <a:off x="5724525" y="4437063"/>
            <a:ext cx="1150938"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CSF4</a:t>
            </a:r>
            <a:endParaRPr lang="en-US" sz="2400" dirty="0">
              <a:solidFill>
                <a:schemeClr val="tx1"/>
              </a:solidFill>
            </a:endParaRPr>
          </a:p>
        </p:txBody>
      </p:sp>
      <p:sp>
        <p:nvSpPr>
          <p:cNvPr id="13" name="Rectangle 12"/>
          <p:cNvSpPr/>
          <p:nvPr/>
        </p:nvSpPr>
        <p:spPr>
          <a:xfrm>
            <a:off x="2555875" y="4581525"/>
            <a:ext cx="1152525" cy="719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CSF6</a:t>
            </a:r>
            <a:endParaRPr lang="en-US" sz="2400" dirty="0">
              <a:solidFill>
                <a:schemeClr val="tx1"/>
              </a:solidFill>
            </a:endParaRPr>
          </a:p>
        </p:txBody>
      </p:sp>
      <p:sp>
        <p:nvSpPr>
          <p:cNvPr id="14" name="Rectangle 13"/>
          <p:cNvSpPr/>
          <p:nvPr/>
        </p:nvSpPr>
        <p:spPr>
          <a:xfrm>
            <a:off x="2411413" y="2276475"/>
            <a:ext cx="1152525"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CSF8</a:t>
            </a:r>
            <a:endParaRPr lang="en-US" sz="2400" dirty="0">
              <a:solidFill>
                <a:schemeClr val="tx1"/>
              </a:solidFill>
            </a:endParaRPr>
          </a:p>
        </p:txBody>
      </p:sp>
      <p:sp>
        <p:nvSpPr>
          <p:cNvPr id="15" name="Rectangle 14"/>
          <p:cNvSpPr/>
          <p:nvPr/>
        </p:nvSpPr>
        <p:spPr>
          <a:xfrm>
            <a:off x="1908175" y="3429000"/>
            <a:ext cx="1150938" cy="72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CSF7</a:t>
            </a:r>
            <a:endParaRPr lang="en-US" sz="2400" dirty="0">
              <a:solidFill>
                <a:schemeClr val="tx1"/>
              </a:solidFill>
            </a:endParaRPr>
          </a:p>
        </p:txBody>
      </p:sp>
      <p:sp>
        <p:nvSpPr>
          <p:cNvPr id="16" name="Rectangle 15"/>
          <p:cNvSpPr/>
          <p:nvPr/>
        </p:nvSpPr>
        <p:spPr>
          <a:xfrm>
            <a:off x="4140200" y="5013325"/>
            <a:ext cx="1152525" cy="719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CSF5</a:t>
            </a:r>
            <a:endParaRPr lang="en-US" sz="2400" dirty="0">
              <a:solidFill>
                <a:schemeClr val="tx1"/>
              </a:solidFill>
            </a:endParaRPr>
          </a:p>
        </p:txBody>
      </p:sp>
      <p:cxnSp>
        <p:nvCxnSpPr>
          <p:cNvPr id="18" name="Straight Arrow Connector 17"/>
          <p:cNvCxnSpPr>
            <a:stCxn id="5" idx="0"/>
            <a:endCxn id="6" idx="2"/>
          </p:cNvCxnSpPr>
          <p:nvPr/>
        </p:nvCxnSpPr>
        <p:spPr>
          <a:xfrm flipV="1">
            <a:off x="4679950" y="2565400"/>
            <a:ext cx="36513" cy="5032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7"/>
            <a:endCxn id="10" idx="1"/>
          </p:cNvCxnSpPr>
          <p:nvPr/>
        </p:nvCxnSpPr>
        <p:spPr>
          <a:xfrm flipV="1">
            <a:off x="5265738" y="2708275"/>
            <a:ext cx="314325" cy="5715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6"/>
            <a:endCxn id="11" idx="1"/>
          </p:cNvCxnSpPr>
          <p:nvPr/>
        </p:nvCxnSpPr>
        <p:spPr>
          <a:xfrm>
            <a:off x="5508625" y="3789363"/>
            <a:ext cx="8636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5" idx="4"/>
            <a:endCxn id="16" idx="0"/>
          </p:cNvCxnSpPr>
          <p:nvPr/>
        </p:nvCxnSpPr>
        <p:spPr>
          <a:xfrm>
            <a:off x="4679950" y="4508500"/>
            <a:ext cx="36513" cy="5048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3"/>
            <a:endCxn id="13" idx="3"/>
          </p:cNvCxnSpPr>
          <p:nvPr/>
        </p:nvCxnSpPr>
        <p:spPr>
          <a:xfrm flipH="1">
            <a:off x="3708400" y="4298950"/>
            <a:ext cx="385763" cy="6429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2"/>
            <a:endCxn id="15" idx="3"/>
          </p:cNvCxnSpPr>
          <p:nvPr/>
        </p:nvCxnSpPr>
        <p:spPr>
          <a:xfrm flipH="1">
            <a:off x="3059113" y="3789363"/>
            <a:ext cx="79216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1"/>
            <a:endCxn id="14" idx="3"/>
          </p:cNvCxnSpPr>
          <p:nvPr/>
        </p:nvCxnSpPr>
        <p:spPr>
          <a:xfrm flipH="1" flipV="1">
            <a:off x="3563938" y="2636838"/>
            <a:ext cx="530225" cy="64293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 idx="5"/>
            <a:endCxn id="12" idx="1"/>
          </p:cNvCxnSpPr>
          <p:nvPr/>
        </p:nvCxnSpPr>
        <p:spPr>
          <a:xfrm>
            <a:off x="5265738" y="4298950"/>
            <a:ext cx="458787" cy="4984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4"/>
          </p:nvPr>
        </p:nvSpPr>
        <p:spPr/>
        <p:txBody>
          <a:bodyPr/>
          <a:lstStyle/>
          <a:p>
            <a:fld id="{BC71E80C-9635-473D-9F26-B779060F2DD3}" type="slidenum">
              <a:rPr lang="zh-TW" altLang="en-US" smtClean="0"/>
              <a:t>20</a:t>
            </a:fld>
            <a:endParaRPr lang="zh-TW" altLang="en-US"/>
          </a:p>
        </p:txBody>
      </p:sp>
      <p:cxnSp>
        <p:nvCxnSpPr>
          <p:cNvPr id="4" name="直線接點 3"/>
          <p:cNvCxnSpPr/>
          <p:nvPr/>
        </p:nvCxnSpPr>
        <p:spPr>
          <a:xfrm flipV="1">
            <a:off x="3708400" y="2276475"/>
            <a:ext cx="215528" cy="7302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837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Abbreviation of CSFs</a:t>
            </a:r>
            <a:endParaRPr lang="zh-TW" altLang="en-US" dirty="0"/>
          </a:p>
        </p:txBody>
      </p:sp>
      <p:sp>
        <p:nvSpPr>
          <p:cNvPr id="3" name="內容版面配置區 2"/>
          <p:cNvSpPr>
            <a:spLocks noGrp="1"/>
          </p:cNvSpPr>
          <p:nvPr>
            <p:ph idx="1"/>
          </p:nvPr>
        </p:nvSpPr>
        <p:spPr/>
        <p:txBody>
          <a:bodyPr>
            <a:normAutofit fontScale="70000" lnSpcReduction="20000"/>
          </a:bodyPr>
          <a:lstStyle/>
          <a:p>
            <a:pPr marL="514350" indent="-514350">
              <a:buFont typeface="+mj-lt"/>
              <a:buAutoNum type="arabicPeriod"/>
            </a:pPr>
            <a:r>
              <a:rPr lang="en-US" altLang="zh-TW" dirty="0" smtClean="0"/>
              <a:t>ASM </a:t>
            </a:r>
            <a:r>
              <a:rPr lang="en-US" altLang="zh-TW" dirty="0"/>
              <a:t>– Application and Service </a:t>
            </a:r>
            <a:r>
              <a:rPr lang="en-US" altLang="zh-TW" dirty="0" smtClean="0"/>
              <a:t>Layer Management </a:t>
            </a:r>
            <a:r>
              <a:rPr lang="en-US" altLang="zh-TW" dirty="0"/>
              <a:t>CSF</a:t>
            </a:r>
          </a:p>
          <a:p>
            <a:pPr marL="514350" indent="-514350">
              <a:buFont typeface="+mj-lt"/>
              <a:buAutoNum type="arabicPeriod"/>
            </a:pPr>
            <a:r>
              <a:rPr lang="en-US" altLang="zh-TW" dirty="0"/>
              <a:t>CMDH – Communication Management </a:t>
            </a:r>
            <a:r>
              <a:rPr lang="en-US" altLang="zh-TW" dirty="0" smtClean="0"/>
              <a:t>and Delivery </a:t>
            </a:r>
            <a:r>
              <a:rPr lang="en-US" altLang="zh-TW" dirty="0"/>
              <a:t>Handling CSF</a:t>
            </a:r>
          </a:p>
          <a:p>
            <a:pPr marL="514350" indent="-514350">
              <a:buFont typeface="+mj-lt"/>
              <a:buAutoNum type="arabicPeriod"/>
            </a:pPr>
            <a:r>
              <a:rPr lang="en-US" altLang="zh-TW" dirty="0"/>
              <a:t>DMR – Data Management and </a:t>
            </a:r>
            <a:r>
              <a:rPr lang="en-US" altLang="zh-TW" dirty="0" smtClean="0"/>
              <a:t>Repository CSF</a:t>
            </a:r>
            <a:endParaRPr lang="en-US" altLang="zh-TW" dirty="0"/>
          </a:p>
          <a:p>
            <a:pPr marL="514350" indent="-514350">
              <a:buFont typeface="+mj-lt"/>
              <a:buAutoNum type="arabicPeriod"/>
            </a:pPr>
            <a:r>
              <a:rPr lang="en-US" altLang="zh-TW" dirty="0"/>
              <a:t>DMG – Device Management CSF</a:t>
            </a:r>
          </a:p>
          <a:p>
            <a:pPr marL="514350" indent="-514350">
              <a:buFont typeface="+mj-lt"/>
              <a:buAutoNum type="arabicPeriod"/>
            </a:pPr>
            <a:r>
              <a:rPr lang="en-US" altLang="zh-TW" dirty="0"/>
              <a:t>DIS – Discovery CSF</a:t>
            </a:r>
          </a:p>
          <a:p>
            <a:pPr marL="514350" indent="-514350">
              <a:buFont typeface="+mj-lt"/>
              <a:buAutoNum type="arabicPeriod"/>
            </a:pPr>
            <a:r>
              <a:rPr lang="en-US" altLang="zh-TW" dirty="0"/>
              <a:t>GMG – Group Management CSF</a:t>
            </a:r>
          </a:p>
          <a:p>
            <a:pPr marL="514350" indent="-514350">
              <a:buFont typeface="+mj-lt"/>
              <a:buAutoNum type="arabicPeriod"/>
            </a:pPr>
            <a:r>
              <a:rPr lang="en-US" altLang="zh-TW" dirty="0"/>
              <a:t>LOC – Location CSF</a:t>
            </a:r>
          </a:p>
          <a:p>
            <a:pPr marL="514350" indent="-514350">
              <a:buFont typeface="+mj-lt"/>
              <a:buAutoNum type="arabicPeriod"/>
            </a:pPr>
            <a:r>
              <a:rPr lang="en-US" altLang="zh-TW" dirty="0" smtClean="0"/>
              <a:t>NSSE </a:t>
            </a:r>
            <a:r>
              <a:rPr lang="en-US" altLang="zh-TW" dirty="0"/>
              <a:t>– Network Service Exposure, </a:t>
            </a:r>
            <a:r>
              <a:rPr lang="en-US" altLang="zh-TW" dirty="0" smtClean="0"/>
              <a:t>Service Execution </a:t>
            </a:r>
            <a:r>
              <a:rPr lang="en-US" altLang="zh-TW" dirty="0"/>
              <a:t>and Triggering CSF</a:t>
            </a:r>
          </a:p>
          <a:p>
            <a:pPr marL="514350" indent="-514350">
              <a:buFont typeface="+mj-lt"/>
              <a:buAutoNum type="arabicPeriod"/>
            </a:pPr>
            <a:r>
              <a:rPr lang="en-US" altLang="zh-TW" dirty="0"/>
              <a:t>REG – Registration CSF</a:t>
            </a:r>
          </a:p>
          <a:p>
            <a:pPr marL="514350" indent="-514350">
              <a:buFont typeface="+mj-lt"/>
              <a:buAutoNum type="arabicPeriod"/>
            </a:pPr>
            <a:r>
              <a:rPr lang="en-US" altLang="zh-TW" dirty="0"/>
              <a:t>SEC – Security CSF</a:t>
            </a:r>
          </a:p>
          <a:p>
            <a:pPr marL="514350" indent="-514350">
              <a:buFont typeface="+mj-lt"/>
              <a:buAutoNum type="arabicPeriod"/>
            </a:pPr>
            <a:r>
              <a:rPr lang="en-US" altLang="zh-TW" dirty="0"/>
              <a:t>SCA – Service Charging and </a:t>
            </a:r>
            <a:r>
              <a:rPr lang="en-US" altLang="zh-TW" dirty="0" smtClean="0"/>
              <a:t>Accounting CSF</a:t>
            </a:r>
            <a:endParaRPr lang="en-US" altLang="zh-TW" dirty="0"/>
          </a:p>
          <a:p>
            <a:pPr marL="514350" indent="-514350">
              <a:buFont typeface="+mj-lt"/>
              <a:buAutoNum type="arabicPeriod"/>
            </a:pPr>
            <a:r>
              <a:rPr lang="en-US" altLang="zh-TW" dirty="0"/>
              <a:t>SUB – Subscription and Notification CSF</a:t>
            </a:r>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21</a:t>
            </a:fld>
            <a:endParaRPr lang="zh-TW" altLang="en-US"/>
          </a:p>
        </p:txBody>
      </p:sp>
    </p:spTree>
    <p:extLst>
      <p:ext uri="{BB962C8B-B14F-4D97-AF65-F5344CB8AC3E}">
        <p14:creationId xmlns:p14="http://schemas.microsoft.com/office/powerpoint/2010/main" val="1402965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 and Service Layer Management (ASM)</a:t>
            </a:r>
          </a:p>
        </p:txBody>
      </p:sp>
      <p:sp>
        <p:nvSpPr>
          <p:cNvPr id="3" name="Content Placeholder 2"/>
          <p:cNvSpPr>
            <a:spLocks noGrp="1"/>
          </p:cNvSpPr>
          <p:nvPr>
            <p:ph idx="1"/>
          </p:nvPr>
        </p:nvSpPr>
        <p:spPr/>
        <p:txBody>
          <a:bodyPr>
            <a:normAutofit fontScale="77500" lnSpcReduction="20000"/>
          </a:bodyPr>
          <a:lstStyle/>
          <a:p>
            <a:r>
              <a:rPr lang="en-US" dirty="0" smtClean="0"/>
              <a:t>Management </a:t>
            </a:r>
            <a:r>
              <a:rPr lang="en-US" dirty="0"/>
              <a:t>of AEs and CSEs on the</a:t>
            </a:r>
          </a:p>
          <a:p>
            <a:pPr lvl="2" indent="-457200">
              <a:buFont typeface="Wingdings" panose="05000000000000000000" pitchFamily="2" charset="2"/>
              <a:buChar char="Ø"/>
            </a:pPr>
            <a:r>
              <a:rPr lang="en-US" sz="2600" dirty="0" smtClean="0"/>
              <a:t>Application </a:t>
            </a:r>
            <a:r>
              <a:rPr lang="en-US" sz="2600" dirty="0"/>
              <a:t>Dedicated </a:t>
            </a:r>
            <a:r>
              <a:rPr lang="en-US" sz="2600" dirty="0" smtClean="0"/>
              <a:t>Nodes,</a:t>
            </a:r>
          </a:p>
          <a:p>
            <a:pPr lvl="2" indent="-457200">
              <a:buFont typeface="Wingdings" panose="05000000000000000000" pitchFamily="2" charset="2"/>
              <a:buChar char="Ø"/>
            </a:pPr>
            <a:r>
              <a:rPr lang="en-US" sz="2600" dirty="0" smtClean="0"/>
              <a:t>Application </a:t>
            </a:r>
            <a:r>
              <a:rPr lang="en-US" sz="2600" dirty="0"/>
              <a:t>Service </a:t>
            </a:r>
            <a:r>
              <a:rPr lang="en-US" sz="2600" dirty="0" smtClean="0"/>
              <a:t>Nodes,</a:t>
            </a:r>
          </a:p>
          <a:p>
            <a:pPr lvl="2" indent="-457200">
              <a:buFont typeface="Wingdings" panose="05000000000000000000" pitchFamily="2" charset="2"/>
              <a:buChar char="Ø"/>
            </a:pPr>
            <a:r>
              <a:rPr lang="en-US" sz="2600" dirty="0" smtClean="0"/>
              <a:t>Middle </a:t>
            </a:r>
            <a:r>
              <a:rPr lang="en-US" sz="2600" dirty="0"/>
              <a:t>Nodes </a:t>
            </a:r>
            <a:r>
              <a:rPr lang="en-US" sz="2600" dirty="0" smtClean="0"/>
              <a:t>and</a:t>
            </a:r>
          </a:p>
          <a:p>
            <a:pPr lvl="2" indent="-457200">
              <a:buFont typeface="Wingdings" panose="05000000000000000000" pitchFamily="2" charset="2"/>
              <a:buChar char="Ø"/>
            </a:pPr>
            <a:r>
              <a:rPr lang="en-US" sz="2600" dirty="0" smtClean="0"/>
              <a:t> </a:t>
            </a:r>
            <a:r>
              <a:rPr lang="en-US" sz="2600" dirty="0"/>
              <a:t>Infrastructure </a:t>
            </a:r>
            <a:r>
              <a:rPr lang="en-US" sz="2600" dirty="0" smtClean="0"/>
              <a:t>Nodes</a:t>
            </a:r>
          </a:p>
          <a:p>
            <a:r>
              <a:rPr lang="en-US" dirty="0" smtClean="0"/>
              <a:t>It is divided into two functions:</a:t>
            </a:r>
          </a:p>
          <a:p>
            <a:pPr lvl="1"/>
            <a:r>
              <a:rPr lang="en-US" dirty="0" smtClean="0"/>
              <a:t>Configuration Function (CF)</a:t>
            </a:r>
          </a:p>
          <a:p>
            <a:pPr lvl="1"/>
            <a:r>
              <a:rPr lang="en-US" dirty="0" smtClean="0"/>
              <a:t>Software Management Function (SMF)</a:t>
            </a:r>
          </a:p>
          <a:p>
            <a:pPr lvl="1"/>
            <a:endParaRPr lang="en-US" dirty="0" smtClean="0"/>
          </a:p>
          <a:p>
            <a:r>
              <a:rPr lang="en-US" dirty="0" smtClean="0"/>
              <a:t>CF only applies to CSE, while </a:t>
            </a:r>
            <a:r>
              <a:rPr lang="en-US" dirty="0"/>
              <a:t>S</a:t>
            </a:r>
            <a:r>
              <a:rPr lang="en-US" dirty="0" smtClean="0"/>
              <a:t>MF works on both CSE and AE.</a:t>
            </a:r>
          </a:p>
          <a:p>
            <a:r>
              <a:rPr lang="en-US" dirty="0" smtClean="0"/>
              <a:t>SMF manages </a:t>
            </a:r>
            <a:r>
              <a:rPr lang="en-US" dirty="0"/>
              <a:t>software component for </a:t>
            </a:r>
            <a:r>
              <a:rPr lang="en-US" dirty="0" smtClean="0"/>
              <a:t>application and CSE including the </a:t>
            </a:r>
            <a:r>
              <a:rPr lang="en-US" dirty="0"/>
              <a:t>state of the software package</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22</a:t>
            </a:fld>
            <a:endParaRPr lang="en-US" dirty="0"/>
          </a:p>
        </p:txBody>
      </p:sp>
      <p:pic>
        <p:nvPicPr>
          <p:cNvPr id="5" name="圖片 4"/>
          <p:cNvPicPr>
            <a:picLocks noChangeAspect="1"/>
          </p:cNvPicPr>
          <p:nvPr/>
        </p:nvPicPr>
        <p:blipFill>
          <a:blip r:embed="rId3"/>
          <a:stretch>
            <a:fillRect/>
          </a:stretch>
        </p:blipFill>
        <p:spPr>
          <a:xfrm>
            <a:off x="5436096" y="2204864"/>
            <a:ext cx="3343330" cy="2342151"/>
          </a:xfrm>
          <a:prstGeom prst="rect">
            <a:avLst/>
          </a:prstGeom>
        </p:spPr>
      </p:pic>
      <p:sp>
        <p:nvSpPr>
          <p:cNvPr id="6" name="文字方塊 5"/>
          <p:cNvSpPr txBox="1"/>
          <p:nvPr/>
        </p:nvSpPr>
        <p:spPr>
          <a:xfrm>
            <a:off x="827584" y="6235803"/>
            <a:ext cx="6247223" cy="400110"/>
          </a:xfrm>
          <a:prstGeom prst="rect">
            <a:avLst/>
          </a:prstGeom>
          <a:noFill/>
        </p:spPr>
        <p:txBody>
          <a:bodyPr wrap="none" rtlCol="0">
            <a:spAutoFit/>
          </a:bodyPr>
          <a:lstStyle/>
          <a:p>
            <a:r>
              <a:rPr lang="en-US" altLang="zh-TW" sz="2000" b="1" dirty="0">
                <a:solidFill>
                  <a:srgbClr val="262626"/>
                </a:solidFill>
                <a:latin typeface="Arial-BoldMT"/>
              </a:rPr>
              <a:t>Management </a:t>
            </a:r>
            <a:r>
              <a:rPr lang="en-US" altLang="zh-TW" sz="2000" b="1" dirty="0" smtClean="0">
                <a:solidFill>
                  <a:srgbClr val="262626"/>
                </a:solidFill>
                <a:latin typeface="Arial-BoldMT"/>
              </a:rPr>
              <a:t>is done through </a:t>
            </a:r>
            <a:r>
              <a:rPr lang="en-US" altLang="zh-TW" sz="2000" b="1" dirty="0">
                <a:solidFill>
                  <a:srgbClr val="262626"/>
                </a:solidFill>
                <a:latin typeface="Arial-BoldMT"/>
              </a:rPr>
              <a:t>role based </a:t>
            </a:r>
            <a:r>
              <a:rPr lang="en-US" altLang="zh-TW" sz="2000" b="1" dirty="0" smtClean="0">
                <a:solidFill>
                  <a:srgbClr val="262626"/>
                </a:solidFill>
                <a:latin typeface="Arial-BoldMT"/>
              </a:rPr>
              <a:t>permissions.</a:t>
            </a:r>
            <a:endParaRPr lang="zh-TW" altLang="en-US" sz="2000" dirty="0"/>
          </a:p>
        </p:txBody>
      </p:sp>
    </p:spTree>
    <p:extLst>
      <p:ext uri="{BB962C8B-B14F-4D97-AF65-F5344CB8AC3E}">
        <p14:creationId xmlns:p14="http://schemas.microsoft.com/office/powerpoint/2010/main" val="128560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Communication Management and Delivery Handling (CMDH)</a:t>
            </a:r>
          </a:p>
        </p:txBody>
      </p:sp>
      <p:sp>
        <p:nvSpPr>
          <p:cNvPr id="3" name="Content Placeholder 2"/>
          <p:cNvSpPr>
            <a:spLocks noGrp="1"/>
          </p:cNvSpPr>
          <p:nvPr>
            <p:ph idx="1"/>
          </p:nvPr>
        </p:nvSpPr>
        <p:spPr/>
        <p:txBody>
          <a:bodyPr>
            <a:normAutofit fontScale="85000" lnSpcReduction="20000"/>
          </a:bodyPr>
          <a:lstStyle/>
          <a:p>
            <a:r>
              <a:rPr lang="en-US" dirty="0" smtClean="0"/>
              <a:t>It enables the communication among CSE, AE, NSE.</a:t>
            </a:r>
          </a:p>
          <a:p>
            <a:r>
              <a:rPr lang="en-US" dirty="0" smtClean="0"/>
              <a:t>It determines which communication connection to use, and when to buffer request for later (Delivery Handling). </a:t>
            </a:r>
          </a:p>
          <a:p>
            <a:r>
              <a:rPr lang="en-US" dirty="0" smtClean="0"/>
              <a:t>Characteristics</a:t>
            </a:r>
          </a:p>
          <a:p>
            <a:pPr lvl="1"/>
            <a:r>
              <a:rPr lang="en-US" dirty="0" smtClean="0"/>
              <a:t>Need </a:t>
            </a:r>
            <a:r>
              <a:rPr lang="en-US" dirty="0"/>
              <a:t>to access to provisioned delivery handling </a:t>
            </a:r>
            <a:r>
              <a:rPr lang="en-US" dirty="0" smtClean="0"/>
              <a:t>policies</a:t>
            </a:r>
          </a:p>
          <a:p>
            <a:pPr lvl="1"/>
            <a:r>
              <a:rPr lang="en-US" dirty="0" smtClean="0"/>
              <a:t>Allow </a:t>
            </a:r>
            <a:r>
              <a:rPr lang="en-US" dirty="0"/>
              <a:t>to store </a:t>
            </a:r>
            <a:r>
              <a:rPr lang="en-US" dirty="0" smtClean="0"/>
              <a:t>requests</a:t>
            </a:r>
          </a:p>
          <a:p>
            <a:pPr lvl="1"/>
            <a:r>
              <a:rPr lang="en-US" dirty="0" smtClean="0"/>
              <a:t>Processing </a:t>
            </a:r>
            <a:r>
              <a:rPr lang="en-US" dirty="0"/>
              <a:t>based on provisioned policies and delivery </a:t>
            </a:r>
            <a:r>
              <a:rPr lang="en-US" dirty="0" smtClean="0"/>
              <a:t>handling parameters</a:t>
            </a:r>
            <a:endParaRPr lang="en-US" dirty="0"/>
          </a:p>
          <a:p>
            <a:pPr lvl="1"/>
            <a:r>
              <a:rPr lang="en-US" dirty="0" smtClean="0"/>
              <a:t>Transparent </a:t>
            </a:r>
            <a:r>
              <a:rPr lang="en-US" dirty="0"/>
              <a:t>data delivery</a:t>
            </a:r>
          </a:p>
          <a:p>
            <a:pPr lvl="1"/>
            <a:r>
              <a:rPr lang="en-US" dirty="0" smtClean="0"/>
              <a:t>Management </a:t>
            </a:r>
            <a:r>
              <a:rPr lang="en-US" dirty="0"/>
              <a:t>through role based permissions</a:t>
            </a:r>
            <a:endParaRPr lang="en-US" dirty="0" smtClean="0"/>
          </a:p>
          <a:p>
            <a:pPr lvl="1"/>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1222815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IP based </a:t>
            </a:r>
            <a:r>
              <a:rPr lang="en-US" altLang="zh-TW" dirty="0" smtClean="0"/>
              <a:t>protocols</a:t>
            </a:r>
            <a:endParaRPr lang="zh-TW" altLang="en-US" dirty="0"/>
          </a:p>
        </p:txBody>
      </p:sp>
      <p:sp>
        <p:nvSpPr>
          <p:cNvPr id="3" name="內容版面配置區 2"/>
          <p:cNvSpPr>
            <a:spLocks noGrp="1"/>
          </p:cNvSpPr>
          <p:nvPr>
            <p:ph idx="1"/>
          </p:nvPr>
        </p:nvSpPr>
        <p:spPr/>
        <p:txBody>
          <a:bodyPr>
            <a:normAutofit fontScale="55000" lnSpcReduction="20000"/>
          </a:bodyPr>
          <a:lstStyle/>
          <a:p>
            <a:r>
              <a:rPr lang="en-US" altLang="zh-TW" b="1" dirty="0" smtClean="0"/>
              <a:t>HTTP (TS-0008</a:t>
            </a:r>
            <a:r>
              <a:rPr lang="en-US" altLang="zh-TW" b="1" dirty="0"/>
              <a:t>)</a:t>
            </a:r>
          </a:p>
          <a:p>
            <a:pPr lvl="1"/>
            <a:r>
              <a:rPr lang="en-US" altLang="zh-TW" sz="2900" dirty="0"/>
              <a:t>Method is mapped to the oneM2M </a:t>
            </a:r>
            <a:r>
              <a:rPr lang="en-US" altLang="zh-TW" sz="2900" i="1" dirty="0"/>
              <a:t>operation </a:t>
            </a:r>
            <a:r>
              <a:rPr lang="en-US" altLang="zh-TW" sz="2900" dirty="0"/>
              <a:t>parameter</a:t>
            </a:r>
          </a:p>
          <a:p>
            <a:pPr lvl="1"/>
            <a:r>
              <a:rPr lang="en-US" altLang="zh-TW" sz="2900" dirty="0"/>
              <a:t>Request-URI is derived from the oneM2M </a:t>
            </a:r>
            <a:r>
              <a:rPr lang="en-US" altLang="zh-TW" sz="2900" i="1" dirty="0"/>
              <a:t>to </a:t>
            </a:r>
            <a:r>
              <a:rPr lang="en-US" altLang="zh-TW" sz="2900" dirty="0"/>
              <a:t>parameter</a:t>
            </a:r>
          </a:p>
          <a:p>
            <a:pPr lvl="1"/>
            <a:r>
              <a:rPr lang="en-US" altLang="zh-TW" sz="2900" dirty="0"/>
              <a:t>Status-Code and Reason-Phrase are derived from the oneM2M</a:t>
            </a:r>
          </a:p>
          <a:p>
            <a:pPr lvl="1"/>
            <a:r>
              <a:rPr lang="en-US" altLang="zh-TW" sz="2900" i="1" dirty="0"/>
              <a:t>responseStatusCode </a:t>
            </a:r>
            <a:r>
              <a:rPr lang="en-US" altLang="zh-TW" sz="2900" dirty="0"/>
              <a:t>parameter of the response primitive</a:t>
            </a:r>
          </a:p>
          <a:p>
            <a:pPr lvl="1"/>
            <a:r>
              <a:rPr lang="en-US" altLang="zh-TW" sz="2900" dirty="0"/>
              <a:t>This specification supports binding to HTTP 1.1</a:t>
            </a:r>
          </a:p>
          <a:p>
            <a:r>
              <a:rPr lang="en-US" altLang="zh-TW" b="1" dirty="0" smtClean="0"/>
              <a:t>CoAP</a:t>
            </a:r>
            <a:r>
              <a:rPr lang="en-US" altLang="zh-TW" b="1" dirty="0"/>
              <a:t> </a:t>
            </a:r>
            <a:r>
              <a:rPr lang="en-US" altLang="zh-TW" b="1" dirty="0" smtClean="0"/>
              <a:t>(TS-0009</a:t>
            </a:r>
            <a:r>
              <a:rPr lang="en-US" altLang="zh-TW" b="1" dirty="0"/>
              <a:t>)</a:t>
            </a:r>
          </a:p>
          <a:p>
            <a:pPr lvl="1"/>
            <a:r>
              <a:rPr lang="en-US" altLang="zh-TW" sz="2900" dirty="0"/>
              <a:t>Support of blockwise transfers</a:t>
            </a:r>
          </a:p>
          <a:p>
            <a:pPr lvl="1"/>
            <a:r>
              <a:rPr lang="en-US" altLang="zh-TW" sz="2900" dirty="0"/>
              <a:t>Caching is supported using freshness and validity </a:t>
            </a:r>
            <a:r>
              <a:rPr lang="en-US" altLang="zh-TW" sz="2900" dirty="0" smtClean="0"/>
              <a:t>information carried </a:t>
            </a:r>
            <a:r>
              <a:rPr lang="en-US" altLang="zh-TW" sz="2900" dirty="0"/>
              <a:t>with CoAP responses</a:t>
            </a:r>
          </a:p>
          <a:p>
            <a:pPr lvl="1"/>
            <a:r>
              <a:rPr lang="en-US" altLang="zh-TW" sz="2900" dirty="0"/>
              <a:t>Due to limited code field in CoAP, some oneM2M response </a:t>
            </a:r>
            <a:r>
              <a:rPr lang="en-US" altLang="zh-TW" sz="2900" dirty="0" smtClean="0"/>
              <a:t>code shall </a:t>
            </a:r>
            <a:r>
              <a:rPr lang="en-US" altLang="zh-TW" sz="2900" dirty="0"/>
              <a:t>be carried via CoAP payload field</a:t>
            </a:r>
          </a:p>
          <a:p>
            <a:r>
              <a:rPr lang="en-US" altLang="zh-TW" b="1" dirty="0" smtClean="0"/>
              <a:t>MQTT (TS-0010</a:t>
            </a:r>
            <a:r>
              <a:rPr lang="en-US" altLang="zh-TW" b="1" dirty="0"/>
              <a:t>)</a:t>
            </a:r>
          </a:p>
          <a:p>
            <a:pPr lvl="1"/>
            <a:r>
              <a:rPr lang="en-US" altLang="zh-TW" sz="2900" dirty="0"/>
              <a:t>Two scenarios for MQTT server </a:t>
            </a:r>
            <a:r>
              <a:rPr lang="en-US" altLang="zh-TW" sz="2900" dirty="0" smtClean="0"/>
              <a:t>location: MQTT </a:t>
            </a:r>
            <a:r>
              <a:rPr lang="en-US" altLang="zh-TW" sz="2900" dirty="0"/>
              <a:t>server co-located within a node (MN, IN</a:t>
            </a:r>
            <a:r>
              <a:rPr lang="en-US" altLang="zh-TW" sz="2900" dirty="0" smtClean="0"/>
              <a:t>), and </a:t>
            </a:r>
            <a:r>
              <a:rPr lang="en-US" altLang="zh-TW" sz="2900" dirty="0"/>
              <a:t>MQTT server located independently from nodes</a:t>
            </a:r>
          </a:p>
          <a:p>
            <a:pPr marL="457200" lvl="1" indent="0">
              <a:buNone/>
            </a:pPr>
            <a:endParaRPr lang="en-US" altLang="zh-TW" dirty="0" smtClean="0"/>
          </a:p>
          <a:p>
            <a:pPr marL="457200" lvl="1" indent="0">
              <a:buNone/>
            </a:pPr>
            <a:r>
              <a:rPr lang="en-US" altLang="zh-TW" sz="2900" dirty="0" smtClean="0"/>
              <a:t>The </a:t>
            </a:r>
            <a:r>
              <a:rPr lang="en-US" altLang="zh-TW" sz="2900" dirty="0"/>
              <a:t>received resource representation shall be in in plain XML, binary XML or JSON</a:t>
            </a:r>
            <a:endParaRPr lang="zh-TW" altLang="en-US" sz="2900"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24</a:t>
            </a:fld>
            <a:endParaRPr lang="zh-TW" altLang="en-US"/>
          </a:p>
        </p:txBody>
      </p:sp>
    </p:spTree>
    <p:extLst>
      <p:ext uri="{BB962C8B-B14F-4D97-AF65-F5344CB8AC3E}">
        <p14:creationId xmlns:p14="http://schemas.microsoft.com/office/powerpoint/2010/main" val="1316599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Management and Repository (DMR</a:t>
            </a:r>
            <a:r>
              <a:rPr lang="en-US" dirty="0" smtClean="0"/>
              <a:t>)</a:t>
            </a:r>
            <a:endParaRPr lang="en-US" dirty="0"/>
          </a:p>
        </p:txBody>
      </p:sp>
      <p:sp>
        <p:nvSpPr>
          <p:cNvPr id="3" name="Content Placeholder 2"/>
          <p:cNvSpPr>
            <a:spLocks noGrp="1"/>
          </p:cNvSpPr>
          <p:nvPr>
            <p:ph idx="1"/>
          </p:nvPr>
        </p:nvSpPr>
        <p:spPr>
          <a:xfrm>
            <a:off x="539552" y="1831615"/>
            <a:ext cx="8229600" cy="4425355"/>
          </a:xfrm>
        </p:spPr>
        <p:txBody>
          <a:bodyPr>
            <a:normAutofit fontScale="70000" lnSpcReduction="20000"/>
          </a:bodyPr>
          <a:lstStyle/>
          <a:p>
            <a:r>
              <a:rPr lang="en-US" dirty="0" smtClean="0"/>
              <a:t>It provides data storage and mediation to the M2M entities.</a:t>
            </a:r>
          </a:p>
          <a:p>
            <a:r>
              <a:rPr lang="en-US" dirty="0" smtClean="0"/>
              <a:t>Characteristics:</a:t>
            </a:r>
          </a:p>
          <a:p>
            <a:pPr lvl="1"/>
            <a:r>
              <a:rPr lang="en-US" dirty="0" smtClean="0"/>
              <a:t>It grants access based on access control policies.</a:t>
            </a:r>
          </a:p>
          <a:p>
            <a:pPr lvl="1"/>
            <a:r>
              <a:rPr lang="en-US" dirty="0" smtClean="0"/>
              <a:t>It is able to aggregate data from different entities.</a:t>
            </a:r>
          </a:p>
          <a:p>
            <a:pPr lvl="1"/>
            <a:r>
              <a:rPr lang="en-US" dirty="0" smtClean="0"/>
              <a:t>Data </a:t>
            </a:r>
            <a:r>
              <a:rPr lang="en-US" dirty="0"/>
              <a:t>conversion into specific </a:t>
            </a:r>
            <a:r>
              <a:rPr lang="en-US" dirty="0" smtClean="0"/>
              <a:t>format for </a:t>
            </a:r>
            <a:r>
              <a:rPr lang="en-US" dirty="0"/>
              <a:t>analysis and semantic processing</a:t>
            </a:r>
            <a:r>
              <a:rPr lang="en-US" dirty="0" smtClean="0"/>
              <a:t>.</a:t>
            </a:r>
          </a:p>
          <a:p>
            <a:pPr lvl="1"/>
            <a:r>
              <a:rPr lang="en-US" dirty="0" smtClean="0"/>
              <a:t>Data </a:t>
            </a:r>
            <a:r>
              <a:rPr lang="en-US" dirty="0"/>
              <a:t>can be raw or </a:t>
            </a:r>
            <a:r>
              <a:rPr lang="en-US" dirty="0" smtClean="0"/>
              <a:t>processed by </a:t>
            </a:r>
            <a:r>
              <a:rPr lang="en-US" dirty="0"/>
              <a:t>intermediate </a:t>
            </a:r>
            <a:r>
              <a:rPr lang="en-US" dirty="0" smtClean="0"/>
              <a:t>node.</a:t>
            </a:r>
          </a:p>
          <a:p>
            <a:pPr lvl="1"/>
            <a:r>
              <a:rPr lang="en-US" dirty="0"/>
              <a:t>Support transfer of data </a:t>
            </a:r>
            <a:r>
              <a:rPr lang="en-US" dirty="0" smtClean="0"/>
              <a:t>to/from the </a:t>
            </a:r>
            <a:r>
              <a:rPr lang="en-US" dirty="0"/>
              <a:t>AEs and other CSEs</a:t>
            </a:r>
          </a:p>
          <a:p>
            <a:pPr lvl="1"/>
            <a:r>
              <a:rPr lang="en-US" dirty="0" smtClean="0"/>
              <a:t>Provide </a:t>
            </a:r>
            <a:r>
              <a:rPr lang="en-US" dirty="0"/>
              <a:t>a means to </a:t>
            </a:r>
            <a:r>
              <a:rPr lang="en-US" dirty="0" smtClean="0"/>
              <a:t>perform analytics </a:t>
            </a:r>
            <a:r>
              <a:rPr lang="en-US" dirty="0"/>
              <a:t>on large amount </a:t>
            </a:r>
            <a:r>
              <a:rPr lang="en-US" dirty="0" smtClean="0"/>
              <a:t>of data.</a:t>
            </a:r>
          </a:p>
          <a:p>
            <a:pPr lvl="1"/>
            <a:r>
              <a:rPr lang="en-US" dirty="0"/>
              <a:t>Provide semantic </a:t>
            </a:r>
            <a:r>
              <a:rPr lang="en-US" dirty="0" smtClean="0"/>
              <a:t>information and </a:t>
            </a:r>
            <a:r>
              <a:rPr lang="en-US" dirty="0"/>
              <a:t>enable functions </a:t>
            </a:r>
            <a:r>
              <a:rPr lang="en-US" dirty="0" smtClean="0"/>
              <a:t>for annotation</a:t>
            </a:r>
          </a:p>
          <a:p>
            <a:pPr lvl="2"/>
            <a:r>
              <a:rPr lang="en-US" dirty="0" smtClean="0"/>
              <a:t>Expose </a:t>
            </a:r>
            <a:r>
              <a:rPr lang="en-US" dirty="0"/>
              <a:t>M2M resources based </a:t>
            </a:r>
            <a:r>
              <a:rPr lang="en-US" dirty="0" smtClean="0"/>
              <a:t>on semantic </a:t>
            </a:r>
            <a:r>
              <a:rPr lang="en-US" dirty="0"/>
              <a:t>information.</a:t>
            </a:r>
          </a:p>
          <a:p>
            <a:pPr lvl="2"/>
            <a:r>
              <a:rPr lang="en-US" dirty="0" smtClean="0"/>
              <a:t>Enable </a:t>
            </a:r>
            <a:r>
              <a:rPr lang="en-US" dirty="0"/>
              <a:t>application to </a:t>
            </a:r>
            <a:r>
              <a:rPr lang="en-US" dirty="0" smtClean="0"/>
              <a:t>discover and interpret M2M </a:t>
            </a:r>
            <a:r>
              <a:rPr lang="en-US" dirty="0"/>
              <a:t>data </a:t>
            </a:r>
            <a:r>
              <a:rPr lang="en-US" dirty="0" smtClean="0"/>
              <a:t>from different </a:t>
            </a:r>
            <a:r>
              <a:rPr lang="en-US" dirty="0"/>
              <a:t>sources</a:t>
            </a:r>
            <a:r>
              <a:rPr lang="en-US" dirty="0" smtClean="0"/>
              <a:t>.</a:t>
            </a:r>
          </a:p>
          <a:p>
            <a:pPr lvl="2"/>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799436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Device Management and Repository (DMG</a:t>
            </a:r>
            <a:r>
              <a:rPr lang="en-US" dirty="0" smtClean="0"/>
              <a:t>) - 1</a:t>
            </a:r>
            <a:endParaRPr lang="en-US" dirty="0"/>
          </a:p>
        </p:txBody>
      </p:sp>
      <p:sp>
        <p:nvSpPr>
          <p:cNvPr id="3" name="Content Placeholder 2"/>
          <p:cNvSpPr>
            <a:spLocks noGrp="1"/>
          </p:cNvSpPr>
          <p:nvPr>
            <p:ph idx="1"/>
          </p:nvPr>
        </p:nvSpPr>
        <p:spPr>
          <a:xfrm>
            <a:off x="228600" y="1650707"/>
            <a:ext cx="8915400" cy="4425355"/>
          </a:xfrm>
        </p:spPr>
        <p:txBody>
          <a:bodyPr>
            <a:normAutofit/>
          </a:bodyPr>
          <a:lstStyle/>
          <a:p>
            <a:r>
              <a:rPr lang="en-US" altLang="zh-TW" dirty="0" smtClean="0"/>
              <a:t>To </a:t>
            </a:r>
            <a:r>
              <a:rPr lang="en-US" altLang="zh-TW" dirty="0"/>
              <a:t>manage the </a:t>
            </a:r>
            <a:r>
              <a:rPr lang="en-US" altLang="zh-TW" dirty="0" smtClean="0"/>
              <a:t>device capabilities </a:t>
            </a:r>
            <a:r>
              <a:rPr lang="en-US" altLang="zh-TW" dirty="0"/>
              <a:t>on</a:t>
            </a:r>
          </a:p>
          <a:p>
            <a:pPr lvl="2" indent="-457200"/>
            <a:r>
              <a:rPr lang="en-US" altLang="zh-TW" sz="2600" dirty="0" smtClean="0"/>
              <a:t>Middle </a:t>
            </a:r>
            <a:r>
              <a:rPr lang="en-US" altLang="zh-TW" sz="2600" dirty="0"/>
              <a:t>Nodes (M2M Gateways),</a:t>
            </a:r>
          </a:p>
          <a:p>
            <a:pPr lvl="2" indent="-457200"/>
            <a:r>
              <a:rPr lang="en-US" altLang="zh-TW" sz="2600" dirty="0" smtClean="0"/>
              <a:t>Application </a:t>
            </a:r>
            <a:r>
              <a:rPr lang="en-US" altLang="zh-TW" sz="2600" dirty="0"/>
              <a:t>Service Nodes</a:t>
            </a:r>
          </a:p>
          <a:p>
            <a:pPr lvl="2" indent="-457200"/>
            <a:r>
              <a:rPr lang="en-US" altLang="zh-TW" sz="2600" dirty="0" smtClean="0"/>
              <a:t>Application </a:t>
            </a:r>
            <a:r>
              <a:rPr lang="en-US" altLang="zh-TW" sz="2600" dirty="0"/>
              <a:t>Dedicated </a:t>
            </a:r>
            <a:r>
              <a:rPr lang="en-US" altLang="zh-TW" sz="2600" dirty="0" smtClean="0"/>
              <a:t>Nodes reside </a:t>
            </a:r>
          </a:p>
          <a:p>
            <a:pPr marL="800100" lvl="2" indent="0">
              <a:buNone/>
            </a:pPr>
            <a:r>
              <a:rPr lang="en-US" altLang="zh-TW" sz="2600" dirty="0" smtClean="0"/>
              <a:t>within </a:t>
            </a:r>
            <a:r>
              <a:rPr lang="en-US" altLang="zh-TW" sz="2600" dirty="0"/>
              <a:t>an M2M Area </a:t>
            </a:r>
            <a:r>
              <a:rPr lang="en-US" altLang="zh-TW" sz="2600" dirty="0" smtClean="0"/>
              <a:t>network</a:t>
            </a:r>
          </a:p>
          <a:p>
            <a:r>
              <a:rPr lang="en-US" altLang="zh-TW" dirty="0"/>
              <a:t>Utilize existing </a:t>
            </a:r>
            <a:r>
              <a:rPr lang="en-US" altLang="zh-TW" dirty="0" smtClean="0"/>
              <a:t>device management </a:t>
            </a:r>
            <a:r>
              <a:rPr lang="en-US" altLang="zh-TW" dirty="0"/>
              <a:t>technologies</a:t>
            </a:r>
          </a:p>
          <a:p>
            <a:pPr lvl="2" indent="-457200"/>
            <a:r>
              <a:rPr lang="pt-BR" altLang="zh-TW" sz="2600" dirty="0" smtClean="0"/>
              <a:t>TR‑069</a:t>
            </a:r>
            <a:r>
              <a:rPr lang="pt-BR" altLang="zh-TW" sz="2600" dirty="0"/>
              <a:t>, OMA-DM, and </a:t>
            </a:r>
            <a:r>
              <a:rPr lang="pt-BR" altLang="zh-TW" sz="2600" dirty="0" smtClean="0"/>
              <a:t>LWM2M</a:t>
            </a:r>
          </a:p>
          <a:p>
            <a:pPr lvl="1"/>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2959949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Device Management and Repository (DMG) - 2</a:t>
            </a:r>
          </a:p>
        </p:txBody>
      </p:sp>
      <p:sp>
        <p:nvSpPr>
          <p:cNvPr id="3" name="Content Placeholder 2"/>
          <p:cNvSpPr>
            <a:spLocks noGrp="1"/>
          </p:cNvSpPr>
          <p:nvPr>
            <p:ph idx="1"/>
          </p:nvPr>
        </p:nvSpPr>
        <p:spPr>
          <a:xfrm>
            <a:off x="414600" y="1644824"/>
            <a:ext cx="8229600" cy="4425355"/>
          </a:xfrm>
        </p:spPr>
        <p:txBody>
          <a:bodyPr>
            <a:normAutofit/>
          </a:bodyPr>
          <a:lstStyle/>
          <a:p>
            <a:pPr marL="0" indent="0">
              <a:lnSpc>
                <a:spcPct val="80000"/>
              </a:lnSpc>
              <a:buNone/>
            </a:pPr>
            <a:r>
              <a:rPr lang="en-US" sz="2500" b="1" dirty="0"/>
              <a:t>Device Management Architecture</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27</a:t>
            </a:fld>
            <a:endParaRPr lang="en-US" dirty="0"/>
          </a:p>
        </p:txBody>
      </p:sp>
      <p:pic>
        <p:nvPicPr>
          <p:cNvPr id="6" name="Picture 5"/>
          <p:cNvPicPr>
            <a:picLocks noChangeAspect="1"/>
          </p:cNvPicPr>
          <p:nvPr/>
        </p:nvPicPr>
        <p:blipFill>
          <a:blip r:embed="rId3"/>
          <a:stretch>
            <a:fillRect/>
          </a:stretch>
        </p:blipFill>
        <p:spPr>
          <a:xfrm>
            <a:off x="403292" y="2114418"/>
            <a:ext cx="8657214" cy="2882194"/>
          </a:xfrm>
          <a:prstGeom prst="rect">
            <a:avLst/>
          </a:prstGeom>
        </p:spPr>
      </p:pic>
      <p:sp>
        <p:nvSpPr>
          <p:cNvPr id="7" name="TextBox 6"/>
          <p:cNvSpPr txBox="1"/>
          <p:nvPr/>
        </p:nvSpPr>
        <p:spPr>
          <a:xfrm>
            <a:off x="5992856" y="1745086"/>
            <a:ext cx="2618281" cy="369332"/>
          </a:xfrm>
          <a:prstGeom prst="rect">
            <a:avLst/>
          </a:prstGeom>
          <a:noFill/>
        </p:spPr>
        <p:txBody>
          <a:bodyPr wrap="none" rtlCol="0">
            <a:spAutoFit/>
          </a:bodyPr>
          <a:lstStyle/>
          <a:p>
            <a:r>
              <a:rPr lang="en-US" dirty="0" smtClean="0"/>
              <a:t>Source: oneM2M TS-0001</a:t>
            </a:r>
            <a:endParaRPr lang="en-US" dirty="0"/>
          </a:p>
        </p:txBody>
      </p:sp>
      <p:sp>
        <p:nvSpPr>
          <p:cNvPr id="5" name="文字方塊 4"/>
          <p:cNvSpPr txBox="1"/>
          <p:nvPr/>
        </p:nvSpPr>
        <p:spPr>
          <a:xfrm>
            <a:off x="274261" y="4996612"/>
            <a:ext cx="8629670" cy="1822037"/>
          </a:xfrm>
          <a:prstGeom prst="rect">
            <a:avLst/>
          </a:prstGeom>
          <a:noFill/>
        </p:spPr>
        <p:txBody>
          <a:bodyPr wrap="none" rtlCol="0">
            <a:spAutoFit/>
          </a:bodyPr>
          <a:lstStyle/>
          <a:p>
            <a:pPr marL="457200" lvl="0" indent="-457200">
              <a:spcBef>
                <a:spcPct val="20000"/>
              </a:spcBef>
              <a:buClr>
                <a:srgbClr val="19434F"/>
              </a:buClr>
              <a:buSzPct val="48000"/>
              <a:buFont typeface="Wingdings" panose="05000000000000000000" pitchFamily="2" charset="2"/>
              <a:buChar char="l"/>
            </a:pPr>
            <a:r>
              <a:rPr lang="en-US" altLang="zh-TW" b="1" dirty="0">
                <a:solidFill>
                  <a:prstClr val="black"/>
                </a:solidFill>
              </a:rPr>
              <a:t>Management Adapter performs translation and adaptation between the DMG </a:t>
            </a:r>
            <a:r>
              <a:rPr lang="en-US" altLang="zh-TW" b="1" dirty="0" smtClean="0">
                <a:solidFill>
                  <a:prstClr val="black"/>
                </a:solidFill>
              </a:rPr>
              <a:t>and</a:t>
            </a:r>
          </a:p>
          <a:p>
            <a:pPr lvl="0">
              <a:spcBef>
                <a:spcPct val="20000"/>
              </a:spcBef>
              <a:buClr>
                <a:srgbClr val="19434F"/>
              </a:buClr>
              <a:buSzPct val="48000"/>
            </a:pPr>
            <a:r>
              <a:rPr lang="en-US" altLang="zh-TW" b="1" dirty="0">
                <a:solidFill>
                  <a:prstClr val="black"/>
                </a:solidFill>
              </a:rPr>
              <a:t> </a:t>
            </a:r>
            <a:r>
              <a:rPr lang="en-US" altLang="zh-TW" b="1" dirty="0" smtClean="0">
                <a:solidFill>
                  <a:prstClr val="black"/>
                </a:solidFill>
              </a:rPr>
              <a:t>        </a:t>
            </a:r>
            <a:r>
              <a:rPr lang="en-US" altLang="zh-TW" b="1" dirty="0">
                <a:solidFill>
                  <a:prstClr val="black"/>
                </a:solidFill>
              </a:rPr>
              <a:t>the </a:t>
            </a:r>
            <a:r>
              <a:rPr lang="en-US" altLang="zh-TW" b="1" dirty="0" smtClean="0">
                <a:solidFill>
                  <a:prstClr val="black"/>
                </a:solidFill>
              </a:rPr>
              <a:t>management </a:t>
            </a:r>
            <a:r>
              <a:rPr lang="en-US" altLang="zh-TW" b="1" dirty="0">
                <a:solidFill>
                  <a:prstClr val="black"/>
                </a:solidFill>
              </a:rPr>
              <a:t>technology</a:t>
            </a:r>
          </a:p>
          <a:p>
            <a:pPr marL="1257300" lvl="2" indent="-457200">
              <a:spcBef>
                <a:spcPct val="20000"/>
              </a:spcBef>
              <a:buClr>
                <a:srgbClr val="1D4F5D"/>
              </a:buClr>
              <a:buSzPct val="80000"/>
              <a:buFont typeface="Calibri" panose="020F0502020204030204" pitchFamily="34" charset="0"/>
              <a:buChar char="○"/>
            </a:pPr>
            <a:r>
              <a:rPr lang="en-US" altLang="zh-TW" sz="1600" dirty="0">
                <a:solidFill>
                  <a:prstClr val="black"/>
                </a:solidFill>
              </a:rPr>
              <a:t>Interacting with the management server over ms or la interfaces</a:t>
            </a:r>
          </a:p>
          <a:p>
            <a:pPr marL="1257300" lvl="2" indent="-457200">
              <a:spcBef>
                <a:spcPct val="20000"/>
              </a:spcBef>
              <a:buClr>
                <a:srgbClr val="1D4F5D"/>
              </a:buClr>
              <a:buSzPct val="80000"/>
              <a:buFont typeface="Calibri" panose="020F0502020204030204" pitchFamily="34" charset="0"/>
              <a:buChar char="○"/>
            </a:pPr>
            <a:r>
              <a:rPr lang="en-US" altLang="zh-TW" sz="1400" dirty="0" smtClean="0">
                <a:solidFill>
                  <a:prstClr val="black"/>
                </a:solidFill>
              </a:rPr>
              <a:t>Through </a:t>
            </a:r>
            <a:r>
              <a:rPr lang="en-US" altLang="zh-TW" sz="1400" dirty="0">
                <a:solidFill>
                  <a:prstClr val="black"/>
                </a:solidFill>
              </a:rPr>
              <a:t>this CSF, an AE does not need to know the device management technology of the devices </a:t>
            </a:r>
            <a:endParaRPr lang="en-US" altLang="zh-TW" sz="1400" dirty="0" smtClean="0">
              <a:solidFill>
                <a:prstClr val="black"/>
              </a:solidFill>
            </a:endParaRPr>
          </a:p>
          <a:p>
            <a:pPr marL="800100" lvl="2">
              <a:spcBef>
                <a:spcPct val="20000"/>
              </a:spcBef>
              <a:buClr>
                <a:srgbClr val="1D4F5D"/>
              </a:buClr>
              <a:buSzPct val="80000"/>
            </a:pPr>
            <a:r>
              <a:rPr lang="en-US" altLang="zh-TW" sz="1400" dirty="0">
                <a:solidFill>
                  <a:prstClr val="black"/>
                </a:solidFill>
              </a:rPr>
              <a:t> </a:t>
            </a:r>
            <a:r>
              <a:rPr lang="en-US" altLang="zh-TW" sz="1400" dirty="0" smtClean="0">
                <a:solidFill>
                  <a:prstClr val="black"/>
                </a:solidFill>
              </a:rPr>
              <a:t>            since </a:t>
            </a:r>
            <a:r>
              <a:rPr lang="en-US" altLang="zh-TW" sz="1400" dirty="0">
                <a:solidFill>
                  <a:prstClr val="black"/>
                </a:solidFill>
              </a:rPr>
              <a:t>DMG will handle the command translation accordingly.</a:t>
            </a:r>
          </a:p>
          <a:p>
            <a:endParaRPr lang="zh-TW" altLang="en-US" sz="2000" dirty="0"/>
          </a:p>
        </p:txBody>
      </p:sp>
    </p:spTree>
    <p:extLst>
      <p:ext uri="{BB962C8B-B14F-4D97-AF65-F5344CB8AC3E}">
        <p14:creationId xmlns:p14="http://schemas.microsoft.com/office/powerpoint/2010/main" val="2782339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Device Management and Repository (DMG) - </a:t>
            </a:r>
            <a:r>
              <a:rPr lang="en-US" altLang="zh-TW" dirty="0" smtClean="0"/>
              <a:t>3</a:t>
            </a:r>
            <a:endParaRPr lang="zh-TW" altLang="en-US" dirty="0"/>
          </a:p>
        </p:txBody>
      </p:sp>
      <p:sp>
        <p:nvSpPr>
          <p:cNvPr id="3" name="內容版面配置區 2"/>
          <p:cNvSpPr>
            <a:spLocks noGrp="1"/>
          </p:cNvSpPr>
          <p:nvPr>
            <p:ph idx="1"/>
          </p:nvPr>
        </p:nvSpPr>
        <p:spPr/>
        <p:txBody>
          <a:bodyPr/>
          <a:lstStyle/>
          <a:p>
            <a:pPr marL="0" lvl="0" indent="0">
              <a:spcBef>
                <a:spcPts val="0"/>
              </a:spcBef>
              <a:buClrTx/>
              <a:buSzTx/>
              <a:buNone/>
            </a:pPr>
            <a:r>
              <a:rPr lang="en-US" altLang="zh-TW" sz="2000" dirty="0"/>
              <a:t>DMG capabilities are divided into:</a:t>
            </a:r>
          </a:p>
          <a:p>
            <a:pPr marL="285750" lvl="0" indent="-285750">
              <a:spcBef>
                <a:spcPts val="0"/>
              </a:spcBef>
              <a:buClrTx/>
              <a:buSzTx/>
              <a:buFont typeface="Arial" panose="020B0604020202020204" pitchFamily="34" charset="0"/>
              <a:buChar char="•"/>
            </a:pPr>
            <a:r>
              <a:rPr lang="en-US" altLang="zh-TW" sz="2000" dirty="0"/>
              <a:t>Device Configuration Function</a:t>
            </a:r>
          </a:p>
          <a:p>
            <a:pPr lvl="1">
              <a:spcBef>
                <a:spcPts val="0"/>
              </a:spcBef>
              <a:buClrTx/>
              <a:buSzTx/>
              <a:buFont typeface="Arial" panose="020B0604020202020204" pitchFamily="34" charset="0"/>
              <a:buChar char="•"/>
            </a:pPr>
            <a:r>
              <a:rPr lang="en-US" altLang="zh-TW" sz="2000" dirty="0"/>
              <a:t>Discovery of a device's management objects and attributes</a:t>
            </a:r>
          </a:p>
          <a:p>
            <a:pPr lvl="1">
              <a:spcBef>
                <a:spcPts val="0"/>
              </a:spcBef>
              <a:buClrTx/>
              <a:buSzTx/>
              <a:buFont typeface="Arial" panose="020B0604020202020204" pitchFamily="34" charset="0"/>
              <a:buChar char="•"/>
            </a:pPr>
            <a:r>
              <a:rPr lang="en-US" altLang="zh-TW" sz="2000" dirty="0"/>
              <a:t>Ability to enable or disable a device capability</a:t>
            </a:r>
          </a:p>
          <a:p>
            <a:pPr lvl="1">
              <a:spcBef>
                <a:spcPts val="0"/>
              </a:spcBef>
              <a:buClrTx/>
              <a:buSzTx/>
              <a:buFont typeface="Arial" panose="020B0604020202020204" pitchFamily="34" charset="0"/>
              <a:buChar char="•"/>
            </a:pPr>
            <a:r>
              <a:rPr lang="en-US" altLang="zh-TW" sz="2000" dirty="0"/>
              <a:t>Provisioning configuration parameters of a device</a:t>
            </a:r>
          </a:p>
          <a:p>
            <a:pPr marL="285750" lvl="0" indent="-285750">
              <a:spcBef>
                <a:spcPts val="0"/>
              </a:spcBef>
              <a:buClrTx/>
              <a:buSzTx/>
              <a:buFont typeface="Arial" panose="020B0604020202020204" pitchFamily="34" charset="0"/>
              <a:buChar char="•"/>
            </a:pPr>
            <a:r>
              <a:rPr lang="en-US" altLang="zh-TW" sz="2000" dirty="0"/>
              <a:t>Device Topology Management Function</a:t>
            </a:r>
          </a:p>
          <a:p>
            <a:pPr lvl="1">
              <a:spcBef>
                <a:spcPts val="0"/>
              </a:spcBef>
              <a:buClrTx/>
              <a:buSzTx/>
              <a:buFont typeface="Arial" panose="020B0604020202020204" pitchFamily="34" charset="0"/>
              <a:buChar char="•"/>
            </a:pPr>
            <a:r>
              <a:rPr lang="en-US" altLang="zh-TW" sz="2000" dirty="0"/>
              <a:t>Management of the topology of the M2M Area Network</a:t>
            </a:r>
          </a:p>
          <a:p>
            <a:pPr marL="285750" lvl="0" indent="-285750">
              <a:spcBef>
                <a:spcPts val="0"/>
              </a:spcBef>
              <a:buClrTx/>
              <a:buSzTx/>
              <a:buFont typeface="Arial" panose="020B0604020202020204" pitchFamily="34" charset="0"/>
              <a:buChar char="•"/>
            </a:pPr>
            <a:r>
              <a:rPr lang="en-US" altLang="zh-TW" sz="2000" dirty="0"/>
              <a:t>Device Diagnostics and Monitoring Function</a:t>
            </a:r>
          </a:p>
          <a:p>
            <a:pPr lvl="1">
              <a:spcBef>
                <a:spcPts val="0"/>
              </a:spcBef>
              <a:buClrTx/>
              <a:buSzTx/>
              <a:buFont typeface="Arial" panose="020B0604020202020204" pitchFamily="34" charset="0"/>
              <a:buChar char="•"/>
            </a:pPr>
            <a:r>
              <a:rPr lang="en-US" altLang="zh-TW" sz="2000" dirty="0"/>
              <a:t>Troubleshooting through the use of diagnostic tests, alert generation</a:t>
            </a:r>
          </a:p>
          <a:p>
            <a:pPr lvl="1">
              <a:spcBef>
                <a:spcPts val="0"/>
              </a:spcBef>
              <a:buClrTx/>
              <a:buSzTx/>
              <a:buFont typeface="Arial" panose="020B0604020202020204" pitchFamily="34" charset="0"/>
              <a:buChar char="•"/>
            </a:pPr>
            <a:r>
              <a:rPr lang="en-US" altLang="zh-TW" sz="2000" dirty="0"/>
              <a:t>Retrieval of operational status and statistics associated</a:t>
            </a:r>
          </a:p>
          <a:p>
            <a:pPr marL="285750" lvl="0" indent="-285750">
              <a:spcBef>
                <a:spcPts val="0"/>
              </a:spcBef>
              <a:buClrTx/>
              <a:buSzTx/>
              <a:buFont typeface="Arial" panose="020B0604020202020204" pitchFamily="34" charset="0"/>
              <a:buChar char="•"/>
            </a:pPr>
            <a:r>
              <a:rPr lang="en-US" altLang="zh-TW" sz="2000" dirty="0"/>
              <a:t>Device Firmware Management Function</a:t>
            </a:r>
          </a:p>
          <a:p>
            <a:pPr lvl="1">
              <a:spcBef>
                <a:spcPts val="0"/>
              </a:spcBef>
              <a:buClrTx/>
              <a:buSzTx/>
              <a:buFont typeface="Arial" panose="020B0604020202020204" pitchFamily="34" charset="0"/>
              <a:buChar char="•"/>
            </a:pPr>
            <a:r>
              <a:rPr lang="en-US" altLang="zh-TW" sz="2000" dirty="0"/>
              <a:t>Software lifecycle management for firmware components</a:t>
            </a:r>
          </a:p>
          <a:p>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28</a:t>
            </a:fld>
            <a:endParaRPr lang="zh-TW" altLang="en-US"/>
          </a:p>
        </p:txBody>
      </p:sp>
    </p:spTree>
    <p:extLst>
      <p:ext uri="{BB962C8B-B14F-4D97-AF65-F5344CB8AC3E}">
        <p14:creationId xmlns:p14="http://schemas.microsoft.com/office/powerpoint/2010/main" val="1175029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0688"/>
            <a:ext cx="8291264" cy="1008112"/>
          </a:xfrm>
        </p:spPr>
        <p:txBody>
          <a:bodyPr>
            <a:normAutofit fontScale="90000"/>
          </a:bodyPr>
          <a:lstStyle/>
          <a:p>
            <a:r>
              <a:rPr lang="en-US" altLang="zh-TW" dirty="0"/>
              <a:t>Device Management and Repository (DMG) - 4</a:t>
            </a:r>
            <a:endParaRPr lang="zh-TW" altLang="en-US" dirty="0"/>
          </a:p>
        </p:txBody>
      </p:sp>
      <p:sp>
        <p:nvSpPr>
          <p:cNvPr id="3" name="內容版面配置區 2"/>
          <p:cNvSpPr>
            <a:spLocks noGrp="1"/>
          </p:cNvSpPr>
          <p:nvPr>
            <p:ph idx="1"/>
          </p:nvPr>
        </p:nvSpPr>
        <p:spPr/>
        <p:txBody>
          <a:bodyPr/>
          <a:lstStyle/>
          <a:p>
            <a:r>
              <a:rPr lang="en-US" altLang="zh-TW" dirty="0" smtClean="0"/>
              <a:t>Reuse </a:t>
            </a:r>
            <a:r>
              <a:rPr lang="en-US" altLang="zh-TW" dirty="0"/>
              <a:t>device management capabilities </a:t>
            </a:r>
            <a:r>
              <a:rPr lang="en-US" altLang="zh-TW" dirty="0" smtClean="0"/>
              <a:t>defined by OMA (Open Mobile Alliance) and BBF (Broadband Forum)</a:t>
            </a:r>
          </a:p>
          <a:p>
            <a:pPr lvl="1"/>
            <a:r>
              <a:rPr lang="en-US" altLang="zh-TW" dirty="0"/>
              <a:t>oneM2M-TS-0005 specifies the usage of OMA DM and </a:t>
            </a:r>
            <a:r>
              <a:rPr lang="en-US" altLang="zh-TW" dirty="0" smtClean="0"/>
              <a:t>OMA LWM2M resources.</a:t>
            </a:r>
          </a:p>
          <a:p>
            <a:pPr lvl="1"/>
            <a:r>
              <a:rPr lang="en-US" altLang="zh-TW" dirty="0" smtClean="0"/>
              <a:t>oneM2M-TS-0006 </a:t>
            </a:r>
            <a:r>
              <a:rPr lang="en-US" altLang="zh-TW" dirty="0"/>
              <a:t>specifies </a:t>
            </a:r>
            <a:r>
              <a:rPr lang="en-US" altLang="zh-TW" dirty="0" smtClean="0"/>
              <a:t>the usage </a:t>
            </a:r>
            <a:r>
              <a:rPr lang="en-US" altLang="zh-TW" dirty="0"/>
              <a:t>of the BBF TR-069 </a:t>
            </a:r>
            <a:r>
              <a:rPr lang="en-US" altLang="zh-TW" dirty="0" smtClean="0"/>
              <a:t>protocol.</a:t>
            </a:r>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29</a:t>
            </a:fld>
            <a:endParaRPr lang="zh-TW" altLang="en-US"/>
          </a:p>
        </p:txBody>
      </p:sp>
    </p:spTree>
    <p:extLst>
      <p:ext uri="{BB962C8B-B14F-4D97-AF65-F5344CB8AC3E}">
        <p14:creationId xmlns:p14="http://schemas.microsoft.com/office/powerpoint/2010/main" val="3584527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zh-TW" dirty="0" smtClean="0"/>
              <a:t>Outline</a:t>
            </a:r>
          </a:p>
        </p:txBody>
      </p:sp>
      <p:sp>
        <p:nvSpPr>
          <p:cNvPr id="18435" name="Content Placeholder 2"/>
          <p:cNvSpPr>
            <a:spLocks noGrp="1"/>
          </p:cNvSpPr>
          <p:nvPr>
            <p:ph idx="1"/>
          </p:nvPr>
        </p:nvSpPr>
        <p:spPr/>
        <p:txBody>
          <a:bodyPr/>
          <a:lstStyle/>
          <a:p>
            <a:pPr marL="514350" indent="-514350" eaLnBrk="1" hangingPunct="1">
              <a:buFont typeface="Calibri" panose="020F0502020204030204" pitchFamily="34" charset="0"/>
              <a:buAutoNum type="arabicPeriod"/>
            </a:pPr>
            <a:r>
              <a:rPr lang="en-US" altLang="zh-TW" dirty="0"/>
              <a:t>M2M Common Service Layer </a:t>
            </a:r>
          </a:p>
          <a:p>
            <a:pPr marL="514350" indent="-514350" eaLnBrk="1" hangingPunct="1">
              <a:buFont typeface="Calibri" panose="020F0502020204030204" pitchFamily="34" charset="0"/>
              <a:buAutoNum type="arabicPeriod"/>
            </a:pPr>
            <a:r>
              <a:rPr lang="en-US" altLang="zh-TW" dirty="0"/>
              <a:t>REST Architectural Style for M2M</a:t>
            </a:r>
          </a:p>
          <a:p>
            <a:pPr marL="514350" indent="-514350" eaLnBrk="1" hangingPunct="1">
              <a:buFont typeface="Calibri" panose="020F0502020204030204" pitchFamily="34" charset="0"/>
              <a:buAutoNum type="arabicPeriod"/>
            </a:pPr>
            <a:r>
              <a:rPr lang="en-US" altLang="zh-TW" dirty="0" smtClean="0"/>
              <a:t>Resource-Based M2M Communications</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3</a:t>
            </a:fld>
            <a:endParaRPr lang="zh-TW" altLang="en-US"/>
          </a:p>
        </p:txBody>
      </p:sp>
    </p:spTree>
    <p:extLst>
      <p:ext uri="{BB962C8B-B14F-4D97-AF65-F5344CB8AC3E}">
        <p14:creationId xmlns:p14="http://schemas.microsoft.com/office/powerpoint/2010/main" val="2329221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 (DIS)</a:t>
            </a:r>
          </a:p>
        </p:txBody>
      </p:sp>
      <p:sp>
        <p:nvSpPr>
          <p:cNvPr id="3" name="Content Placeholder 2"/>
          <p:cNvSpPr>
            <a:spLocks noGrp="1"/>
          </p:cNvSpPr>
          <p:nvPr>
            <p:ph idx="1"/>
          </p:nvPr>
        </p:nvSpPr>
        <p:spPr/>
        <p:txBody>
          <a:bodyPr>
            <a:normAutofit fontScale="77500" lnSpcReduction="20000"/>
          </a:bodyPr>
          <a:lstStyle/>
          <a:p>
            <a:r>
              <a:rPr lang="en-US" altLang="zh-TW" dirty="0" smtClean="0"/>
              <a:t>Provides </a:t>
            </a:r>
            <a:r>
              <a:rPr lang="en-US" altLang="zh-TW" dirty="0"/>
              <a:t>discovery of information/resources residing in a local or multiple remote CSE(s).</a:t>
            </a:r>
          </a:p>
          <a:p>
            <a:pPr lvl="1"/>
            <a:r>
              <a:rPr lang="en-US" altLang="zh-TW" dirty="0"/>
              <a:t>S</a:t>
            </a:r>
            <a:r>
              <a:rPr lang="en-US" altLang="zh-TW" dirty="0" smtClean="0"/>
              <a:t>upported </a:t>
            </a:r>
            <a:r>
              <a:rPr lang="en-US" altLang="zh-TW" dirty="0"/>
              <a:t>attributes and resources</a:t>
            </a:r>
          </a:p>
          <a:p>
            <a:pPr lvl="1"/>
            <a:r>
              <a:rPr lang="en-US" altLang="zh-TW" dirty="0" smtClean="0"/>
              <a:t>Permission </a:t>
            </a:r>
            <a:r>
              <a:rPr lang="en-US" altLang="zh-TW" dirty="0"/>
              <a:t>required</a:t>
            </a:r>
          </a:p>
          <a:p>
            <a:r>
              <a:rPr lang="en-US" altLang="zh-TW" dirty="0" smtClean="0"/>
              <a:t>Supports </a:t>
            </a:r>
            <a:r>
              <a:rPr lang="en-US" altLang="zh-TW" dirty="0"/>
              <a:t>various discovery methods through the use of "filter criteria"</a:t>
            </a:r>
          </a:p>
          <a:p>
            <a:pPr lvl="1"/>
            <a:r>
              <a:rPr lang="en-US" altLang="zh-TW" dirty="0"/>
              <a:t>K</a:t>
            </a:r>
            <a:r>
              <a:rPr lang="en-US" altLang="zh-TW" dirty="0" smtClean="0"/>
              <a:t>eyword</a:t>
            </a:r>
            <a:r>
              <a:rPr lang="en-US" altLang="zh-TW" dirty="0"/>
              <a:t>, identifiers, location, semantic </a:t>
            </a:r>
            <a:r>
              <a:rPr lang="en-US" altLang="zh-TW" dirty="0" smtClean="0"/>
              <a:t>information</a:t>
            </a:r>
          </a:p>
          <a:p>
            <a:pPr lvl="1"/>
            <a:r>
              <a:rPr lang="en-US" altLang="zh-TW" dirty="0" smtClean="0"/>
              <a:t>Subject </a:t>
            </a:r>
            <a:r>
              <a:rPr lang="en-US" altLang="zh-TW" dirty="0"/>
              <a:t>to access control policies and filter criteria specified by the Originator in the discovery request</a:t>
            </a:r>
          </a:p>
          <a:p>
            <a:r>
              <a:rPr lang="en-US" altLang="zh-TW" dirty="0" smtClean="0"/>
              <a:t>Response </a:t>
            </a:r>
            <a:r>
              <a:rPr lang="en-US" altLang="zh-TW" dirty="0"/>
              <a:t>includes actual discovered information or </a:t>
            </a:r>
            <a:r>
              <a:rPr lang="en-US" altLang="zh-TW" dirty="0" smtClean="0"/>
              <a:t>resource address(es</a:t>
            </a:r>
            <a:r>
              <a:rPr lang="en-US" altLang="zh-TW" dirty="0"/>
              <a:t>)</a:t>
            </a:r>
          </a:p>
          <a:p>
            <a:r>
              <a:rPr lang="en-US" altLang="zh-TW" dirty="0" smtClean="0"/>
              <a:t>Discovery </a:t>
            </a:r>
            <a:r>
              <a:rPr lang="en-US" altLang="zh-TW" dirty="0"/>
              <a:t>is based on the capabilities defined through the </a:t>
            </a:r>
            <a:r>
              <a:rPr lang="en-US" altLang="zh-TW" dirty="0" smtClean="0"/>
              <a:t>device configuration </a:t>
            </a:r>
            <a:r>
              <a:rPr lang="en-US" altLang="zh-TW" dirty="0"/>
              <a:t>function</a:t>
            </a:r>
            <a:endParaRPr lang="en-US" dirty="0" smtClean="0"/>
          </a:p>
          <a:p>
            <a:pPr marL="0" indent="0">
              <a:buNone/>
            </a:pPr>
            <a:endParaRPr lang="en-US" b="1" dirty="0" smtClean="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2707183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Group Management (GMG)</a:t>
            </a:r>
          </a:p>
        </p:txBody>
      </p:sp>
      <p:sp>
        <p:nvSpPr>
          <p:cNvPr id="3" name="內容版面配置區 2"/>
          <p:cNvSpPr>
            <a:spLocks noGrp="1"/>
          </p:cNvSpPr>
          <p:nvPr>
            <p:ph idx="1"/>
          </p:nvPr>
        </p:nvSpPr>
        <p:spPr/>
        <p:txBody>
          <a:bodyPr>
            <a:normAutofit fontScale="70000" lnSpcReduction="20000"/>
          </a:bodyPr>
          <a:lstStyle/>
          <a:p>
            <a:pPr lvl="0"/>
            <a:r>
              <a:rPr lang="en-US" altLang="zh-TW" sz="2800" dirty="0">
                <a:solidFill>
                  <a:prstClr val="black"/>
                </a:solidFill>
              </a:rPr>
              <a:t>Responsible for </a:t>
            </a:r>
            <a:r>
              <a:rPr lang="en-US" altLang="zh-TW" sz="2800" dirty="0" smtClean="0">
                <a:solidFill>
                  <a:prstClr val="black"/>
                </a:solidFill>
              </a:rPr>
              <a:t>handling Group </a:t>
            </a:r>
            <a:r>
              <a:rPr lang="en-US" altLang="zh-TW" sz="2800" dirty="0">
                <a:solidFill>
                  <a:prstClr val="black"/>
                </a:solidFill>
              </a:rPr>
              <a:t>related requests.</a:t>
            </a:r>
          </a:p>
          <a:p>
            <a:r>
              <a:rPr lang="en-US" altLang="zh-TW" sz="3000" dirty="0" smtClean="0">
                <a:solidFill>
                  <a:prstClr val="black"/>
                </a:solidFill>
              </a:rPr>
              <a:t>Bulk </a:t>
            </a:r>
            <a:r>
              <a:rPr lang="en-US" altLang="zh-TW" sz="3000" dirty="0">
                <a:solidFill>
                  <a:prstClr val="black"/>
                </a:solidFill>
              </a:rPr>
              <a:t>operations </a:t>
            </a:r>
            <a:r>
              <a:rPr lang="en-US" altLang="zh-TW" sz="3000" dirty="0" smtClean="0">
                <a:solidFill>
                  <a:prstClr val="black"/>
                </a:solidFill>
              </a:rPr>
              <a:t>includes read</a:t>
            </a:r>
            <a:r>
              <a:rPr lang="en-US" altLang="zh-TW" sz="3000" dirty="0">
                <a:solidFill>
                  <a:prstClr val="black"/>
                </a:solidFill>
              </a:rPr>
              <a:t>, write, subscribe, </a:t>
            </a:r>
            <a:r>
              <a:rPr lang="en-US" altLang="zh-TW" sz="3000" dirty="0" smtClean="0">
                <a:solidFill>
                  <a:prstClr val="black"/>
                </a:solidFill>
              </a:rPr>
              <a:t>notify, device </a:t>
            </a:r>
            <a:r>
              <a:rPr lang="en-US" altLang="zh-TW" sz="3000" dirty="0">
                <a:solidFill>
                  <a:prstClr val="black"/>
                </a:solidFill>
              </a:rPr>
              <a:t>management, etc.</a:t>
            </a:r>
          </a:p>
          <a:p>
            <a:r>
              <a:rPr lang="en-US" altLang="zh-TW" sz="3000" dirty="0" smtClean="0">
                <a:solidFill>
                  <a:prstClr val="black"/>
                </a:solidFill>
              </a:rPr>
              <a:t>Access </a:t>
            </a:r>
            <a:r>
              <a:rPr lang="en-US" altLang="zh-TW" sz="3000" dirty="0">
                <a:solidFill>
                  <a:prstClr val="black"/>
                </a:solidFill>
              </a:rPr>
              <a:t>control is </a:t>
            </a:r>
            <a:r>
              <a:rPr lang="en-US" altLang="zh-TW" sz="3000" dirty="0" smtClean="0">
                <a:solidFill>
                  <a:prstClr val="black"/>
                </a:solidFill>
              </a:rPr>
              <a:t>facilitated by </a:t>
            </a:r>
            <a:r>
              <a:rPr lang="en-US" altLang="zh-TW" sz="3000" dirty="0">
                <a:solidFill>
                  <a:prstClr val="black"/>
                </a:solidFill>
              </a:rPr>
              <a:t>grouping.</a:t>
            </a:r>
          </a:p>
          <a:p>
            <a:r>
              <a:rPr lang="en-US" altLang="zh-TW" sz="3000" dirty="0" smtClean="0">
                <a:solidFill>
                  <a:prstClr val="black"/>
                </a:solidFill>
              </a:rPr>
              <a:t>May </a:t>
            </a:r>
            <a:r>
              <a:rPr lang="en-US" altLang="zh-TW" sz="3000" dirty="0">
                <a:solidFill>
                  <a:prstClr val="black"/>
                </a:solidFill>
              </a:rPr>
              <a:t>rely on broadcast </a:t>
            </a:r>
            <a:r>
              <a:rPr lang="en-US" altLang="zh-TW" sz="3000" dirty="0" smtClean="0">
                <a:solidFill>
                  <a:prstClr val="black"/>
                </a:solidFill>
              </a:rPr>
              <a:t>and multicast network capabilities.</a:t>
            </a:r>
          </a:p>
          <a:p>
            <a:r>
              <a:rPr lang="en-US" altLang="zh-TW" sz="3000" dirty="0">
                <a:solidFill>
                  <a:prstClr val="black"/>
                </a:solidFill>
              </a:rPr>
              <a:t>Support subscriptions </a:t>
            </a:r>
            <a:r>
              <a:rPr lang="en-US" altLang="zh-TW" sz="3000" dirty="0" smtClean="0">
                <a:solidFill>
                  <a:prstClr val="black"/>
                </a:solidFill>
              </a:rPr>
              <a:t>to individual </a:t>
            </a:r>
            <a:r>
              <a:rPr lang="en-US" altLang="zh-TW" sz="3000" dirty="0">
                <a:solidFill>
                  <a:prstClr val="black"/>
                </a:solidFill>
              </a:rPr>
              <a:t>Groups.</a:t>
            </a:r>
          </a:p>
          <a:p>
            <a:r>
              <a:rPr lang="en-US" altLang="zh-TW" sz="3000" dirty="0" smtClean="0">
                <a:solidFill>
                  <a:prstClr val="black"/>
                </a:solidFill>
              </a:rPr>
              <a:t>Management </a:t>
            </a:r>
            <a:r>
              <a:rPr lang="en-US" altLang="zh-TW" sz="3000" dirty="0">
                <a:solidFill>
                  <a:prstClr val="black"/>
                </a:solidFill>
              </a:rPr>
              <a:t>of a Group </a:t>
            </a:r>
            <a:r>
              <a:rPr lang="en-US" altLang="zh-TW" sz="3000" dirty="0" smtClean="0">
                <a:solidFill>
                  <a:prstClr val="black"/>
                </a:solidFill>
              </a:rPr>
              <a:t>and its </a:t>
            </a:r>
            <a:r>
              <a:rPr lang="en-US" altLang="zh-TW" sz="3000" dirty="0">
                <a:solidFill>
                  <a:prstClr val="black"/>
                </a:solidFill>
              </a:rPr>
              <a:t>membership</a:t>
            </a:r>
          </a:p>
          <a:p>
            <a:pPr lvl="1"/>
            <a:r>
              <a:rPr lang="en-US" altLang="zh-TW" sz="2600" dirty="0" smtClean="0">
                <a:solidFill>
                  <a:prstClr val="black"/>
                </a:solidFill>
              </a:rPr>
              <a:t>Allow </a:t>
            </a:r>
            <a:r>
              <a:rPr lang="en-US" altLang="zh-TW" sz="2600" dirty="0">
                <a:solidFill>
                  <a:prstClr val="black"/>
                </a:solidFill>
              </a:rPr>
              <a:t>to create, query, update, </a:t>
            </a:r>
            <a:r>
              <a:rPr lang="en-US" altLang="zh-TW" sz="2600" dirty="0" smtClean="0">
                <a:solidFill>
                  <a:prstClr val="black"/>
                </a:solidFill>
              </a:rPr>
              <a:t>and delete </a:t>
            </a:r>
            <a:r>
              <a:rPr lang="en-US" altLang="zh-TW" sz="2600" dirty="0">
                <a:solidFill>
                  <a:prstClr val="black"/>
                </a:solidFill>
              </a:rPr>
              <a:t>a Group</a:t>
            </a:r>
          </a:p>
          <a:p>
            <a:pPr lvl="1"/>
            <a:r>
              <a:rPr lang="en-US" altLang="zh-TW" sz="2600" dirty="0" smtClean="0">
                <a:solidFill>
                  <a:prstClr val="black"/>
                </a:solidFill>
              </a:rPr>
              <a:t>Allow </a:t>
            </a:r>
            <a:r>
              <a:rPr lang="en-US" altLang="zh-TW" sz="2600" dirty="0">
                <a:solidFill>
                  <a:prstClr val="black"/>
                </a:solidFill>
              </a:rPr>
              <a:t>to retrieve the </a:t>
            </a:r>
            <a:r>
              <a:rPr lang="en-US" altLang="zh-TW" sz="2600" dirty="0" smtClean="0">
                <a:solidFill>
                  <a:prstClr val="black"/>
                </a:solidFill>
              </a:rPr>
              <a:t>information (e.g</a:t>
            </a:r>
            <a:r>
              <a:rPr lang="en-US" altLang="zh-TW" sz="2600" dirty="0">
                <a:solidFill>
                  <a:prstClr val="black"/>
                </a:solidFill>
              </a:rPr>
              <a:t>. URI, metadata, etc.) of </a:t>
            </a:r>
            <a:r>
              <a:rPr lang="en-US" altLang="zh-TW" sz="2600" dirty="0" smtClean="0">
                <a:solidFill>
                  <a:prstClr val="black"/>
                </a:solidFill>
              </a:rPr>
              <a:t>a Group </a:t>
            </a:r>
            <a:r>
              <a:rPr lang="en-US" altLang="zh-TW" sz="2600" dirty="0">
                <a:solidFill>
                  <a:prstClr val="black"/>
                </a:solidFill>
              </a:rPr>
              <a:t>and its </a:t>
            </a:r>
            <a:r>
              <a:rPr lang="en-US" altLang="zh-TW" sz="2600" dirty="0" smtClean="0">
                <a:solidFill>
                  <a:prstClr val="black"/>
                </a:solidFill>
              </a:rPr>
              <a:t>associated members</a:t>
            </a:r>
            <a:endParaRPr lang="en-US" altLang="zh-TW" sz="2600" dirty="0">
              <a:solidFill>
                <a:prstClr val="black"/>
              </a:solidFill>
            </a:endParaRPr>
          </a:p>
          <a:p>
            <a:pPr lvl="1"/>
            <a:r>
              <a:rPr lang="en-US" altLang="zh-TW" sz="2600" dirty="0" smtClean="0">
                <a:solidFill>
                  <a:prstClr val="black"/>
                </a:solidFill>
              </a:rPr>
              <a:t>Allow </a:t>
            </a:r>
            <a:r>
              <a:rPr lang="en-US" altLang="zh-TW" sz="2600" dirty="0">
                <a:solidFill>
                  <a:prstClr val="black"/>
                </a:solidFill>
              </a:rPr>
              <a:t>to add or remove </a:t>
            </a:r>
            <a:r>
              <a:rPr lang="en-US" altLang="zh-TW" sz="2600" dirty="0" smtClean="0">
                <a:solidFill>
                  <a:prstClr val="black"/>
                </a:solidFill>
              </a:rPr>
              <a:t>members to </a:t>
            </a:r>
            <a:r>
              <a:rPr lang="en-US" altLang="zh-TW" sz="2600" dirty="0">
                <a:solidFill>
                  <a:prstClr val="black"/>
                </a:solidFill>
              </a:rPr>
              <a:t>and from a Group's member list</a:t>
            </a:r>
          </a:p>
          <a:p>
            <a:r>
              <a:rPr lang="en-US" altLang="zh-TW" sz="3000" dirty="0" smtClean="0">
                <a:solidFill>
                  <a:prstClr val="black"/>
                </a:solidFill>
              </a:rPr>
              <a:t>Only </a:t>
            </a:r>
            <a:r>
              <a:rPr lang="en-US" altLang="zh-TW" sz="3000" dirty="0">
                <a:solidFill>
                  <a:prstClr val="black"/>
                </a:solidFill>
              </a:rPr>
              <a:t>M2M Applications </a:t>
            </a:r>
            <a:r>
              <a:rPr lang="en-US" altLang="zh-TW" sz="3000" dirty="0" smtClean="0">
                <a:solidFill>
                  <a:prstClr val="black"/>
                </a:solidFill>
              </a:rPr>
              <a:t>or CSEs </a:t>
            </a:r>
            <a:r>
              <a:rPr lang="en-US" altLang="zh-TW" sz="3000" dirty="0">
                <a:solidFill>
                  <a:prstClr val="black"/>
                </a:solidFill>
              </a:rPr>
              <a:t>with common role </a:t>
            </a:r>
            <a:r>
              <a:rPr lang="en-US" altLang="zh-TW" sz="3000" dirty="0" smtClean="0">
                <a:solidFill>
                  <a:prstClr val="black"/>
                </a:solidFill>
              </a:rPr>
              <a:t>shall be </a:t>
            </a:r>
            <a:r>
              <a:rPr lang="en-US" altLang="zh-TW" sz="3000" dirty="0">
                <a:solidFill>
                  <a:prstClr val="black"/>
                </a:solidFill>
              </a:rPr>
              <a:t>included in the </a:t>
            </a:r>
            <a:r>
              <a:rPr lang="en-US" altLang="zh-TW" sz="3000" dirty="0" smtClean="0">
                <a:solidFill>
                  <a:prstClr val="black"/>
                </a:solidFill>
              </a:rPr>
              <a:t>same Group</a:t>
            </a:r>
            <a:endParaRPr lang="en-US" altLang="zh-TW" sz="3000" dirty="0">
              <a:solidFill>
                <a:prstClr val="black"/>
              </a:solidFill>
            </a:endParaRPr>
          </a:p>
          <a:p>
            <a:pPr lvl="1"/>
            <a:r>
              <a:rPr lang="en-US" altLang="zh-TW" sz="2600" dirty="0" smtClean="0">
                <a:solidFill>
                  <a:prstClr val="black"/>
                </a:solidFill>
              </a:rPr>
              <a:t>role </a:t>
            </a:r>
            <a:r>
              <a:rPr lang="en-US" altLang="zh-TW" sz="2600" dirty="0">
                <a:solidFill>
                  <a:prstClr val="black"/>
                </a:solidFill>
              </a:rPr>
              <a:t>based access control</a:t>
            </a:r>
            <a:endParaRPr lang="en-US" altLang="zh-TW" sz="2600" dirty="0" smtClean="0">
              <a:solidFill>
                <a:prstClr val="black"/>
              </a:solidFill>
            </a:endParaRPr>
          </a:p>
          <a:p>
            <a:endParaRPr lang="en-US" altLang="zh-TW" sz="3000" dirty="0">
              <a:solidFill>
                <a:prstClr val="black"/>
              </a:solidFill>
            </a:endParaRPr>
          </a:p>
          <a:p>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31</a:t>
            </a:fld>
            <a:endParaRPr lang="zh-TW" altLang="en-US"/>
          </a:p>
        </p:txBody>
      </p:sp>
    </p:spTree>
    <p:extLst>
      <p:ext uri="{BB962C8B-B14F-4D97-AF65-F5344CB8AC3E}">
        <p14:creationId xmlns:p14="http://schemas.microsoft.com/office/powerpoint/2010/main" val="2530502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(LOC)</a:t>
            </a:r>
          </a:p>
        </p:txBody>
      </p:sp>
      <p:sp>
        <p:nvSpPr>
          <p:cNvPr id="3" name="Content Placeholder 2"/>
          <p:cNvSpPr>
            <a:spLocks noGrp="1"/>
          </p:cNvSpPr>
          <p:nvPr>
            <p:ph idx="1"/>
          </p:nvPr>
        </p:nvSpPr>
        <p:spPr/>
        <p:txBody>
          <a:bodyPr>
            <a:normAutofit fontScale="85000" lnSpcReduction="20000"/>
          </a:bodyPr>
          <a:lstStyle/>
          <a:p>
            <a:r>
              <a:rPr lang="en-US" dirty="0" smtClean="0"/>
              <a:t>It allows AEs to obtain location information of M2M entities such a ASN, MN, etc.</a:t>
            </a:r>
          </a:p>
          <a:p>
            <a:r>
              <a:rPr lang="en-US" dirty="0" smtClean="0"/>
              <a:t>Location information could be more than latitude and longitude coordinates.</a:t>
            </a:r>
          </a:p>
          <a:p>
            <a:r>
              <a:rPr lang="en-US" dirty="0" smtClean="0"/>
              <a:t>To obtain location information, this CSF interacts with:</a:t>
            </a:r>
          </a:p>
          <a:p>
            <a:pPr lvl="1"/>
            <a:r>
              <a:rPr lang="en-US" dirty="0" smtClean="0"/>
              <a:t>GPS module on devices</a:t>
            </a:r>
          </a:p>
          <a:p>
            <a:pPr lvl="1"/>
            <a:r>
              <a:rPr lang="en-US" dirty="0" smtClean="0"/>
              <a:t>Location technology from the Underlying Network (if available)</a:t>
            </a:r>
          </a:p>
          <a:p>
            <a:pPr lvl="1"/>
            <a:r>
              <a:rPr lang="en-US" dirty="0" smtClean="0"/>
              <a:t>Location information existent in the node themselves.</a:t>
            </a:r>
          </a:p>
          <a:p>
            <a:r>
              <a:rPr lang="en-US" dirty="0" smtClean="0"/>
              <a:t>It is also responsible of protecting confidentiality of geographical location information.</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3986131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 Service Exposure, Service Execution and Triggering (NSSE)</a:t>
            </a:r>
          </a:p>
        </p:txBody>
      </p:sp>
      <p:sp>
        <p:nvSpPr>
          <p:cNvPr id="3" name="Content Placeholder 2"/>
          <p:cNvSpPr>
            <a:spLocks noGrp="1"/>
          </p:cNvSpPr>
          <p:nvPr>
            <p:ph idx="1"/>
          </p:nvPr>
        </p:nvSpPr>
        <p:spPr>
          <a:xfrm>
            <a:off x="323528" y="1988840"/>
            <a:ext cx="8229600" cy="4137323"/>
          </a:xfrm>
        </p:spPr>
        <p:txBody>
          <a:bodyPr>
            <a:normAutofit fontScale="32500" lnSpcReduction="20000"/>
          </a:bodyPr>
          <a:lstStyle/>
          <a:p>
            <a:r>
              <a:rPr lang="en-US" sz="7400" dirty="0"/>
              <a:t>Manages communications with the Underlying Networks for accessing network service functions over the Mcn reference </a:t>
            </a:r>
            <a:r>
              <a:rPr lang="en-US" sz="7400" dirty="0" smtClean="0"/>
              <a:t>point.</a:t>
            </a:r>
          </a:p>
          <a:p>
            <a:r>
              <a:rPr lang="en-US" sz="7400" dirty="0" smtClean="0"/>
              <a:t>The </a:t>
            </a:r>
            <a:r>
              <a:rPr lang="en-US" sz="7400" dirty="0"/>
              <a:t>network service functions provided by the Underlying Network include service functions such </a:t>
            </a:r>
            <a:r>
              <a:rPr lang="en-US" sz="7400" dirty="0" smtClean="0"/>
              <a:t>as: </a:t>
            </a:r>
          </a:p>
          <a:p>
            <a:pPr lvl="1"/>
            <a:r>
              <a:rPr lang="en-US" sz="6200" dirty="0" smtClean="0"/>
              <a:t>device </a:t>
            </a:r>
            <a:r>
              <a:rPr lang="en-US" sz="6200" dirty="0"/>
              <a:t>triggering, </a:t>
            </a:r>
            <a:r>
              <a:rPr lang="en-US" sz="6200" dirty="0" smtClean="0"/>
              <a:t>small </a:t>
            </a:r>
            <a:r>
              <a:rPr lang="en-US" sz="6200" dirty="0"/>
              <a:t>data transmission, </a:t>
            </a:r>
            <a:r>
              <a:rPr lang="en-US" sz="6200" dirty="0" smtClean="0"/>
              <a:t>location </a:t>
            </a:r>
            <a:r>
              <a:rPr lang="en-US" sz="6200" dirty="0"/>
              <a:t>notification, </a:t>
            </a:r>
            <a:r>
              <a:rPr lang="en-US" sz="6200" dirty="0" smtClean="0"/>
              <a:t>policy </a:t>
            </a:r>
            <a:r>
              <a:rPr lang="en-US" sz="6200" dirty="0"/>
              <a:t>rules setting</a:t>
            </a:r>
            <a:r>
              <a:rPr lang="en-US" sz="6200" dirty="0" smtClean="0"/>
              <a:t>, location </a:t>
            </a:r>
            <a:r>
              <a:rPr lang="en-US" sz="6200" dirty="0"/>
              <a:t>queries, </a:t>
            </a:r>
            <a:r>
              <a:rPr lang="en-US" sz="6200" dirty="0" smtClean="0"/>
              <a:t>IMS </a:t>
            </a:r>
            <a:r>
              <a:rPr lang="en-US" sz="6200" dirty="0"/>
              <a:t>services, </a:t>
            </a:r>
            <a:r>
              <a:rPr lang="en-US" sz="6200" dirty="0" smtClean="0"/>
              <a:t>device management, etc.</a:t>
            </a:r>
          </a:p>
          <a:p>
            <a:pPr marL="457200" lvl="1" indent="0">
              <a:buNone/>
            </a:pPr>
            <a:r>
              <a:rPr lang="en-US" sz="7400" dirty="0" smtClean="0"/>
              <a:t>Such </a:t>
            </a:r>
            <a:r>
              <a:rPr lang="en-US" sz="7400" dirty="0"/>
              <a:t>services do not include the general transport services</a:t>
            </a:r>
          </a:p>
          <a:p>
            <a:pPr lvl="1"/>
            <a:r>
              <a:rPr lang="en-US" sz="6200" dirty="0" smtClean="0"/>
              <a:t>For </a:t>
            </a:r>
            <a:r>
              <a:rPr lang="en-US" sz="6200" dirty="0"/>
              <a:t>example, for the 3GPP networks, to provide the network services based on </a:t>
            </a:r>
            <a:r>
              <a:rPr lang="en-US" sz="6200" dirty="0" smtClean="0"/>
              <a:t>control plane signaling </a:t>
            </a:r>
            <a:r>
              <a:rPr lang="en-US" sz="6200" dirty="0"/>
              <a:t>mechanisms</a:t>
            </a:r>
          </a:p>
          <a:p>
            <a:pPr lvl="2"/>
            <a:r>
              <a:rPr lang="en-US" sz="5500" dirty="0" smtClean="0"/>
              <a:t>It </a:t>
            </a:r>
            <a:r>
              <a:rPr lang="en-US" sz="5500" dirty="0"/>
              <a:t>may have interface to </a:t>
            </a:r>
            <a:r>
              <a:rPr lang="en-US" sz="5500" dirty="0" smtClean="0"/>
              <a:t>3GPP components such as PCRF</a:t>
            </a:r>
            <a:r>
              <a:rPr lang="en-US" sz="5500" dirty="0"/>
              <a:t>, </a:t>
            </a:r>
            <a:r>
              <a:rPr lang="en-US" sz="5500" dirty="0" smtClean="0"/>
              <a:t>ANDSF </a:t>
            </a:r>
            <a:r>
              <a:rPr lang="en-US" sz="5500" dirty="0"/>
              <a:t>and </a:t>
            </a:r>
            <a:r>
              <a:rPr lang="en-US" sz="5500" dirty="0" smtClean="0"/>
              <a:t>HSS.</a:t>
            </a:r>
          </a:p>
          <a:p>
            <a:r>
              <a:rPr lang="en-US" sz="7400" dirty="0"/>
              <a:t>Hide the underlying network technology from the AN and </a:t>
            </a:r>
            <a:r>
              <a:rPr lang="en-US" sz="7400" dirty="0" smtClean="0"/>
              <a:t>CSF</a:t>
            </a:r>
          </a:p>
          <a:p>
            <a:endParaRPr lang="en-US" dirty="0" smtClean="0"/>
          </a:p>
          <a:p>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175448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Registration (REG)</a:t>
            </a:r>
          </a:p>
        </p:txBody>
      </p:sp>
      <p:sp>
        <p:nvSpPr>
          <p:cNvPr id="3" name="Content Placeholder 2"/>
          <p:cNvSpPr>
            <a:spLocks noGrp="1"/>
          </p:cNvSpPr>
          <p:nvPr>
            <p:ph idx="1"/>
          </p:nvPr>
        </p:nvSpPr>
        <p:spPr/>
        <p:txBody>
          <a:bodyPr>
            <a:normAutofit fontScale="77500" lnSpcReduction="20000"/>
          </a:bodyPr>
          <a:lstStyle/>
          <a:p>
            <a:r>
              <a:rPr lang="en-US" dirty="0"/>
              <a:t>Handling an Application or another CSE to register with a CSE in </a:t>
            </a:r>
            <a:r>
              <a:rPr lang="en-US" dirty="0" smtClean="0"/>
              <a:t>order to </a:t>
            </a:r>
            <a:r>
              <a:rPr lang="en-US" dirty="0"/>
              <a:t>allow the registered entities to use the services offered by </a:t>
            </a:r>
            <a:r>
              <a:rPr lang="en-US" dirty="0" smtClean="0"/>
              <a:t>the registered-with CSE.</a:t>
            </a:r>
            <a:endParaRPr lang="en-US" dirty="0"/>
          </a:p>
          <a:p>
            <a:r>
              <a:rPr lang="en-US" dirty="0" smtClean="0"/>
              <a:t>CSE </a:t>
            </a:r>
            <a:r>
              <a:rPr lang="en-US" dirty="0"/>
              <a:t>in the </a:t>
            </a:r>
            <a:r>
              <a:rPr lang="en-US" dirty="0" smtClean="0"/>
              <a:t>field domain </a:t>
            </a:r>
            <a:r>
              <a:rPr lang="en-US" dirty="0"/>
              <a:t>shall register with the CSE in the </a:t>
            </a:r>
            <a:r>
              <a:rPr lang="en-US" dirty="0" smtClean="0"/>
              <a:t>infrastructure domain.</a:t>
            </a:r>
            <a:endParaRPr lang="en-US" dirty="0"/>
          </a:p>
          <a:p>
            <a:pPr lvl="1"/>
            <a:r>
              <a:rPr lang="en-US" dirty="0" smtClean="0"/>
              <a:t>Enabling </a:t>
            </a:r>
            <a:r>
              <a:rPr lang="en-US" dirty="0"/>
              <a:t>peering relationship</a:t>
            </a:r>
          </a:p>
          <a:p>
            <a:r>
              <a:rPr lang="en-US" dirty="0" smtClean="0"/>
              <a:t>Application </a:t>
            </a:r>
            <a:r>
              <a:rPr lang="en-US" dirty="0"/>
              <a:t>in both domains shall register with local </a:t>
            </a:r>
            <a:r>
              <a:rPr lang="en-US" dirty="0" smtClean="0"/>
              <a:t>CSE.</a:t>
            </a:r>
            <a:endParaRPr lang="en-US" dirty="0"/>
          </a:p>
          <a:p>
            <a:r>
              <a:rPr lang="en-US" dirty="0" smtClean="0"/>
              <a:t>Registration </a:t>
            </a:r>
            <a:r>
              <a:rPr lang="en-US" dirty="0"/>
              <a:t>information include</a:t>
            </a:r>
          </a:p>
          <a:p>
            <a:pPr lvl="1"/>
            <a:r>
              <a:rPr lang="en-US" dirty="0" smtClean="0"/>
              <a:t>ID</a:t>
            </a:r>
            <a:endParaRPr lang="en-US" dirty="0"/>
          </a:p>
          <a:p>
            <a:pPr lvl="1"/>
            <a:r>
              <a:rPr lang="en-US" dirty="0" smtClean="0"/>
              <a:t>Reachability schedule</a:t>
            </a:r>
          </a:p>
          <a:p>
            <a:r>
              <a:rPr lang="en-US" dirty="0" smtClean="0"/>
              <a:t>If the later is not present, it will assume the resource is always available.</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33588848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(SEC)</a:t>
            </a:r>
          </a:p>
        </p:txBody>
      </p:sp>
      <p:sp>
        <p:nvSpPr>
          <p:cNvPr id="3" name="Content Placeholder 2"/>
          <p:cNvSpPr>
            <a:spLocks noGrp="1"/>
          </p:cNvSpPr>
          <p:nvPr>
            <p:ph idx="1"/>
          </p:nvPr>
        </p:nvSpPr>
        <p:spPr>
          <a:xfrm>
            <a:off x="827584" y="1556792"/>
            <a:ext cx="8229600" cy="4425355"/>
          </a:xfrm>
        </p:spPr>
        <p:txBody>
          <a:bodyPr>
            <a:noAutofit/>
          </a:bodyPr>
          <a:lstStyle/>
          <a:p>
            <a:r>
              <a:rPr lang="en-US" altLang="zh-TW" sz="2000" b="1" dirty="0" smtClean="0"/>
              <a:t>Sensitive </a:t>
            </a:r>
            <a:r>
              <a:rPr lang="en-US" altLang="zh-TW" sz="2000" b="1" dirty="0"/>
              <a:t>Data Handling functionality</a:t>
            </a:r>
          </a:p>
          <a:p>
            <a:pPr lvl="1"/>
            <a:r>
              <a:rPr lang="en-US" altLang="zh-TW" sz="1800" dirty="0"/>
              <a:t>Protects the local credentials on which security relies during storage and manipulation.</a:t>
            </a:r>
          </a:p>
          <a:p>
            <a:pPr lvl="1"/>
            <a:r>
              <a:rPr lang="en-US" altLang="zh-TW" sz="1800" dirty="0"/>
              <a:t>Several cryptographically separated security environments.</a:t>
            </a:r>
          </a:p>
          <a:p>
            <a:r>
              <a:rPr lang="en-US" altLang="zh-TW" sz="2000" b="1" dirty="0"/>
              <a:t>Security Administration functionality</a:t>
            </a:r>
          </a:p>
          <a:p>
            <a:pPr lvl="1"/>
            <a:r>
              <a:rPr lang="en-US" altLang="zh-TW" sz="1800" dirty="0"/>
              <a:t>Creation and administration of dedicated security environment</a:t>
            </a:r>
          </a:p>
          <a:p>
            <a:pPr lvl="1"/>
            <a:r>
              <a:rPr lang="en-US" altLang="zh-TW" sz="1800" dirty="0"/>
              <a:t>Post-provisioning of a root credential</a:t>
            </a:r>
          </a:p>
          <a:p>
            <a:pPr lvl="1"/>
            <a:r>
              <a:rPr lang="en-US" altLang="zh-TW" sz="1800" dirty="0"/>
              <a:t>Provisioning and administration of subscriptions related to M2M Services</a:t>
            </a:r>
          </a:p>
          <a:p>
            <a:r>
              <a:rPr lang="en-US" altLang="zh-TW" sz="2000" b="1" dirty="0" smtClean="0"/>
              <a:t>Security </a:t>
            </a:r>
            <a:r>
              <a:rPr lang="en-US" altLang="zh-TW" sz="2000" b="1" dirty="0"/>
              <a:t>Association Establishment functionality</a:t>
            </a:r>
            <a:endParaRPr lang="en-US" altLang="zh-TW" sz="2400" b="1" dirty="0"/>
          </a:p>
          <a:p>
            <a:pPr lvl="1"/>
            <a:r>
              <a:rPr lang="en-US" altLang="zh-TW" sz="1800" dirty="0"/>
              <a:t>Between corresponding M2M nodes</a:t>
            </a:r>
            <a:endParaRPr lang="en-US" altLang="zh-TW" sz="2400" dirty="0"/>
          </a:p>
          <a:p>
            <a:r>
              <a:rPr lang="en-US" altLang="zh-TW" sz="2000" b="1" dirty="0"/>
              <a:t>Authorization and Access Control functionality</a:t>
            </a:r>
            <a:endParaRPr lang="en-US" altLang="zh-TW" sz="2400" b="1" dirty="0"/>
          </a:p>
          <a:p>
            <a:pPr lvl="1"/>
            <a:r>
              <a:rPr lang="en-US" altLang="zh-TW" sz="1800" dirty="0"/>
              <a:t>According to provisioned security policies and assigned roles</a:t>
            </a:r>
          </a:p>
          <a:p>
            <a:r>
              <a:rPr lang="en-US" altLang="zh-TW" sz="2000" b="1" dirty="0"/>
              <a:t>Identity Protection Functionality</a:t>
            </a:r>
            <a:endParaRPr lang="en-US" altLang="zh-TW" sz="2400" b="1" dirty="0"/>
          </a:p>
          <a:p>
            <a:pPr lvl="1"/>
            <a:r>
              <a:rPr lang="en-US" altLang="zh-TW" sz="1800" dirty="0"/>
              <a:t>Unique identifier</a:t>
            </a:r>
          </a:p>
          <a:p>
            <a:pPr lvl="1"/>
            <a:r>
              <a:rPr lang="en-US" altLang="zh-TW" sz="1800" dirty="0"/>
              <a:t>Support pseudonym identifier without linking to true identity</a:t>
            </a:r>
            <a:endParaRPr lang="en-US" sz="1800"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3350288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579296" cy="1008112"/>
          </a:xfrm>
        </p:spPr>
        <p:txBody>
          <a:bodyPr>
            <a:normAutofit fontScale="90000"/>
          </a:bodyPr>
          <a:lstStyle/>
          <a:p>
            <a:r>
              <a:rPr lang="en-US" dirty="0"/>
              <a:t>Service Charging and Accounting (SCA)</a:t>
            </a:r>
          </a:p>
        </p:txBody>
      </p:sp>
      <p:sp>
        <p:nvSpPr>
          <p:cNvPr id="3" name="Content Placeholder 2"/>
          <p:cNvSpPr>
            <a:spLocks noGrp="1"/>
          </p:cNvSpPr>
          <p:nvPr>
            <p:ph idx="1"/>
          </p:nvPr>
        </p:nvSpPr>
        <p:spPr/>
        <p:txBody>
          <a:bodyPr>
            <a:normAutofit fontScale="70000" lnSpcReduction="20000"/>
          </a:bodyPr>
          <a:lstStyle/>
          <a:p>
            <a:r>
              <a:rPr lang="en-US" dirty="0" smtClean="0"/>
              <a:t>It provides </a:t>
            </a:r>
            <a:r>
              <a:rPr lang="en-US" dirty="0"/>
              <a:t>charging functions for the Service Layer. </a:t>
            </a:r>
            <a:endParaRPr lang="en-US" dirty="0" smtClean="0"/>
          </a:p>
          <a:p>
            <a:r>
              <a:rPr lang="en-US" dirty="0"/>
              <a:t>Support online and </a:t>
            </a:r>
            <a:r>
              <a:rPr lang="en-US" dirty="0" smtClean="0"/>
              <a:t>offline charging</a:t>
            </a:r>
            <a:endParaRPr lang="en-US" dirty="0"/>
          </a:p>
          <a:p>
            <a:r>
              <a:rPr lang="en-US" dirty="0" smtClean="0"/>
              <a:t>Capturing </a:t>
            </a:r>
            <a:r>
              <a:rPr lang="en-US" dirty="0"/>
              <a:t>chargeable </a:t>
            </a:r>
            <a:r>
              <a:rPr lang="en-US" dirty="0" smtClean="0"/>
              <a:t>events, recording </a:t>
            </a:r>
            <a:r>
              <a:rPr lang="en-US" dirty="0"/>
              <a:t>of </a:t>
            </a:r>
            <a:r>
              <a:rPr lang="en-US" dirty="0" smtClean="0"/>
              <a:t>information, generating </a:t>
            </a:r>
            <a:r>
              <a:rPr lang="en-US" dirty="0"/>
              <a:t>charging </a:t>
            </a:r>
            <a:r>
              <a:rPr lang="en-US" dirty="0" smtClean="0"/>
              <a:t>records and </a:t>
            </a:r>
            <a:r>
              <a:rPr lang="en-US" dirty="0"/>
              <a:t>charging </a:t>
            </a:r>
            <a:r>
              <a:rPr lang="en-US" dirty="0" smtClean="0"/>
              <a:t>information</a:t>
            </a:r>
          </a:p>
          <a:p>
            <a:r>
              <a:rPr lang="en-US" dirty="0" smtClean="0"/>
              <a:t>Multiple </a:t>
            </a:r>
            <a:r>
              <a:rPr lang="en-US" dirty="0"/>
              <a:t>charging </a:t>
            </a:r>
            <a:r>
              <a:rPr lang="en-US" dirty="0" smtClean="0"/>
              <a:t>models: subscription based, event </a:t>
            </a:r>
            <a:r>
              <a:rPr lang="en-US" dirty="0"/>
              <a:t>based </a:t>
            </a:r>
            <a:r>
              <a:rPr lang="en-US" dirty="0" smtClean="0"/>
              <a:t>charging (e.g. based on create</a:t>
            </a:r>
            <a:r>
              <a:rPr lang="en-US" dirty="0"/>
              <a:t>, </a:t>
            </a:r>
            <a:r>
              <a:rPr lang="en-US" dirty="0" smtClean="0"/>
              <a:t>update and </a:t>
            </a:r>
            <a:r>
              <a:rPr lang="en-US" dirty="0"/>
              <a:t>retrieve</a:t>
            </a:r>
            <a:r>
              <a:rPr lang="en-US" dirty="0" smtClean="0"/>
              <a:t>), session </a:t>
            </a:r>
            <a:r>
              <a:rPr lang="en-US" dirty="0"/>
              <a:t>based </a:t>
            </a:r>
            <a:r>
              <a:rPr lang="en-US" dirty="0" smtClean="0"/>
              <a:t>charging, service </a:t>
            </a:r>
            <a:r>
              <a:rPr lang="en-US" dirty="0"/>
              <a:t>based charging</a:t>
            </a:r>
            <a:endParaRPr lang="en-US" dirty="0" smtClean="0"/>
          </a:p>
          <a:p>
            <a:r>
              <a:rPr lang="en-US" dirty="0" smtClean="0"/>
              <a:t>It supports:</a:t>
            </a:r>
          </a:p>
          <a:p>
            <a:pPr lvl="1"/>
            <a:r>
              <a:rPr lang="en-US" dirty="0" smtClean="0"/>
              <a:t>Independent Service Layer Charging (M2M SL), and</a:t>
            </a:r>
          </a:p>
          <a:p>
            <a:pPr lvl="1"/>
            <a:r>
              <a:rPr lang="en-US" dirty="0" smtClean="0"/>
              <a:t>Correlated charging (M2M SL and UN)</a:t>
            </a:r>
          </a:p>
          <a:p>
            <a:r>
              <a:rPr lang="en-US" dirty="0" smtClean="0"/>
              <a:t>It is divided into three functions:</a:t>
            </a:r>
          </a:p>
          <a:p>
            <a:pPr lvl="1"/>
            <a:r>
              <a:rPr lang="en-US" dirty="0" smtClean="0"/>
              <a:t>Charging Management Function</a:t>
            </a:r>
          </a:p>
          <a:p>
            <a:pPr lvl="1"/>
            <a:r>
              <a:rPr lang="en-US" dirty="0" smtClean="0"/>
              <a:t>Charging Triggering Function</a:t>
            </a:r>
          </a:p>
          <a:p>
            <a:pPr lvl="1"/>
            <a:r>
              <a:rPr lang="en-US" dirty="0" smtClean="0"/>
              <a:t>Offline Charging Function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351378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Subscription and Notification (SUB)</a:t>
            </a:r>
          </a:p>
        </p:txBody>
      </p:sp>
      <p:sp>
        <p:nvSpPr>
          <p:cNvPr id="3" name="Content Placeholder 2"/>
          <p:cNvSpPr>
            <a:spLocks noGrp="1"/>
          </p:cNvSpPr>
          <p:nvPr>
            <p:ph idx="1"/>
          </p:nvPr>
        </p:nvSpPr>
        <p:spPr/>
        <p:txBody>
          <a:bodyPr>
            <a:normAutofit fontScale="70000" lnSpcReduction="20000"/>
          </a:bodyPr>
          <a:lstStyle/>
          <a:p>
            <a:r>
              <a:rPr lang="en-US" dirty="0"/>
              <a:t>Manage subscriptions </a:t>
            </a:r>
            <a:r>
              <a:rPr lang="en-US" dirty="0" smtClean="0"/>
              <a:t>to resources</a:t>
            </a:r>
            <a:r>
              <a:rPr lang="en-US" dirty="0"/>
              <a:t>, subject to </a:t>
            </a:r>
            <a:r>
              <a:rPr lang="en-US" dirty="0" smtClean="0"/>
              <a:t>access rights</a:t>
            </a:r>
            <a:r>
              <a:rPr lang="en-US" dirty="0"/>
              <a:t>, and send </a:t>
            </a:r>
            <a:r>
              <a:rPr lang="en-US" dirty="0" smtClean="0"/>
              <a:t>corresponding notifications </a:t>
            </a:r>
            <a:r>
              <a:rPr lang="en-US" dirty="0"/>
              <a:t>to the </a:t>
            </a:r>
            <a:r>
              <a:rPr lang="en-US" dirty="0" smtClean="0"/>
              <a:t>watcher address(s</a:t>
            </a:r>
            <a:r>
              <a:rPr lang="en-US" dirty="0"/>
              <a:t>).</a:t>
            </a:r>
          </a:p>
          <a:p>
            <a:r>
              <a:rPr lang="en-US" dirty="0" smtClean="0"/>
              <a:t>Watcher </a:t>
            </a:r>
            <a:r>
              <a:rPr lang="en-US" dirty="0"/>
              <a:t>address(s) </a:t>
            </a:r>
            <a:r>
              <a:rPr lang="en-US" dirty="0" smtClean="0"/>
              <a:t>represents the </a:t>
            </a:r>
            <a:r>
              <a:rPr lang="en-US" dirty="0"/>
              <a:t>resource subscribers </a:t>
            </a:r>
            <a:r>
              <a:rPr lang="en-US" dirty="0" smtClean="0"/>
              <a:t>that want to receive </a:t>
            </a:r>
            <a:r>
              <a:rPr lang="en-US" dirty="0"/>
              <a:t>the notification.</a:t>
            </a:r>
          </a:p>
          <a:p>
            <a:r>
              <a:rPr lang="en-US" dirty="0" smtClean="0"/>
              <a:t>An </a:t>
            </a:r>
            <a:r>
              <a:rPr lang="en-US" dirty="0"/>
              <a:t>AE subscribes to </a:t>
            </a:r>
            <a:r>
              <a:rPr lang="en-US" dirty="0" smtClean="0"/>
              <a:t>resources on </a:t>
            </a:r>
            <a:r>
              <a:rPr lang="en-US" dirty="0"/>
              <a:t>a local or remote CSE.</a:t>
            </a:r>
          </a:p>
          <a:p>
            <a:r>
              <a:rPr lang="en-US" dirty="0" smtClean="0"/>
              <a:t>A </a:t>
            </a:r>
            <a:r>
              <a:rPr lang="en-US" dirty="0"/>
              <a:t>CSE subscribes to </a:t>
            </a:r>
            <a:r>
              <a:rPr lang="en-US" dirty="0" smtClean="0"/>
              <a:t>resources on </a:t>
            </a:r>
            <a:r>
              <a:rPr lang="en-US" dirty="0"/>
              <a:t>multiple CSEs</a:t>
            </a:r>
            <a:r>
              <a:rPr lang="en-US" dirty="0" smtClean="0"/>
              <a:t>.</a:t>
            </a:r>
          </a:p>
          <a:p>
            <a:r>
              <a:rPr lang="en-US" dirty="0" smtClean="0"/>
              <a:t>Subscription scope includes the subscribed resource, and its attributes and child nodes (however it does not include child nodes attributes)</a:t>
            </a:r>
          </a:p>
          <a:p>
            <a:r>
              <a:rPr lang="en-US" dirty="0" smtClean="0"/>
              <a:t>It supports filter criteria and group subscription.</a:t>
            </a:r>
          </a:p>
          <a:p>
            <a:r>
              <a:rPr lang="en-US" dirty="0"/>
              <a:t>Subscription </a:t>
            </a:r>
            <a:r>
              <a:rPr lang="en-US" dirty="0" smtClean="0"/>
              <a:t>request includes Subscription ID, Hosting CSE-ID, Subscribed-to resource addresses, Criteria </a:t>
            </a:r>
            <a:r>
              <a:rPr lang="en-US" dirty="0"/>
              <a:t>(optional</a:t>
            </a:r>
            <a:r>
              <a:rPr lang="en-US" dirty="0" smtClean="0"/>
              <a:t>), the </a:t>
            </a:r>
            <a:r>
              <a:rPr lang="en-US" dirty="0"/>
              <a:t>address(s) for sending </a:t>
            </a:r>
            <a:r>
              <a:rPr lang="en-US" dirty="0" smtClean="0"/>
              <a:t>the notification.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823659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539750" y="2708275"/>
            <a:ext cx="8229600" cy="1143000"/>
          </a:xfrm>
        </p:spPr>
        <p:txBody>
          <a:bodyPr/>
          <a:lstStyle/>
          <a:p>
            <a:pPr marL="514350" indent="-514350" eaLnBrk="1" hangingPunct="1"/>
            <a:r>
              <a:rPr lang="en-US" altLang="zh-TW" dirty="0" smtClean="0"/>
              <a:t>REST Architectural Style for M2M</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38</a:t>
            </a:fld>
            <a:endParaRPr lang="zh-TW" altLang="en-US"/>
          </a:p>
        </p:txBody>
      </p:sp>
    </p:spTree>
    <p:extLst>
      <p:ext uri="{BB962C8B-B14F-4D97-AF65-F5344CB8AC3E}">
        <p14:creationId xmlns:p14="http://schemas.microsoft.com/office/powerpoint/2010/main" val="28857549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zh-TW" dirty="0" smtClean="0"/>
              <a:t>What’s REST?</a:t>
            </a:r>
          </a:p>
        </p:txBody>
      </p:sp>
      <p:sp>
        <p:nvSpPr>
          <p:cNvPr id="55299" name="Content Placeholder 2"/>
          <p:cNvSpPr>
            <a:spLocks noGrp="1"/>
          </p:cNvSpPr>
          <p:nvPr>
            <p:ph idx="1"/>
          </p:nvPr>
        </p:nvSpPr>
        <p:spPr/>
        <p:txBody>
          <a:bodyPr/>
          <a:lstStyle/>
          <a:p>
            <a:pPr eaLnBrk="1" hangingPunct="1"/>
            <a:r>
              <a:rPr lang="en-US" altLang="zh-TW" dirty="0" smtClean="0"/>
              <a:t>REST (REpresentational State Transfer)</a:t>
            </a:r>
          </a:p>
          <a:p>
            <a:pPr lvl="1" eaLnBrk="1" hangingPunct="1"/>
            <a:r>
              <a:rPr lang="en-US" altLang="zh-TW" dirty="0" smtClean="0"/>
              <a:t>The term </a:t>
            </a:r>
            <a:r>
              <a:rPr lang="en-US" altLang="zh-TW" i="1" dirty="0" smtClean="0"/>
              <a:t>representational state transfer</a:t>
            </a:r>
            <a:r>
              <a:rPr lang="en-US" altLang="zh-TW" dirty="0" smtClean="0"/>
              <a:t> was introduced and defined in 2000 by Roy Fielding in his doctoral dissertation.</a:t>
            </a:r>
          </a:p>
          <a:p>
            <a:pPr lvl="1" eaLnBrk="1" hangingPunct="1"/>
            <a:r>
              <a:rPr lang="en-US" altLang="zh-TW" dirty="0" smtClean="0"/>
              <a:t>Conforming to the REST constraints is generally referred to as being "RESTful”.</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39</a:t>
            </a:fld>
            <a:endParaRPr lang="zh-TW" altLang="en-US"/>
          </a:p>
        </p:txBody>
      </p:sp>
    </p:spTree>
    <p:extLst>
      <p:ext uri="{BB962C8B-B14F-4D97-AF65-F5344CB8AC3E}">
        <p14:creationId xmlns:p14="http://schemas.microsoft.com/office/powerpoint/2010/main" val="1918824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9750" y="2708275"/>
            <a:ext cx="8229600" cy="1143000"/>
          </a:xfrm>
        </p:spPr>
        <p:txBody>
          <a:bodyPr>
            <a:normAutofit/>
          </a:bodyPr>
          <a:lstStyle/>
          <a:p>
            <a:pPr eaLnBrk="1" hangingPunct="1"/>
            <a:r>
              <a:rPr lang="en-US" altLang="zh-TW" dirty="0" smtClean="0"/>
              <a:t>M2M Common Service Layer</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a:t>
            </a:fld>
            <a:endParaRPr lang="zh-TW" altLang="en-US"/>
          </a:p>
        </p:txBody>
      </p:sp>
    </p:spTree>
    <p:extLst>
      <p:ext uri="{BB962C8B-B14F-4D97-AF65-F5344CB8AC3E}">
        <p14:creationId xmlns:p14="http://schemas.microsoft.com/office/powerpoint/2010/main" val="1350751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zh-TW" dirty="0" smtClean="0"/>
              <a:t>Representational State Transfer</a:t>
            </a:r>
          </a:p>
        </p:txBody>
      </p:sp>
      <p:sp>
        <p:nvSpPr>
          <p:cNvPr id="56323" name="Content Placeholder 2"/>
          <p:cNvSpPr>
            <a:spLocks noGrp="1"/>
          </p:cNvSpPr>
          <p:nvPr>
            <p:ph idx="1"/>
          </p:nvPr>
        </p:nvSpPr>
        <p:spPr/>
        <p:txBody>
          <a:bodyPr/>
          <a:lstStyle/>
          <a:p>
            <a:pPr eaLnBrk="1" hangingPunct="1"/>
            <a:r>
              <a:rPr lang="en-US" altLang="zh-TW" dirty="0" smtClean="0"/>
              <a:t>In REST, requests and responses are built around the transfer of representations of </a:t>
            </a:r>
            <a:r>
              <a:rPr lang="en-US" altLang="zh-TW" i="1" dirty="0" smtClean="0"/>
              <a:t>resources</a:t>
            </a:r>
            <a:r>
              <a:rPr lang="en-US" altLang="zh-TW" dirty="0" smtClean="0"/>
              <a:t>. A representation of a resource is typically a document that captures the current or intended state of a resource.</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40</a:t>
            </a:fld>
            <a:endParaRPr lang="zh-TW" altLang="en-US"/>
          </a:p>
        </p:txBody>
      </p:sp>
    </p:spTree>
    <p:extLst>
      <p:ext uri="{BB962C8B-B14F-4D97-AF65-F5344CB8AC3E}">
        <p14:creationId xmlns:p14="http://schemas.microsoft.com/office/powerpoint/2010/main" val="3918513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zh-TW" dirty="0" smtClean="0"/>
              <a:t>REST Architectural Style</a:t>
            </a:r>
          </a:p>
        </p:txBody>
      </p:sp>
      <p:sp>
        <p:nvSpPr>
          <p:cNvPr id="57347" name="Content Placeholder 2"/>
          <p:cNvSpPr>
            <a:spLocks noGrp="1"/>
          </p:cNvSpPr>
          <p:nvPr>
            <p:ph idx="1"/>
          </p:nvPr>
        </p:nvSpPr>
        <p:spPr>
          <a:xfrm>
            <a:off x="524036" y="1628800"/>
            <a:ext cx="8229600" cy="4525962"/>
          </a:xfrm>
        </p:spPr>
        <p:txBody>
          <a:bodyPr>
            <a:normAutofit fontScale="92500"/>
          </a:bodyPr>
          <a:lstStyle/>
          <a:p>
            <a:pPr eaLnBrk="1" hangingPunct="1"/>
            <a:r>
              <a:rPr lang="en-US" altLang="zh-TW" dirty="0" smtClean="0"/>
              <a:t>The REST architectural style imposes certain  </a:t>
            </a:r>
            <a:r>
              <a:rPr lang="en-US" altLang="zh-TW" b="1" i="1" dirty="0" smtClean="0"/>
              <a:t>constraints</a:t>
            </a:r>
            <a:r>
              <a:rPr lang="en-US" altLang="zh-TW" dirty="0" smtClean="0"/>
              <a:t>, while leaving the implementation of the individual components free to design.</a:t>
            </a:r>
          </a:p>
          <a:p>
            <a:pPr eaLnBrk="1" hangingPunct="1"/>
            <a:r>
              <a:rPr lang="en-US" altLang="zh-TW" dirty="0" smtClean="0"/>
              <a:t>The key goals are</a:t>
            </a:r>
          </a:p>
          <a:p>
            <a:pPr lvl="1" eaLnBrk="1" hangingPunct="1"/>
            <a:r>
              <a:rPr lang="en-US" altLang="zh-TW" dirty="0" smtClean="0"/>
              <a:t>Scalability of component interactions</a:t>
            </a:r>
          </a:p>
          <a:p>
            <a:pPr lvl="1" eaLnBrk="1" hangingPunct="1"/>
            <a:r>
              <a:rPr lang="en-US" altLang="zh-TW" dirty="0" smtClean="0"/>
              <a:t>Generality of interfaces</a:t>
            </a:r>
          </a:p>
          <a:p>
            <a:pPr lvl="1" eaLnBrk="1" hangingPunct="1"/>
            <a:r>
              <a:rPr lang="en-US" altLang="zh-TW" dirty="0" smtClean="0"/>
              <a:t>Independent deployment of components</a:t>
            </a:r>
          </a:p>
          <a:p>
            <a:pPr lvl="1" eaLnBrk="1" hangingPunct="1"/>
            <a:r>
              <a:rPr lang="en-US" altLang="zh-TW" dirty="0" smtClean="0"/>
              <a:t>Intermediary components to reduce latency, enforce security and encapsulate legacy systems</a:t>
            </a:r>
          </a:p>
          <a:p>
            <a:pPr eaLnBrk="1" hangingPunct="1"/>
            <a:endParaRPr lang="en-US" altLang="zh-TW" dirty="0"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41</a:t>
            </a:fld>
            <a:endParaRPr lang="zh-TW" altLang="en-US"/>
          </a:p>
        </p:txBody>
      </p:sp>
    </p:spTree>
    <p:extLst>
      <p:ext uri="{BB962C8B-B14F-4D97-AF65-F5344CB8AC3E}">
        <p14:creationId xmlns:p14="http://schemas.microsoft.com/office/powerpoint/2010/main" val="3279893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zh-TW" dirty="0" smtClean="0"/>
              <a:t>REST Constraints (1)</a:t>
            </a:r>
          </a:p>
        </p:txBody>
      </p:sp>
      <p:sp>
        <p:nvSpPr>
          <p:cNvPr id="58371" name="Content Placeholder 2"/>
          <p:cNvSpPr>
            <a:spLocks noGrp="1"/>
          </p:cNvSpPr>
          <p:nvPr>
            <p:ph idx="1"/>
          </p:nvPr>
        </p:nvSpPr>
        <p:spPr/>
        <p:txBody>
          <a:bodyPr/>
          <a:lstStyle/>
          <a:p>
            <a:pPr eaLnBrk="1" hangingPunct="1"/>
            <a:r>
              <a:rPr lang="en-US" altLang="zh-TW" sz="2000" dirty="0" smtClean="0"/>
              <a:t>Client–server with a </a:t>
            </a:r>
            <a:r>
              <a:rPr lang="en-US" altLang="zh-TW" sz="2000" u="sng" dirty="0" smtClean="0"/>
              <a:t>uniform interface </a:t>
            </a:r>
            <a:r>
              <a:rPr lang="en-US" altLang="zh-TW" sz="2000" dirty="0" smtClean="0"/>
              <a:t>separating clients from servers. </a:t>
            </a:r>
          </a:p>
          <a:p>
            <a:pPr lvl="1" eaLnBrk="1" hangingPunct="1"/>
            <a:r>
              <a:rPr lang="en-US" altLang="zh-TW" sz="2000" dirty="0" smtClean="0"/>
              <a:t>Clients are not concerned with data storage, which remains internal to each server, so that the portability of client code is improved. </a:t>
            </a:r>
          </a:p>
          <a:p>
            <a:pPr lvl="1" eaLnBrk="1" hangingPunct="1"/>
            <a:r>
              <a:rPr lang="en-US" altLang="zh-TW" sz="2000" dirty="0" smtClean="0"/>
              <a:t>Servers are not concerned with the user interface or user state, so that servers can be simpler and more scalable.</a:t>
            </a:r>
          </a:p>
          <a:p>
            <a:pPr lvl="1" eaLnBrk="1" hangingPunct="1"/>
            <a:r>
              <a:rPr lang="en-US" altLang="zh-TW" sz="2000" dirty="0" smtClean="0"/>
              <a:t>Servers and clients may also be replaced and developed independently, as long as the interface between them is not altered.</a:t>
            </a:r>
          </a:p>
          <a:p>
            <a:pPr eaLnBrk="1" hangingPunct="1"/>
            <a:r>
              <a:rPr lang="en-US" altLang="zh-TW" sz="2000" dirty="0" smtClean="0"/>
              <a:t>Stateless: The client–server communication is further constrained by no client context being stored on the server between requests. Each request from any client contains all of the information necessary to service the request, and any session state is held in the client</a:t>
            </a:r>
            <a:endParaRPr lang="en-US" altLang="zh-TW" sz="4800" dirty="0" smtClean="0"/>
          </a:p>
        </p:txBody>
      </p:sp>
      <p:sp>
        <p:nvSpPr>
          <p:cNvPr id="58373" name="TextBox 4"/>
          <p:cNvSpPr txBox="1">
            <a:spLocks noChangeArrowheads="1"/>
          </p:cNvSpPr>
          <p:nvPr/>
        </p:nvSpPr>
        <p:spPr bwMode="auto">
          <a:xfrm>
            <a:off x="6227763" y="5516563"/>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dirty="0">
                <a:latin typeface="Arial" panose="020B0604020202020204" pitchFamily="34" charset="0"/>
                <a:cs typeface="Arial" panose="020B0604020202020204" pitchFamily="34" charset="0"/>
              </a:rPr>
              <a:t>Source: Wikipedia</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42</a:t>
            </a:fld>
            <a:endParaRPr lang="zh-TW" altLang="en-US"/>
          </a:p>
        </p:txBody>
      </p:sp>
    </p:spTree>
    <p:extLst>
      <p:ext uri="{BB962C8B-B14F-4D97-AF65-F5344CB8AC3E}">
        <p14:creationId xmlns:p14="http://schemas.microsoft.com/office/powerpoint/2010/main" val="3575623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zh-TW" dirty="0" smtClean="0"/>
              <a:t>REST Constraints (2)</a:t>
            </a:r>
          </a:p>
        </p:txBody>
      </p:sp>
      <p:sp>
        <p:nvSpPr>
          <p:cNvPr id="59395" name="Content Placeholder 2"/>
          <p:cNvSpPr>
            <a:spLocks noGrp="1"/>
          </p:cNvSpPr>
          <p:nvPr>
            <p:ph idx="1"/>
          </p:nvPr>
        </p:nvSpPr>
        <p:spPr/>
        <p:txBody>
          <a:bodyPr/>
          <a:lstStyle/>
          <a:p>
            <a:pPr eaLnBrk="1" hangingPunct="1"/>
            <a:r>
              <a:rPr lang="en-US" altLang="zh-TW" sz="2000" dirty="0" smtClean="0"/>
              <a:t>Cacheable: In REST, clients can cache responses. Responses from the servers must therefore, implicitly or explicitly, define themselves as cacheable or not, to prevent clients reusing stale or inappropriate data in response to further requests. Well-managed caching partially or completely eliminates some client–server interactions, further improving scalability and performance.</a:t>
            </a:r>
          </a:p>
          <a:p>
            <a:pPr eaLnBrk="1" hangingPunct="1"/>
            <a:r>
              <a:rPr lang="en-US" altLang="zh-TW" sz="2000" dirty="0" smtClean="0"/>
              <a:t>Layered system - A client cannot ordinarily tell whether it is connected directly to the end server, or to an intermediary along the way. Intermediary servers may improve system scalability by enabling load-balancing and by providing shared caches. They may also enforce security policies.</a:t>
            </a:r>
          </a:p>
        </p:txBody>
      </p:sp>
      <p:sp>
        <p:nvSpPr>
          <p:cNvPr id="59397" name="TextBox 4"/>
          <p:cNvSpPr txBox="1">
            <a:spLocks noChangeArrowheads="1"/>
          </p:cNvSpPr>
          <p:nvPr/>
        </p:nvSpPr>
        <p:spPr bwMode="auto">
          <a:xfrm>
            <a:off x="6374899" y="5517232"/>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dirty="0">
                <a:latin typeface="Arial" panose="020B0604020202020204" pitchFamily="34" charset="0"/>
                <a:cs typeface="Arial" panose="020B0604020202020204" pitchFamily="34" charset="0"/>
              </a:rPr>
              <a:t>Source: Wikipedia</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43</a:t>
            </a:fld>
            <a:endParaRPr lang="zh-TW" altLang="en-US"/>
          </a:p>
        </p:txBody>
      </p:sp>
    </p:spTree>
    <p:extLst>
      <p:ext uri="{BB962C8B-B14F-4D97-AF65-F5344CB8AC3E}">
        <p14:creationId xmlns:p14="http://schemas.microsoft.com/office/powerpoint/2010/main" val="4063154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zh-TW" dirty="0" smtClean="0"/>
              <a:t>REST Resources (1) </a:t>
            </a:r>
          </a:p>
        </p:txBody>
      </p:sp>
      <p:sp>
        <p:nvSpPr>
          <p:cNvPr id="61443" name="Content Placeholder 2"/>
          <p:cNvSpPr>
            <a:spLocks noGrp="1"/>
          </p:cNvSpPr>
          <p:nvPr>
            <p:ph idx="1"/>
          </p:nvPr>
        </p:nvSpPr>
        <p:spPr/>
        <p:txBody>
          <a:bodyPr>
            <a:normAutofit lnSpcReduction="10000"/>
          </a:bodyPr>
          <a:lstStyle/>
          <a:p>
            <a:pPr eaLnBrk="1" hangingPunct="1"/>
            <a:r>
              <a:rPr lang="en-US" altLang="zh-TW" sz="2800" dirty="0" smtClean="0"/>
              <a:t>An important concept in REST is the existence of </a:t>
            </a:r>
            <a:r>
              <a:rPr lang="en-US" altLang="zh-TW" sz="2800" i="1" dirty="0" smtClean="0"/>
              <a:t>resources</a:t>
            </a:r>
            <a:r>
              <a:rPr lang="en-US" altLang="zh-TW" sz="2800" dirty="0" smtClean="0"/>
              <a:t> (sources of specific information), each of which is referenced with a global identifier (e.g., a URI in HTTP). </a:t>
            </a:r>
          </a:p>
          <a:p>
            <a:pPr eaLnBrk="1" hangingPunct="1"/>
            <a:r>
              <a:rPr lang="en-US" altLang="zh-TW" sz="2800" dirty="0" smtClean="0"/>
              <a:t>In order to manipulate these resources, </a:t>
            </a:r>
            <a:r>
              <a:rPr lang="en-US" altLang="zh-TW" sz="2800" i="1" dirty="0" smtClean="0"/>
              <a:t>components</a:t>
            </a:r>
            <a:r>
              <a:rPr lang="en-US" altLang="zh-TW" sz="2800" dirty="0" smtClean="0"/>
              <a:t> of the network (clients, proxies, servers etc.) communicate via a standardized interface (e.g., HTTP) and exchange </a:t>
            </a:r>
            <a:r>
              <a:rPr lang="en-US" altLang="zh-TW" sz="2800" i="1" dirty="0" smtClean="0"/>
              <a:t>representations</a:t>
            </a:r>
            <a:r>
              <a:rPr lang="en-US" altLang="zh-TW" sz="2800" dirty="0" smtClean="0"/>
              <a:t> of these resources (the actual documents conveying the information). </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44</a:t>
            </a:fld>
            <a:endParaRPr lang="zh-TW" altLang="en-US"/>
          </a:p>
        </p:txBody>
      </p:sp>
    </p:spTree>
    <p:extLst>
      <p:ext uri="{BB962C8B-B14F-4D97-AF65-F5344CB8AC3E}">
        <p14:creationId xmlns:p14="http://schemas.microsoft.com/office/powerpoint/2010/main" val="1292205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zh-TW" dirty="0" smtClean="0"/>
              <a:t>REST Resources (2)</a:t>
            </a:r>
          </a:p>
        </p:txBody>
      </p:sp>
      <p:sp>
        <p:nvSpPr>
          <p:cNvPr id="62467" name="Content Placeholder 2"/>
          <p:cNvSpPr>
            <a:spLocks noGrp="1"/>
          </p:cNvSpPr>
          <p:nvPr>
            <p:ph idx="1"/>
          </p:nvPr>
        </p:nvSpPr>
        <p:spPr/>
        <p:txBody>
          <a:bodyPr/>
          <a:lstStyle/>
          <a:p>
            <a:pPr eaLnBrk="1" hangingPunct="1"/>
            <a:r>
              <a:rPr lang="en-US" altLang="zh-TW" sz="2600" dirty="0" smtClean="0"/>
              <a:t>For example, a resource that represents a circle (as a logical object) may accept and return a representation that specifies a center point and radius, but may also accept and return a representation that specifies any three distinct points along the curve (since this also uniquely identifies a circle) as a comma-separated list.</a:t>
            </a:r>
          </a:p>
          <a:p>
            <a:pPr eaLnBrk="1" hangingPunct="1"/>
            <a:r>
              <a:rPr lang="en-US" altLang="zh-TW" sz="2600" dirty="0" smtClean="0"/>
              <a:t>Any number of </a:t>
            </a:r>
            <a:r>
              <a:rPr lang="en-US" altLang="zh-TW" sz="2600" i="1" dirty="0" smtClean="0"/>
              <a:t>connectors</a:t>
            </a:r>
            <a:r>
              <a:rPr lang="en-US" altLang="zh-TW" sz="2600" dirty="0" smtClean="0"/>
              <a:t> (e.g., clients, servers, proxies, etc.) can mediate the request, but each does so without </a:t>
            </a:r>
            <a:r>
              <a:rPr lang="en-US" altLang="zh-TW" sz="2600" i="1" dirty="0" smtClean="0"/>
              <a:t>"seeing past"</a:t>
            </a:r>
            <a:r>
              <a:rPr lang="en-US" altLang="zh-TW" sz="2600" dirty="0" smtClean="0"/>
              <a:t> its own request (based on the REST constraint of "layering“ discussed before). </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45</a:t>
            </a:fld>
            <a:endParaRPr lang="zh-TW" altLang="en-US"/>
          </a:p>
        </p:txBody>
      </p:sp>
    </p:spTree>
    <p:extLst>
      <p:ext uri="{BB962C8B-B14F-4D97-AF65-F5344CB8AC3E}">
        <p14:creationId xmlns:p14="http://schemas.microsoft.com/office/powerpoint/2010/main" val="38601981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zh-TW" dirty="0" smtClean="0"/>
              <a:t>REST Resources (3)</a:t>
            </a:r>
          </a:p>
        </p:txBody>
      </p:sp>
      <p:sp>
        <p:nvSpPr>
          <p:cNvPr id="63491" name="Content Placeholder 2"/>
          <p:cNvSpPr>
            <a:spLocks noGrp="1"/>
          </p:cNvSpPr>
          <p:nvPr>
            <p:ph idx="1"/>
          </p:nvPr>
        </p:nvSpPr>
        <p:spPr/>
        <p:txBody>
          <a:bodyPr/>
          <a:lstStyle/>
          <a:p>
            <a:pPr eaLnBrk="1" hangingPunct="1"/>
            <a:r>
              <a:rPr lang="en-US" altLang="zh-TW" sz="2400" dirty="0" smtClean="0"/>
              <a:t>As a result, an application can interact with a resource by knowing two things: (1) the identifier of the resource and (2) the action required—it does not need to know whether there are caches, proxies, gateways, firewalls, tunnels, or anything else between it and the server actually holding the information.  The application does, however, need to understand the format of the information (</a:t>
            </a:r>
            <a:r>
              <a:rPr lang="en-US" altLang="zh-TW" sz="2400" i="1" dirty="0" smtClean="0"/>
              <a:t>representation</a:t>
            </a:r>
            <a:r>
              <a:rPr lang="en-US" altLang="zh-TW" sz="2400" dirty="0" smtClean="0"/>
              <a:t>) returned, which is typically an HTML, XML or JSON document of some kind, although it may be an image, plain text, or any other content.</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46</a:t>
            </a:fld>
            <a:endParaRPr lang="zh-TW" altLang="en-US"/>
          </a:p>
        </p:txBody>
      </p:sp>
    </p:spTree>
    <p:extLst>
      <p:ext uri="{BB962C8B-B14F-4D97-AF65-F5344CB8AC3E}">
        <p14:creationId xmlns:p14="http://schemas.microsoft.com/office/powerpoint/2010/main" val="4240856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zh-TW" dirty="0" smtClean="0"/>
              <a:t>REST Interfaces (1)</a:t>
            </a:r>
          </a:p>
        </p:txBody>
      </p:sp>
      <p:sp>
        <p:nvSpPr>
          <p:cNvPr id="64515" name="Content Placeholder 2"/>
          <p:cNvSpPr>
            <a:spLocks noGrp="1"/>
          </p:cNvSpPr>
          <p:nvPr>
            <p:ph idx="1"/>
          </p:nvPr>
        </p:nvSpPr>
        <p:spPr/>
        <p:txBody>
          <a:bodyPr/>
          <a:lstStyle/>
          <a:p>
            <a:pPr eaLnBrk="1" hangingPunct="1">
              <a:buFont typeface="Arial" panose="020B0604020202020204" pitchFamily="34" charset="0"/>
              <a:buNone/>
            </a:pPr>
            <a:r>
              <a:rPr lang="en-US" altLang="zh-TW" sz="2400" dirty="0" smtClean="0"/>
              <a:t>The </a:t>
            </a:r>
            <a:r>
              <a:rPr lang="en-US" altLang="zh-TW" sz="2400" u="sng" dirty="0" smtClean="0"/>
              <a:t>uniform interface </a:t>
            </a:r>
            <a:r>
              <a:rPr lang="en-US" altLang="zh-TW" sz="2400" dirty="0" smtClean="0"/>
              <a:t>any REST interface must provide:</a:t>
            </a:r>
          </a:p>
          <a:p>
            <a:pPr eaLnBrk="1" hangingPunct="1"/>
            <a:r>
              <a:rPr lang="en-US" altLang="zh-TW" sz="2400" dirty="0" smtClean="0"/>
              <a:t>Identification and representations of resources: Individual resources are identified in requests, for example using URIs in web-based REST systems. The resources themselves are conceptually separate from the representations that are returned to the client. For example, the server does not send its database, but rather,  some HTML, XML or JSON that represents a few database records expressed in language and encoding, depending on the details of the request and the server implementation.</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47</a:t>
            </a:fld>
            <a:endParaRPr lang="zh-TW" altLang="en-US"/>
          </a:p>
        </p:txBody>
      </p:sp>
    </p:spTree>
    <p:extLst>
      <p:ext uri="{BB962C8B-B14F-4D97-AF65-F5344CB8AC3E}">
        <p14:creationId xmlns:p14="http://schemas.microsoft.com/office/powerpoint/2010/main" val="3394864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zh-TW" dirty="0" smtClean="0"/>
              <a:t>REST Interfaces (2)</a:t>
            </a:r>
          </a:p>
        </p:txBody>
      </p:sp>
      <p:sp>
        <p:nvSpPr>
          <p:cNvPr id="65539" name="Content Placeholder 2"/>
          <p:cNvSpPr>
            <a:spLocks noGrp="1"/>
          </p:cNvSpPr>
          <p:nvPr>
            <p:ph idx="1"/>
          </p:nvPr>
        </p:nvSpPr>
        <p:spPr/>
        <p:txBody>
          <a:bodyPr/>
          <a:lstStyle/>
          <a:p>
            <a:pPr eaLnBrk="1" hangingPunct="1"/>
            <a:r>
              <a:rPr lang="en-US" altLang="zh-TW" sz="2400" dirty="0" smtClean="0"/>
              <a:t>Manipulation of resources via their representations: When a client holds a representation of a resource, including any metadata attached, it has enough information to modify or delete the resource on the server, provided it has permission to do so.</a:t>
            </a:r>
          </a:p>
          <a:p>
            <a:pPr eaLnBrk="1" hangingPunct="1"/>
            <a:r>
              <a:rPr lang="en-US" altLang="zh-TW" sz="2400" dirty="0" smtClean="0"/>
              <a:t>Self-descriptive messages: Each client-server message includes enough information to describe how to process the message. For example, which parser to invoke may be specified by an Internet media type (previously known as a MIME type). Responses also explicitly indicate their cacheability. </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48</a:t>
            </a:fld>
            <a:endParaRPr lang="zh-TW" altLang="en-US"/>
          </a:p>
        </p:txBody>
      </p:sp>
    </p:spTree>
    <p:extLst>
      <p:ext uri="{BB962C8B-B14F-4D97-AF65-F5344CB8AC3E}">
        <p14:creationId xmlns:p14="http://schemas.microsoft.com/office/powerpoint/2010/main" val="5921122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zh-TW" dirty="0" smtClean="0"/>
              <a:t>Manipulation of Resources in REST </a:t>
            </a:r>
          </a:p>
        </p:txBody>
      </p:sp>
      <p:sp>
        <p:nvSpPr>
          <p:cNvPr id="67587" name="Content Placeholder 2"/>
          <p:cNvSpPr>
            <a:spLocks noGrp="1"/>
          </p:cNvSpPr>
          <p:nvPr>
            <p:ph idx="1"/>
          </p:nvPr>
        </p:nvSpPr>
        <p:spPr>
          <a:xfrm>
            <a:off x="524036" y="1635857"/>
            <a:ext cx="8229600" cy="4525963"/>
          </a:xfrm>
        </p:spPr>
        <p:txBody>
          <a:bodyPr>
            <a:normAutofit lnSpcReduction="10000"/>
          </a:bodyPr>
          <a:lstStyle/>
          <a:p>
            <a:pPr eaLnBrk="1" hangingPunct="1"/>
            <a:r>
              <a:rPr lang="en-US" altLang="zh-TW" dirty="0" smtClean="0"/>
              <a:t>There are four basic operations:</a:t>
            </a:r>
          </a:p>
          <a:p>
            <a:pPr lvl="1" eaLnBrk="1" hangingPunct="1"/>
            <a:r>
              <a:rPr lang="en-US" altLang="zh-TW" dirty="0" smtClean="0"/>
              <a:t>CREATE</a:t>
            </a:r>
          </a:p>
          <a:p>
            <a:pPr lvl="1" eaLnBrk="1" hangingPunct="1"/>
            <a:r>
              <a:rPr lang="en-US" altLang="zh-TW" dirty="0" smtClean="0"/>
              <a:t>UPDATE</a:t>
            </a:r>
          </a:p>
          <a:p>
            <a:pPr lvl="1" eaLnBrk="1" hangingPunct="1"/>
            <a:r>
              <a:rPr lang="en-US" altLang="zh-TW" dirty="0" smtClean="0"/>
              <a:t>DELETE</a:t>
            </a:r>
          </a:p>
          <a:p>
            <a:pPr lvl="1" eaLnBrk="1" hangingPunct="1"/>
            <a:r>
              <a:rPr lang="en-US" altLang="zh-TW" dirty="0" smtClean="0"/>
              <a:t>READ</a:t>
            </a:r>
          </a:p>
          <a:p>
            <a:pPr eaLnBrk="1" hangingPunct="1"/>
            <a:r>
              <a:rPr lang="en-US" altLang="zh-TW" dirty="0" smtClean="0"/>
              <a:t>Each operation is composed of request and response messages</a:t>
            </a:r>
          </a:p>
          <a:p>
            <a:pPr eaLnBrk="1" hangingPunct="1"/>
            <a:r>
              <a:rPr lang="en-US" altLang="zh-TW" dirty="0" smtClean="0"/>
              <a:t>Both UPDATE and READ operations are idempotent.</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49</a:t>
            </a:fld>
            <a:endParaRPr lang="zh-TW" altLang="en-US"/>
          </a:p>
        </p:txBody>
      </p:sp>
    </p:spTree>
    <p:extLst>
      <p:ext uri="{BB962C8B-B14F-4D97-AF65-F5344CB8AC3E}">
        <p14:creationId xmlns:p14="http://schemas.microsoft.com/office/powerpoint/2010/main" val="334135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tx1"/>
                </a:solidFill>
              </a:rPr>
              <a:t>oneM2M </a:t>
            </a:r>
            <a:r>
              <a:rPr lang="en-US" altLang="zh-TW" dirty="0">
                <a:solidFill>
                  <a:schemeClr val="tx1"/>
                </a:solidFill>
              </a:rPr>
              <a:t>Network</a:t>
            </a:r>
            <a:endParaRPr lang="zh-TW" altLang="en-US" dirty="0">
              <a:solidFill>
                <a:schemeClr val="tx1"/>
              </a:solidFill>
            </a:endParaRPr>
          </a:p>
        </p:txBody>
      </p:sp>
      <p:grpSp>
        <p:nvGrpSpPr>
          <p:cNvPr id="4" name="Group 3"/>
          <p:cNvGrpSpPr>
            <a:grpSpLocks noChangeAspect="1"/>
          </p:cNvGrpSpPr>
          <p:nvPr/>
        </p:nvGrpSpPr>
        <p:grpSpPr>
          <a:xfrm>
            <a:off x="405529" y="1674510"/>
            <a:ext cx="8276911" cy="4514978"/>
            <a:chOff x="64215" y="1060043"/>
            <a:chExt cx="8600197" cy="4691328"/>
          </a:xfrm>
        </p:grpSpPr>
        <p:sp>
          <p:nvSpPr>
            <p:cNvPr id="5" name="Cloud 4"/>
            <p:cNvSpPr/>
            <p:nvPr/>
          </p:nvSpPr>
          <p:spPr bwMode="auto">
            <a:xfrm>
              <a:off x="4980780" y="1171986"/>
              <a:ext cx="3683632" cy="4579385"/>
            </a:xfrm>
            <a:prstGeom prst="cloud">
              <a:avLst/>
            </a:prstGeom>
            <a:solidFill>
              <a:srgbClr val="28C4CC">
                <a:lumMod val="60000"/>
                <a:lumOff val="40000"/>
              </a:srgbClr>
            </a:solidFill>
            <a:ln w="25400" cap="flat" cmpd="sng" algn="ctr">
              <a:solidFill>
                <a:srgbClr val="9BBB59">
                  <a:shade val="50000"/>
                </a:srgbClr>
              </a:solidFill>
              <a:prstDash val="solid"/>
            </a:ln>
            <a:effectLst/>
          </p:spPr>
          <p:txBody>
            <a:bodyPr anchor="ctr"/>
            <a:lstStyle/>
            <a:p>
              <a:pPr algn="ctr">
                <a:spcBef>
                  <a:spcPct val="0"/>
                </a:spcBef>
                <a:defRPr/>
              </a:pPr>
              <a:r>
                <a:rPr lang="en-US" kern="0" dirty="0" smtClean="0">
                  <a:solidFill>
                    <a:prstClr val="white"/>
                  </a:solidFill>
                </a:rPr>
                <a:t>                                                             	Cloud</a:t>
              </a:r>
              <a:endParaRPr lang="en-US" kern="0" dirty="0">
                <a:solidFill>
                  <a:prstClr val="white"/>
                </a:solidFill>
              </a:endParaRPr>
            </a:p>
          </p:txBody>
        </p:sp>
        <p:sp>
          <p:nvSpPr>
            <p:cNvPr id="6" name="Cloud 5"/>
            <p:cNvSpPr/>
            <p:nvPr/>
          </p:nvSpPr>
          <p:spPr bwMode="auto">
            <a:xfrm>
              <a:off x="4200375" y="4680793"/>
              <a:ext cx="2054752" cy="1046218"/>
            </a:xfrm>
            <a:prstGeom prst="cloud">
              <a:avLst/>
            </a:prstGeom>
            <a:solidFill>
              <a:srgbClr val="9BBB59"/>
            </a:solidFill>
            <a:ln w="25400" cap="flat" cmpd="sng" algn="ctr">
              <a:solidFill>
                <a:srgbClr val="9BBB59">
                  <a:shade val="50000"/>
                </a:srgbClr>
              </a:solidFill>
              <a:prstDash val="solid"/>
            </a:ln>
            <a:effectLst/>
          </p:spPr>
          <p:txBody>
            <a:bodyPr anchor="ctr"/>
            <a:lstStyle/>
            <a:p>
              <a:pPr algn="ctr">
                <a:spcBef>
                  <a:spcPct val="0"/>
                </a:spcBef>
                <a:defRPr/>
              </a:pPr>
              <a:r>
                <a:rPr lang="en-US" kern="0" dirty="0" smtClean="0">
                  <a:solidFill>
                    <a:prstClr val="white"/>
                  </a:solidFill>
                </a:rPr>
                <a:t>e.g.</a:t>
              </a:r>
              <a:br>
                <a:rPr lang="en-US" kern="0" dirty="0" smtClean="0">
                  <a:solidFill>
                    <a:prstClr val="white"/>
                  </a:solidFill>
                </a:rPr>
              </a:br>
              <a:r>
                <a:rPr lang="en-US" kern="0" dirty="0" smtClean="0">
                  <a:solidFill>
                    <a:prstClr val="white"/>
                  </a:solidFill>
                </a:rPr>
                <a:t>WWAN</a:t>
              </a:r>
              <a:endParaRPr lang="en-US" kern="0" dirty="0">
                <a:solidFill>
                  <a:prstClr val="white"/>
                </a:solidFill>
              </a:endParaRPr>
            </a:p>
          </p:txBody>
        </p:sp>
        <p:sp>
          <p:nvSpPr>
            <p:cNvPr id="7" name="TextBox 94"/>
            <p:cNvSpPr txBox="1">
              <a:spLocks noChangeArrowheads="1"/>
            </p:cNvSpPr>
            <p:nvPr/>
          </p:nvSpPr>
          <p:spPr bwMode="auto">
            <a:xfrm>
              <a:off x="4712689" y="4091642"/>
              <a:ext cx="1132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0"/>
                </a:spcBef>
                <a:defRPr/>
              </a:pPr>
              <a:r>
                <a:rPr lang="en-US" kern="0" dirty="0" smtClean="0">
                  <a:solidFill>
                    <a:prstClr val="black"/>
                  </a:solidFill>
                </a:rPr>
                <a:t>oneM2Mmessages</a:t>
              </a:r>
              <a:endParaRPr lang="en-US" kern="0" dirty="0">
                <a:solidFill>
                  <a:prstClr val="black"/>
                </a:solidFill>
              </a:endParaRPr>
            </a:p>
          </p:txBody>
        </p:sp>
        <p:sp>
          <p:nvSpPr>
            <p:cNvPr id="8" name="Cloud 7"/>
            <p:cNvSpPr/>
            <p:nvPr/>
          </p:nvSpPr>
          <p:spPr bwMode="auto">
            <a:xfrm>
              <a:off x="921083" y="4680793"/>
              <a:ext cx="2338993" cy="1046218"/>
            </a:xfrm>
            <a:prstGeom prst="cloud">
              <a:avLst/>
            </a:prstGeom>
            <a:solidFill>
              <a:srgbClr val="9BBB59"/>
            </a:solidFill>
            <a:ln w="25400" cap="flat" cmpd="sng" algn="ctr">
              <a:solidFill>
                <a:srgbClr val="9BBB59">
                  <a:shade val="50000"/>
                </a:srgbClr>
              </a:solidFill>
              <a:prstDash val="solid"/>
            </a:ln>
            <a:effectLst/>
          </p:spPr>
          <p:txBody>
            <a:bodyPr anchor="b"/>
            <a:lstStyle/>
            <a:p>
              <a:pPr algn="ctr">
                <a:spcBef>
                  <a:spcPct val="0"/>
                </a:spcBef>
                <a:defRPr/>
              </a:pPr>
              <a:r>
                <a:rPr lang="en-US" kern="0" dirty="0">
                  <a:solidFill>
                    <a:prstClr val="white"/>
                  </a:solidFill>
                </a:rPr>
                <a:t>e.g. WLAN, </a:t>
              </a:r>
              <a:r>
                <a:rPr lang="en-US" kern="0" dirty="0" smtClean="0">
                  <a:solidFill>
                    <a:prstClr val="white"/>
                  </a:solidFill>
                </a:rPr>
                <a:t>Zigbee</a:t>
              </a:r>
              <a:endParaRPr lang="en-US" kern="0" dirty="0">
                <a:solidFill>
                  <a:prstClr val="white"/>
                </a:solidFill>
              </a:endParaRPr>
            </a:p>
          </p:txBody>
        </p:sp>
        <p:sp>
          <p:nvSpPr>
            <p:cNvPr id="9" name="Cloud 8"/>
            <p:cNvSpPr/>
            <p:nvPr/>
          </p:nvSpPr>
          <p:spPr bwMode="auto">
            <a:xfrm>
              <a:off x="1392145" y="2063222"/>
              <a:ext cx="1743867" cy="956373"/>
            </a:xfrm>
            <a:prstGeom prst="cloud">
              <a:avLst/>
            </a:prstGeom>
            <a:solidFill>
              <a:srgbClr val="9BBB59"/>
            </a:solidFill>
            <a:ln w="25400" cap="flat" cmpd="sng" algn="ctr">
              <a:solidFill>
                <a:srgbClr val="9BBB59">
                  <a:shade val="50000"/>
                </a:srgbClr>
              </a:solidFill>
              <a:prstDash val="solid"/>
            </a:ln>
            <a:effectLst/>
          </p:spPr>
          <p:txBody>
            <a:bodyPr anchor="t"/>
            <a:lstStyle/>
            <a:p>
              <a:pPr algn="ctr">
                <a:spcBef>
                  <a:spcPct val="0"/>
                </a:spcBef>
                <a:defRPr/>
              </a:pPr>
              <a:r>
                <a:rPr lang="en-US" kern="0" dirty="0">
                  <a:solidFill>
                    <a:prstClr val="white"/>
                  </a:solidFill>
                </a:rPr>
                <a:t>e.g. </a:t>
              </a:r>
              <a:r>
                <a:rPr lang="en-US" kern="0" dirty="0" smtClean="0">
                  <a:solidFill>
                    <a:prstClr val="white"/>
                  </a:solidFill>
                </a:rPr>
                <a:t>BLE</a:t>
              </a:r>
              <a:endParaRPr lang="en-US" kern="0" dirty="0">
                <a:solidFill>
                  <a:prstClr val="white"/>
                </a:solidFill>
              </a:endParaRPr>
            </a:p>
          </p:txBody>
        </p:sp>
        <p:sp>
          <p:nvSpPr>
            <p:cNvPr id="10" name="Rounded Rectangle 9"/>
            <p:cNvSpPr/>
            <p:nvPr/>
          </p:nvSpPr>
          <p:spPr>
            <a:xfrm>
              <a:off x="5773939" y="1788743"/>
              <a:ext cx="1911143" cy="3675128"/>
            </a:xfrm>
            <a:prstGeom prst="roundRect">
              <a:avLst>
                <a:gd name="adj" fmla="val 6324"/>
              </a:avLst>
            </a:prstGeom>
            <a:solidFill>
              <a:srgbClr val="4BACC6"/>
            </a:solidFill>
            <a:ln w="25400" cap="flat" cmpd="sng" algn="ctr">
              <a:solidFill>
                <a:srgbClr val="4BACC6">
                  <a:shade val="50000"/>
                </a:srgbClr>
              </a:solidFill>
              <a:prstDash val="solid"/>
            </a:ln>
            <a:effectLst/>
          </p:spPr>
          <p:txBody>
            <a:bodyPr/>
            <a:lstStyle/>
            <a:p>
              <a:pPr>
                <a:spcBef>
                  <a:spcPct val="0"/>
                </a:spcBef>
                <a:defRPr/>
              </a:pPr>
              <a:r>
                <a:rPr lang="en-US" kern="0" dirty="0" smtClean="0">
                  <a:solidFill>
                    <a:prstClr val="white"/>
                  </a:solidFill>
                </a:rPr>
                <a:t>Infrastructure Node</a:t>
              </a:r>
              <a:br>
                <a:rPr lang="en-US" kern="0" dirty="0" smtClean="0">
                  <a:solidFill>
                    <a:prstClr val="white"/>
                  </a:solidFill>
                </a:rPr>
              </a:br>
              <a:endParaRPr lang="en-US" kern="0" dirty="0">
                <a:solidFill>
                  <a:prstClr val="white"/>
                </a:solidFill>
              </a:endParaRPr>
            </a:p>
          </p:txBody>
        </p:sp>
        <p:sp>
          <p:nvSpPr>
            <p:cNvPr id="11" name="Rounded Rectangle 10"/>
            <p:cNvSpPr/>
            <p:nvPr/>
          </p:nvSpPr>
          <p:spPr>
            <a:xfrm>
              <a:off x="2771151" y="2879007"/>
              <a:ext cx="1941540" cy="2590886"/>
            </a:xfrm>
            <a:prstGeom prst="roundRect">
              <a:avLst>
                <a:gd name="adj" fmla="val 6324"/>
              </a:avLst>
            </a:prstGeom>
            <a:solidFill>
              <a:srgbClr val="4BACC6"/>
            </a:solidFill>
            <a:ln w="25400" cap="flat" cmpd="sng" algn="ctr">
              <a:solidFill>
                <a:srgbClr val="4BACC6">
                  <a:shade val="50000"/>
                </a:srgbClr>
              </a:solidFill>
              <a:prstDash val="solid"/>
            </a:ln>
            <a:effectLst/>
          </p:spPr>
          <p:txBody>
            <a:bodyPr/>
            <a:lstStyle/>
            <a:p>
              <a:pPr>
                <a:spcBef>
                  <a:spcPct val="0"/>
                </a:spcBef>
                <a:defRPr/>
              </a:pPr>
              <a:r>
                <a:rPr lang="en-US" kern="0" dirty="0" smtClean="0">
                  <a:solidFill>
                    <a:prstClr val="white"/>
                  </a:solidFill>
                </a:rPr>
                <a:t>Middle Node</a:t>
              </a:r>
              <a:br>
                <a:rPr lang="en-US" kern="0" dirty="0" smtClean="0">
                  <a:solidFill>
                    <a:prstClr val="white"/>
                  </a:solidFill>
                </a:rPr>
              </a:br>
              <a:endParaRPr lang="en-US" kern="0" dirty="0">
                <a:solidFill>
                  <a:prstClr val="white"/>
                </a:solidFill>
              </a:endParaRPr>
            </a:p>
          </p:txBody>
        </p:sp>
        <p:sp>
          <p:nvSpPr>
            <p:cNvPr id="12" name="Rounded Rectangle 11"/>
            <p:cNvSpPr/>
            <p:nvPr/>
          </p:nvSpPr>
          <p:spPr>
            <a:xfrm>
              <a:off x="64215" y="2752204"/>
              <a:ext cx="1300656" cy="2711668"/>
            </a:xfrm>
            <a:prstGeom prst="roundRect">
              <a:avLst/>
            </a:prstGeom>
            <a:solidFill>
              <a:srgbClr val="4BACC6"/>
            </a:solidFill>
            <a:ln w="25400" cap="flat" cmpd="sng" algn="ctr">
              <a:solidFill>
                <a:srgbClr val="4BACC6">
                  <a:shade val="50000"/>
                </a:srgbClr>
              </a:solidFill>
              <a:prstDash val="solid"/>
            </a:ln>
            <a:effectLst/>
          </p:spPr>
          <p:txBody>
            <a:bodyPr/>
            <a:lstStyle/>
            <a:p>
              <a:pPr>
                <a:spcBef>
                  <a:spcPct val="0"/>
                </a:spcBef>
                <a:defRPr/>
              </a:pPr>
              <a:r>
                <a:rPr lang="en-US" sz="1600" kern="0" dirty="0" smtClean="0">
                  <a:solidFill>
                    <a:prstClr val="white"/>
                  </a:solidFill>
                </a:rPr>
                <a:t>Application Service Node</a:t>
              </a:r>
              <a:r>
                <a:rPr lang="en-US" sz="1400" kern="0" dirty="0" smtClean="0">
                  <a:solidFill>
                    <a:prstClr val="white"/>
                  </a:solidFill>
                </a:rPr>
                <a:t/>
              </a:r>
              <a:br>
                <a:rPr lang="en-US" sz="1400" kern="0" dirty="0" smtClean="0">
                  <a:solidFill>
                    <a:prstClr val="white"/>
                  </a:solidFill>
                </a:rPr>
              </a:br>
              <a:endParaRPr lang="en-US" sz="1400" kern="0" dirty="0">
                <a:solidFill>
                  <a:prstClr val="white"/>
                </a:solidFill>
              </a:endParaRPr>
            </a:p>
          </p:txBody>
        </p:sp>
        <p:sp>
          <p:nvSpPr>
            <p:cNvPr id="13" name="Rounded Rectangle 12"/>
            <p:cNvSpPr/>
            <p:nvPr/>
          </p:nvSpPr>
          <p:spPr bwMode="auto">
            <a:xfrm>
              <a:off x="232108" y="3619311"/>
              <a:ext cx="964873" cy="617348"/>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sp>
          <p:nvSpPr>
            <p:cNvPr id="14" name="Rounded Rectangle 13"/>
            <p:cNvSpPr/>
            <p:nvPr/>
          </p:nvSpPr>
          <p:spPr bwMode="auto">
            <a:xfrm>
              <a:off x="2929232" y="4623606"/>
              <a:ext cx="1577905" cy="614227"/>
            </a:xfrm>
            <a:prstGeom prst="roundRect">
              <a:avLst/>
            </a:prstGeom>
            <a:solidFill>
              <a:srgbClr val="F79646"/>
            </a:solidFill>
            <a:ln w="25400" cap="flat" cmpd="sng" algn="ctr">
              <a:solidFill>
                <a:srgbClr val="F79646">
                  <a:shade val="50000"/>
                </a:srgbClr>
              </a:solidFill>
              <a:prstDash val="solid"/>
            </a:ln>
            <a:effectLst/>
          </p:spPr>
          <p:txBody>
            <a:bodyPr anchor="ctr"/>
            <a:lstStyle/>
            <a:p>
              <a:pPr algn="ctr">
                <a:spcBef>
                  <a:spcPct val="0"/>
                </a:spcBef>
                <a:defRPr/>
              </a:pPr>
              <a:r>
                <a:rPr lang="en-US" b="1" kern="0" dirty="0" smtClean="0">
                  <a:solidFill>
                    <a:prstClr val="white"/>
                  </a:solidFill>
                </a:rPr>
                <a:t>CSE</a:t>
              </a:r>
              <a:endParaRPr lang="en-US" b="1" kern="0" dirty="0">
                <a:solidFill>
                  <a:prstClr val="white"/>
                </a:solidFill>
              </a:endParaRPr>
            </a:p>
          </p:txBody>
        </p:sp>
        <p:sp>
          <p:nvSpPr>
            <p:cNvPr id="15" name="Rounded Rectangle 14"/>
            <p:cNvSpPr/>
            <p:nvPr/>
          </p:nvSpPr>
          <p:spPr bwMode="auto">
            <a:xfrm>
              <a:off x="5997546" y="4636975"/>
              <a:ext cx="1442578" cy="614227"/>
            </a:xfrm>
            <a:prstGeom prst="roundRect">
              <a:avLst/>
            </a:prstGeom>
            <a:solidFill>
              <a:srgbClr val="F79646"/>
            </a:solidFill>
            <a:ln w="25400" cap="flat" cmpd="sng" algn="ctr">
              <a:solidFill>
                <a:srgbClr val="F79646">
                  <a:shade val="50000"/>
                </a:srgbClr>
              </a:solidFill>
              <a:prstDash val="solid"/>
            </a:ln>
            <a:effectLst/>
          </p:spPr>
          <p:txBody>
            <a:bodyPr anchor="ctr"/>
            <a:lstStyle/>
            <a:p>
              <a:pPr algn="ctr">
                <a:spcBef>
                  <a:spcPct val="0"/>
                </a:spcBef>
                <a:defRPr/>
              </a:pPr>
              <a:r>
                <a:rPr lang="en-US" b="1" kern="0" dirty="0" smtClean="0">
                  <a:solidFill>
                    <a:prstClr val="white"/>
                  </a:solidFill>
                </a:rPr>
                <a:t>CSE</a:t>
              </a:r>
              <a:endParaRPr lang="en-US" b="1" kern="0" dirty="0">
                <a:solidFill>
                  <a:prstClr val="white"/>
                </a:solidFill>
              </a:endParaRPr>
            </a:p>
          </p:txBody>
        </p:sp>
        <p:sp>
          <p:nvSpPr>
            <p:cNvPr id="16" name="TextBox 94"/>
            <p:cNvSpPr txBox="1">
              <a:spLocks noChangeArrowheads="1"/>
            </p:cNvSpPr>
            <p:nvPr/>
          </p:nvSpPr>
          <p:spPr bwMode="auto">
            <a:xfrm>
              <a:off x="1496707" y="4090821"/>
              <a:ext cx="1132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0"/>
                </a:spcBef>
                <a:defRPr/>
              </a:pPr>
              <a:r>
                <a:rPr lang="en-US" kern="0" dirty="0" smtClean="0">
                  <a:solidFill>
                    <a:prstClr val="black"/>
                  </a:solidFill>
                </a:rPr>
                <a:t>oneM2Mmessages</a:t>
              </a:r>
              <a:endParaRPr lang="en-US" kern="0" dirty="0">
                <a:solidFill>
                  <a:prstClr val="black"/>
                </a:solidFill>
              </a:endParaRPr>
            </a:p>
          </p:txBody>
        </p:sp>
        <p:cxnSp>
          <p:nvCxnSpPr>
            <p:cNvPr id="17" name="Straight Arrow Connector 16"/>
            <p:cNvCxnSpPr>
              <a:stCxn id="14" idx="3"/>
              <a:endCxn id="15" idx="1"/>
            </p:cNvCxnSpPr>
            <p:nvPr/>
          </p:nvCxnSpPr>
          <p:spPr bwMode="auto">
            <a:xfrm>
              <a:off x="4507137" y="4930720"/>
              <a:ext cx="1490409" cy="13369"/>
            </a:xfrm>
            <a:prstGeom prst="straightConnector1">
              <a:avLst/>
            </a:prstGeom>
            <a:solidFill>
              <a:srgbClr val="F79646"/>
            </a:solidFill>
            <a:ln w="38100" cap="flat" cmpd="sng" algn="ctr">
              <a:solidFill>
                <a:srgbClr val="B66D31"/>
              </a:solidFill>
              <a:prstDash val="solid"/>
              <a:headEnd type="triangle" w="med" len="med"/>
              <a:tailEnd type="triangle" w="med" len="med"/>
            </a:ln>
            <a:effectLst/>
          </p:spPr>
        </p:cxnSp>
        <p:sp>
          <p:nvSpPr>
            <p:cNvPr id="18" name="Rounded Rectangle 17"/>
            <p:cNvSpPr/>
            <p:nvPr/>
          </p:nvSpPr>
          <p:spPr bwMode="auto">
            <a:xfrm>
              <a:off x="232109" y="4636976"/>
              <a:ext cx="964872" cy="614225"/>
            </a:xfrm>
            <a:prstGeom prst="roundRect">
              <a:avLst/>
            </a:prstGeom>
            <a:solidFill>
              <a:srgbClr val="F79646"/>
            </a:solidFill>
            <a:ln w="25400" cap="flat" cmpd="sng" algn="ctr">
              <a:solidFill>
                <a:srgbClr val="F79646">
                  <a:shade val="50000"/>
                </a:srgbClr>
              </a:solidFill>
              <a:prstDash val="solid"/>
            </a:ln>
            <a:effectLst/>
          </p:spPr>
          <p:txBody>
            <a:bodyPr anchor="ctr"/>
            <a:lstStyle/>
            <a:p>
              <a:pPr algn="ctr">
                <a:spcBef>
                  <a:spcPct val="0"/>
                </a:spcBef>
                <a:defRPr/>
              </a:pPr>
              <a:r>
                <a:rPr lang="en-US" b="1" kern="0" dirty="0" smtClean="0">
                  <a:solidFill>
                    <a:prstClr val="white"/>
                  </a:solidFill>
                </a:rPr>
                <a:t>CSE</a:t>
              </a:r>
              <a:endParaRPr lang="en-US" sz="2000" b="1" kern="0" dirty="0">
                <a:solidFill>
                  <a:prstClr val="white"/>
                </a:solidFill>
              </a:endParaRPr>
            </a:p>
          </p:txBody>
        </p:sp>
        <p:cxnSp>
          <p:nvCxnSpPr>
            <p:cNvPr id="19" name="Straight Arrow Connector 18"/>
            <p:cNvCxnSpPr>
              <a:stCxn id="13" idx="2"/>
              <a:endCxn id="18" idx="0"/>
            </p:cNvCxnSpPr>
            <p:nvPr/>
          </p:nvCxnSpPr>
          <p:spPr bwMode="auto">
            <a:xfrm>
              <a:off x="714545" y="4236659"/>
              <a:ext cx="0" cy="400317"/>
            </a:xfrm>
            <a:prstGeom prst="straightConnector1">
              <a:avLst/>
            </a:prstGeom>
            <a:noFill/>
            <a:ln w="38100" cap="flat" cmpd="sng" algn="ctr">
              <a:solidFill>
                <a:srgbClr val="0070C0"/>
              </a:solidFill>
              <a:prstDash val="solid"/>
              <a:headEnd type="triangle" w="med" len="med"/>
              <a:tailEnd type="triangle" w="med" len="med"/>
            </a:ln>
            <a:effectLst/>
          </p:spPr>
        </p:cxnSp>
        <p:sp>
          <p:nvSpPr>
            <p:cNvPr id="20" name="Rounded Rectangle 19"/>
            <p:cNvSpPr/>
            <p:nvPr/>
          </p:nvSpPr>
          <p:spPr bwMode="auto">
            <a:xfrm>
              <a:off x="3234478" y="3234900"/>
              <a:ext cx="967410" cy="637133"/>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cxnSp>
          <p:nvCxnSpPr>
            <p:cNvPr id="21" name="Straight Arrow Connector 20"/>
            <p:cNvCxnSpPr>
              <a:stCxn id="20" idx="2"/>
              <a:endCxn id="14" idx="0"/>
            </p:cNvCxnSpPr>
            <p:nvPr/>
          </p:nvCxnSpPr>
          <p:spPr bwMode="auto">
            <a:xfrm>
              <a:off x="3718184" y="3872034"/>
              <a:ext cx="1" cy="751572"/>
            </a:xfrm>
            <a:prstGeom prst="straightConnector1">
              <a:avLst/>
            </a:prstGeom>
            <a:noFill/>
            <a:ln w="38100" cap="flat" cmpd="sng" algn="ctr">
              <a:solidFill>
                <a:srgbClr val="0070C0"/>
              </a:solidFill>
              <a:prstDash val="solid"/>
              <a:headEnd type="triangle" w="med" len="med"/>
              <a:tailEnd type="triangle" w="med" len="med"/>
            </a:ln>
            <a:effectLst/>
          </p:spPr>
        </p:cxnSp>
        <p:sp>
          <p:nvSpPr>
            <p:cNvPr id="22" name="TextBox 21"/>
            <p:cNvSpPr txBox="1"/>
            <p:nvPr/>
          </p:nvSpPr>
          <p:spPr>
            <a:xfrm>
              <a:off x="3842920" y="4252151"/>
              <a:ext cx="494046" cy="369332"/>
            </a:xfrm>
            <a:prstGeom prst="rect">
              <a:avLst/>
            </a:prstGeom>
            <a:noFill/>
          </p:spPr>
          <p:txBody>
            <a:bodyPr wrap="none" rtlCol="0">
              <a:spAutoFit/>
            </a:bodyPr>
            <a:lstStyle/>
            <a:p>
              <a:pPr>
                <a:spcBef>
                  <a:spcPct val="0"/>
                </a:spcBef>
                <a:defRPr/>
              </a:pPr>
              <a:r>
                <a:rPr lang="en-US" kern="0" dirty="0" smtClean="0">
                  <a:solidFill>
                    <a:prstClr val="black"/>
                  </a:solidFill>
                </a:rPr>
                <a:t>API</a:t>
              </a:r>
              <a:endParaRPr lang="en-US" sz="800" kern="0" dirty="0" smtClean="0">
                <a:solidFill>
                  <a:prstClr val="black"/>
                </a:solidFill>
              </a:endParaRPr>
            </a:p>
          </p:txBody>
        </p:sp>
        <p:cxnSp>
          <p:nvCxnSpPr>
            <p:cNvPr id="23" name="Straight Arrow Connector 22"/>
            <p:cNvCxnSpPr>
              <a:stCxn id="18" idx="3"/>
              <a:endCxn id="14" idx="1"/>
            </p:cNvCxnSpPr>
            <p:nvPr/>
          </p:nvCxnSpPr>
          <p:spPr bwMode="auto">
            <a:xfrm flipV="1">
              <a:off x="1196981" y="4930720"/>
              <a:ext cx="1732250" cy="13369"/>
            </a:xfrm>
            <a:prstGeom prst="straightConnector1">
              <a:avLst/>
            </a:prstGeom>
            <a:solidFill>
              <a:srgbClr val="F79646"/>
            </a:solidFill>
            <a:ln w="38100" cap="flat" cmpd="sng" algn="ctr">
              <a:solidFill>
                <a:srgbClr val="B66D31"/>
              </a:solidFill>
              <a:prstDash val="solid"/>
              <a:headEnd type="triangle" w="med" len="med"/>
              <a:tailEnd type="triangle" w="med" len="med"/>
            </a:ln>
            <a:effectLst/>
          </p:spPr>
        </p:cxnSp>
        <p:sp>
          <p:nvSpPr>
            <p:cNvPr id="24" name="Rounded Rectangle 23"/>
            <p:cNvSpPr/>
            <p:nvPr/>
          </p:nvSpPr>
          <p:spPr bwMode="auto">
            <a:xfrm>
              <a:off x="6255127" y="3618711"/>
              <a:ext cx="927416" cy="632879"/>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cxnSp>
          <p:nvCxnSpPr>
            <p:cNvPr id="25" name="Straight Arrow Connector 24"/>
            <p:cNvCxnSpPr>
              <a:stCxn id="24" idx="2"/>
              <a:endCxn id="15" idx="0"/>
            </p:cNvCxnSpPr>
            <p:nvPr/>
          </p:nvCxnSpPr>
          <p:spPr bwMode="auto">
            <a:xfrm>
              <a:off x="6718835" y="4251590"/>
              <a:ext cx="0" cy="385385"/>
            </a:xfrm>
            <a:prstGeom prst="straightConnector1">
              <a:avLst/>
            </a:prstGeom>
            <a:noFill/>
            <a:ln w="38100" cap="flat" cmpd="sng" algn="ctr">
              <a:solidFill>
                <a:srgbClr val="0070C0"/>
              </a:solidFill>
              <a:prstDash val="solid"/>
              <a:headEnd type="triangle" w="med" len="med"/>
              <a:tailEnd type="triangle" w="med" len="med"/>
            </a:ln>
            <a:effectLst/>
          </p:spPr>
        </p:cxnSp>
        <p:sp>
          <p:nvSpPr>
            <p:cNvPr id="26" name="TextBox 25"/>
            <p:cNvSpPr txBox="1"/>
            <p:nvPr/>
          </p:nvSpPr>
          <p:spPr>
            <a:xfrm>
              <a:off x="6255127" y="4268737"/>
              <a:ext cx="494046" cy="369332"/>
            </a:xfrm>
            <a:prstGeom prst="rect">
              <a:avLst/>
            </a:prstGeom>
            <a:noFill/>
          </p:spPr>
          <p:txBody>
            <a:bodyPr wrap="none" rtlCol="0">
              <a:spAutoFit/>
            </a:bodyPr>
            <a:lstStyle/>
            <a:p>
              <a:pPr>
                <a:spcBef>
                  <a:spcPct val="0"/>
                </a:spcBef>
                <a:defRPr/>
              </a:pPr>
              <a:r>
                <a:rPr lang="en-US" kern="0" dirty="0" smtClean="0">
                  <a:solidFill>
                    <a:prstClr val="black"/>
                  </a:solidFill>
                </a:rPr>
                <a:t>API</a:t>
              </a:r>
              <a:endParaRPr lang="en-US" sz="800" kern="0" dirty="0" smtClean="0">
                <a:solidFill>
                  <a:prstClr val="black"/>
                </a:solidFill>
              </a:endParaRPr>
            </a:p>
          </p:txBody>
        </p:sp>
        <p:sp>
          <p:nvSpPr>
            <p:cNvPr id="27" name="TextBox 26"/>
            <p:cNvSpPr txBox="1"/>
            <p:nvPr/>
          </p:nvSpPr>
          <p:spPr>
            <a:xfrm>
              <a:off x="232108" y="4251590"/>
              <a:ext cx="494046" cy="369332"/>
            </a:xfrm>
            <a:prstGeom prst="rect">
              <a:avLst/>
            </a:prstGeom>
            <a:noFill/>
          </p:spPr>
          <p:txBody>
            <a:bodyPr wrap="none" rtlCol="0">
              <a:spAutoFit/>
            </a:bodyPr>
            <a:lstStyle/>
            <a:p>
              <a:pPr>
                <a:spcBef>
                  <a:spcPct val="0"/>
                </a:spcBef>
                <a:defRPr/>
              </a:pPr>
              <a:r>
                <a:rPr lang="en-US" kern="0" dirty="0" smtClean="0">
                  <a:solidFill>
                    <a:prstClr val="black"/>
                  </a:solidFill>
                </a:rPr>
                <a:t>API</a:t>
              </a:r>
              <a:endParaRPr lang="en-US" sz="800" kern="0" dirty="0" smtClean="0">
                <a:solidFill>
                  <a:prstClr val="black"/>
                </a:solidFill>
              </a:endParaRPr>
            </a:p>
          </p:txBody>
        </p:sp>
        <p:sp>
          <p:nvSpPr>
            <p:cNvPr id="28" name="Rounded Rectangle 27"/>
            <p:cNvSpPr/>
            <p:nvPr/>
          </p:nvSpPr>
          <p:spPr>
            <a:xfrm>
              <a:off x="75827" y="1060043"/>
              <a:ext cx="1300656" cy="1584302"/>
            </a:xfrm>
            <a:prstGeom prst="roundRect">
              <a:avLst/>
            </a:prstGeom>
            <a:solidFill>
              <a:srgbClr val="4BACC6"/>
            </a:solidFill>
            <a:ln w="25400" cap="flat" cmpd="sng" algn="ctr">
              <a:solidFill>
                <a:srgbClr val="4BACC6">
                  <a:shade val="50000"/>
                </a:srgbClr>
              </a:solidFill>
              <a:prstDash val="solid"/>
            </a:ln>
            <a:effectLst/>
          </p:spPr>
          <p:txBody>
            <a:bodyPr/>
            <a:lstStyle/>
            <a:p>
              <a:pPr>
                <a:spcBef>
                  <a:spcPct val="0"/>
                </a:spcBef>
                <a:defRPr/>
              </a:pPr>
              <a:r>
                <a:rPr lang="en-US" sz="1600" kern="0" dirty="0" smtClean="0">
                  <a:solidFill>
                    <a:prstClr val="white"/>
                  </a:solidFill>
                </a:rPr>
                <a:t>Application Dedicated Node</a:t>
              </a:r>
              <a:r>
                <a:rPr lang="en-US" sz="1400" kern="0" dirty="0" smtClean="0">
                  <a:solidFill>
                    <a:prstClr val="white"/>
                  </a:solidFill>
                </a:rPr>
                <a:t/>
              </a:r>
              <a:br>
                <a:rPr lang="en-US" sz="1400" kern="0" dirty="0" smtClean="0">
                  <a:solidFill>
                    <a:prstClr val="white"/>
                  </a:solidFill>
                </a:rPr>
              </a:br>
              <a:endParaRPr lang="en-US" sz="1400" kern="0" dirty="0">
                <a:solidFill>
                  <a:prstClr val="white"/>
                </a:solidFill>
              </a:endParaRPr>
            </a:p>
          </p:txBody>
        </p:sp>
        <p:sp>
          <p:nvSpPr>
            <p:cNvPr id="29" name="Rounded Rectangle 28"/>
            <p:cNvSpPr/>
            <p:nvPr/>
          </p:nvSpPr>
          <p:spPr bwMode="auto">
            <a:xfrm>
              <a:off x="243719" y="1927150"/>
              <a:ext cx="964873" cy="617348"/>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cxnSp>
          <p:nvCxnSpPr>
            <p:cNvPr id="30" name="Straight Arrow Connector 139"/>
            <p:cNvCxnSpPr>
              <a:stCxn id="29" idx="3"/>
            </p:cNvCxnSpPr>
            <p:nvPr/>
          </p:nvCxnSpPr>
          <p:spPr bwMode="auto">
            <a:xfrm>
              <a:off x="1208592" y="2235824"/>
              <a:ext cx="1961660" cy="2419452"/>
            </a:xfrm>
            <a:prstGeom prst="bentConnector2">
              <a:avLst/>
            </a:prstGeom>
            <a:noFill/>
            <a:ln w="38100" cap="flat" cmpd="sng" algn="ctr">
              <a:solidFill>
                <a:srgbClr val="0070C0"/>
              </a:solidFill>
              <a:prstDash val="solid"/>
              <a:headEnd type="triangle" w="med" len="med"/>
              <a:tailEnd type="triangle" w="med" len="med"/>
            </a:ln>
            <a:effectLst/>
          </p:spPr>
        </p:cxnSp>
        <p:sp>
          <p:nvSpPr>
            <p:cNvPr id="31" name="TextBox 30"/>
            <p:cNvSpPr txBox="1"/>
            <p:nvPr/>
          </p:nvSpPr>
          <p:spPr>
            <a:xfrm>
              <a:off x="2730093" y="3358410"/>
              <a:ext cx="494046" cy="369332"/>
            </a:xfrm>
            <a:prstGeom prst="rect">
              <a:avLst/>
            </a:prstGeom>
            <a:noFill/>
          </p:spPr>
          <p:txBody>
            <a:bodyPr wrap="none" rtlCol="0">
              <a:spAutoFit/>
            </a:bodyPr>
            <a:lstStyle/>
            <a:p>
              <a:pPr>
                <a:spcBef>
                  <a:spcPct val="0"/>
                </a:spcBef>
                <a:defRPr/>
              </a:pPr>
              <a:r>
                <a:rPr lang="en-US" kern="0" dirty="0" smtClean="0">
                  <a:solidFill>
                    <a:prstClr val="black"/>
                  </a:solidFill>
                </a:rPr>
                <a:t>API</a:t>
              </a:r>
              <a:endParaRPr lang="en-US" sz="800" kern="0" dirty="0" smtClean="0">
                <a:solidFill>
                  <a:prstClr val="black"/>
                </a:solidFill>
              </a:endParaRPr>
            </a:p>
          </p:txBody>
        </p:sp>
      </p:grpSp>
      <p:sp>
        <p:nvSpPr>
          <p:cNvPr id="32" name="矩形 31"/>
          <p:cNvSpPr/>
          <p:nvPr/>
        </p:nvSpPr>
        <p:spPr>
          <a:xfrm>
            <a:off x="7784203" y="3466171"/>
            <a:ext cx="726481" cy="369332"/>
          </a:xfrm>
          <a:prstGeom prst="rect">
            <a:avLst/>
          </a:prstGeom>
        </p:spPr>
        <p:txBody>
          <a:bodyPr wrap="none">
            <a:spAutoFit/>
          </a:bodyPr>
          <a:lstStyle/>
          <a:p>
            <a:pPr defTabSz="457200">
              <a:defRPr/>
            </a:pPr>
            <a:r>
              <a:rPr lang="en-US" altLang="zh-TW" kern="0" dirty="0" smtClean="0">
                <a:solidFill>
                  <a:srgbClr val="344068"/>
                </a:solidFill>
              </a:rPr>
              <a:t>Cloud</a:t>
            </a:r>
          </a:p>
        </p:txBody>
      </p:sp>
      <p:sp>
        <p:nvSpPr>
          <p:cNvPr id="33" name="Rounded Rectangle 23"/>
          <p:cNvSpPr/>
          <p:nvPr/>
        </p:nvSpPr>
        <p:spPr bwMode="auto">
          <a:xfrm>
            <a:off x="5907373" y="3154450"/>
            <a:ext cx="892554" cy="609089"/>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sp>
        <p:nvSpPr>
          <p:cNvPr id="34" name="Rounded Rectangle 23"/>
          <p:cNvSpPr/>
          <p:nvPr/>
        </p:nvSpPr>
        <p:spPr bwMode="auto">
          <a:xfrm>
            <a:off x="6847369" y="2673621"/>
            <a:ext cx="892554" cy="609089"/>
          </a:xfrm>
          <a:prstGeom prst="roundRect">
            <a:avLst/>
          </a:prstGeom>
          <a:solidFill>
            <a:srgbClr val="1F497D">
              <a:lumMod val="40000"/>
              <a:lumOff val="60000"/>
            </a:srgbClr>
          </a:solidFill>
          <a:ln w="25400" cap="flat" cmpd="sng" algn="ctr">
            <a:solidFill>
              <a:srgbClr val="4BACC6">
                <a:shade val="50000"/>
              </a:srgbClr>
            </a:solidFill>
            <a:prstDash val="solid"/>
          </a:ln>
          <a:effectLst/>
        </p:spPr>
        <p:txBody>
          <a:bodyPr lIns="0" rIns="0" anchor="ctr"/>
          <a:lstStyle/>
          <a:p>
            <a:pPr algn="ctr">
              <a:spcBef>
                <a:spcPct val="0"/>
              </a:spcBef>
              <a:defRPr/>
            </a:pPr>
            <a:r>
              <a:rPr lang="en-US" b="1" kern="0" dirty="0" smtClean="0">
                <a:solidFill>
                  <a:prstClr val="white"/>
                </a:solidFill>
              </a:rPr>
              <a:t>AE</a:t>
            </a:r>
            <a:endParaRPr lang="en-US" b="1" kern="0" dirty="0">
              <a:solidFill>
                <a:prstClr val="white"/>
              </a:solidFill>
            </a:endParaRPr>
          </a:p>
        </p:txBody>
      </p:sp>
      <p:cxnSp>
        <p:nvCxnSpPr>
          <p:cNvPr id="35" name="Straight Arrow Connector 24"/>
          <p:cNvCxnSpPr/>
          <p:nvPr/>
        </p:nvCxnSpPr>
        <p:spPr bwMode="auto">
          <a:xfrm>
            <a:off x="7343078" y="3303062"/>
            <a:ext cx="5262" cy="1813921"/>
          </a:xfrm>
          <a:prstGeom prst="straightConnector1">
            <a:avLst/>
          </a:prstGeom>
          <a:noFill/>
          <a:ln w="38100" cap="flat" cmpd="sng" algn="ctr">
            <a:solidFill>
              <a:srgbClr val="0070C0"/>
            </a:solidFill>
            <a:prstDash val="solid"/>
            <a:headEnd type="triangle" w="med" len="med"/>
            <a:tailEnd type="triangle" w="med" len="med"/>
          </a:ln>
          <a:effectLst/>
        </p:spPr>
      </p:cxnSp>
      <p:cxnSp>
        <p:nvCxnSpPr>
          <p:cNvPr id="36" name="Straight Arrow Connector 24"/>
          <p:cNvCxnSpPr/>
          <p:nvPr/>
        </p:nvCxnSpPr>
        <p:spPr bwMode="auto">
          <a:xfrm flipH="1">
            <a:off x="6219568" y="3763539"/>
            <a:ext cx="11584" cy="1371057"/>
          </a:xfrm>
          <a:prstGeom prst="straightConnector1">
            <a:avLst/>
          </a:prstGeom>
          <a:noFill/>
          <a:ln w="38100" cap="flat" cmpd="sng" algn="ctr">
            <a:solidFill>
              <a:srgbClr val="0070C0"/>
            </a:solidFill>
            <a:prstDash val="solid"/>
            <a:headEnd type="triangle" w="med" len="med"/>
            <a:tailEnd type="triangle" w="med" len="med"/>
          </a:ln>
          <a:effectLst/>
        </p:spPr>
      </p:cxnSp>
      <p:sp>
        <p:nvSpPr>
          <p:cNvPr id="37" name="文字方塊 36"/>
          <p:cNvSpPr txBox="1"/>
          <p:nvPr/>
        </p:nvSpPr>
        <p:spPr>
          <a:xfrm>
            <a:off x="3550307" y="2324356"/>
            <a:ext cx="1809919" cy="369332"/>
          </a:xfrm>
          <a:prstGeom prst="rect">
            <a:avLst/>
          </a:prstGeom>
          <a:noFill/>
        </p:spPr>
        <p:txBody>
          <a:bodyPr wrap="none" rtlCol="0">
            <a:spAutoFit/>
          </a:bodyPr>
          <a:lstStyle/>
          <a:p>
            <a:pPr defTabSz="457200">
              <a:defRPr/>
            </a:pPr>
            <a:r>
              <a:rPr lang="en-US" altLang="zh-TW" kern="0" dirty="0" smtClean="0">
                <a:solidFill>
                  <a:prstClr val="black"/>
                </a:solidFill>
              </a:rPr>
              <a:t>Source: oneM2M</a:t>
            </a:r>
            <a:endParaRPr lang="zh-TW" altLang="en-US" kern="0" dirty="0" smtClean="0">
              <a:solidFill>
                <a:prstClr val="black"/>
              </a:solidFill>
            </a:endParaRPr>
          </a:p>
        </p:txBody>
      </p:sp>
      <p:sp>
        <p:nvSpPr>
          <p:cNvPr id="38" name="文字方塊 37"/>
          <p:cNvSpPr txBox="1"/>
          <p:nvPr/>
        </p:nvSpPr>
        <p:spPr>
          <a:xfrm>
            <a:off x="1784173" y="1821108"/>
            <a:ext cx="4648067" cy="369332"/>
          </a:xfrm>
          <a:prstGeom prst="rect">
            <a:avLst/>
          </a:prstGeom>
          <a:noFill/>
        </p:spPr>
        <p:txBody>
          <a:bodyPr wrap="none" rtlCol="0">
            <a:spAutoFit/>
          </a:bodyPr>
          <a:lstStyle/>
          <a:p>
            <a:pPr defTabSz="457200">
              <a:defRPr/>
            </a:pPr>
            <a:r>
              <a:rPr lang="en-US" altLang="zh-TW" kern="0" dirty="0" smtClean="0">
                <a:solidFill>
                  <a:prstClr val="black"/>
                </a:solidFill>
              </a:rPr>
              <a:t>A Distributed Application Platform for IoT/M2M</a:t>
            </a:r>
            <a:endParaRPr lang="zh-TW" altLang="en-US" kern="0" dirty="0" smtClean="0">
              <a:solidFill>
                <a:prstClr val="black"/>
              </a:solidFill>
            </a:endParaRPr>
          </a:p>
        </p:txBody>
      </p:sp>
      <p:sp>
        <p:nvSpPr>
          <p:cNvPr id="39" name="文字方塊 38"/>
          <p:cNvSpPr txBox="1"/>
          <p:nvPr/>
        </p:nvSpPr>
        <p:spPr>
          <a:xfrm>
            <a:off x="5779004" y="6196569"/>
            <a:ext cx="2261709" cy="369332"/>
          </a:xfrm>
          <a:prstGeom prst="rect">
            <a:avLst/>
          </a:prstGeom>
          <a:noFill/>
        </p:spPr>
        <p:txBody>
          <a:bodyPr wrap="none" rtlCol="0">
            <a:spAutoFit/>
          </a:bodyPr>
          <a:lstStyle/>
          <a:p>
            <a:r>
              <a:rPr lang="en-US" altLang="zh-TW" dirty="0" smtClean="0">
                <a:solidFill>
                  <a:prstClr val="black"/>
                </a:solidFill>
              </a:rPr>
              <a:t>Infrastructure Domain</a:t>
            </a:r>
            <a:endParaRPr lang="zh-TW" altLang="en-US" dirty="0">
              <a:solidFill>
                <a:prstClr val="black"/>
              </a:solidFill>
            </a:endParaRPr>
          </a:p>
        </p:txBody>
      </p:sp>
      <p:sp>
        <p:nvSpPr>
          <p:cNvPr id="40" name="文字方塊 39"/>
          <p:cNvSpPr txBox="1"/>
          <p:nvPr/>
        </p:nvSpPr>
        <p:spPr>
          <a:xfrm>
            <a:off x="1391843" y="6195307"/>
            <a:ext cx="1420582" cy="369332"/>
          </a:xfrm>
          <a:prstGeom prst="rect">
            <a:avLst/>
          </a:prstGeom>
          <a:noFill/>
        </p:spPr>
        <p:txBody>
          <a:bodyPr wrap="none" rtlCol="0">
            <a:spAutoFit/>
          </a:bodyPr>
          <a:lstStyle/>
          <a:p>
            <a:r>
              <a:rPr lang="en-US" altLang="zh-TW" dirty="0" smtClean="0">
                <a:solidFill>
                  <a:prstClr val="black"/>
                </a:solidFill>
              </a:rPr>
              <a:t>Field Domain</a:t>
            </a:r>
            <a:endParaRPr lang="zh-TW" altLang="en-US" dirty="0">
              <a:solidFill>
                <a:prstClr val="black"/>
              </a:solidFill>
            </a:endParaRPr>
          </a:p>
        </p:txBody>
      </p:sp>
      <p:sp>
        <p:nvSpPr>
          <p:cNvPr id="41" name="投影片編號版面配置區 40"/>
          <p:cNvSpPr>
            <a:spLocks noGrp="1"/>
          </p:cNvSpPr>
          <p:nvPr>
            <p:ph type="sldNum" sz="quarter" idx="4"/>
          </p:nvPr>
        </p:nvSpPr>
        <p:spPr/>
        <p:txBody>
          <a:bodyPr/>
          <a:lstStyle/>
          <a:p>
            <a:fld id="{BC71E80C-9635-473D-9F26-B779060F2DD3}" type="slidenum">
              <a:rPr lang="zh-TW" altLang="en-US" smtClean="0">
                <a:solidFill>
                  <a:prstClr val="black"/>
                </a:solidFill>
              </a:rPr>
              <a:pPr/>
              <a:t>5</a:t>
            </a:fld>
            <a:endParaRPr lang="zh-TW" altLang="en-US">
              <a:solidFill>
                <a:prstClr val="black"/>
              </a:solidFill>
            </a:endParaRPr>
          </a:p>
        </p:txBody>
      </p:sp>
    </p:spTree>
    <p:extLst>
      <p:ext uri="{BB962C8B-B14F-4D97-AF65-F5344CB8AC3E}">
        <p14:creationId xmlns:p14="http://schemas.microsoft.com/office/powerpoint/2010/main" val="1534509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zh-TW" dirty="0" smtClean="0"/>
              <a:t>Idempotent Operations</a:t>
            </a:r>
          </a:p>
        </p:txBody>
      </p:sp>
      <p:sp>
        <p:nvSpPr>
          <p:cNvPr id="68611" name="Content Placeholder 2"/>
          <p:cNvSpPr>
            <a:spLocks noGrp="1"/>
          </p:cNvSpPr>
          <p:nvPr>
            <p:ph idx="1"/>
          </p:nvPr>
        </p:nvSpPr>
        <p:spPr>
          <a:xfrm>
            <a:off x="511031" y="1628800"/>
            <a:ext cx="8229600" cy="4525963"/>
          </a:xfrm>
        </p:spPr>
        <p:txBody>
          <a:bodyPr>
            <a:normAutofit lnSpcReduction="10000"/>
          </a:bodyPr>
          <a:lstStyle/>
          <a:p>
            <a:pPr eaLnBrk="1" hangingPunct="1"/>
            <a:r>
              <a:rPr lang="en-US" altLang="zh-TW" dirty="0" smtClean="0"/>
              <a:t>The end result of the operation is unchanged no matter how many times the operation is repeated.</a:t>
            </a:r>
          </a:p>
          <a:p>
            <a:pPr eaLnBrk="1" hangingPunct="1"/>
            <a:r>
              <a:rPr lang="en-US" altLang="zh-TW" dirty="0" smtClean="0"/>
              <a:t>Due to no side effects, </a:t>
            </a:r>
          </a:p>
          <a:p>
            <a:pPr lvl="1" eaLnBrk="1" hangingPunct="1"/>
            <a:r>
              <a:rPr lang="en-US" altLang="zh-TW" dirty="0" smtClean="0"/>
              <a:t>Resources can be freely distributed.</a:t>
            </a:r>
          </a:p>
          <a:p>
            <a:pPr lvl="1" eaLnBrk="1" hangingPunct="1"/>
            <a:r>
              <a:rPr lang="en-US" altLang="zh-TW" dirty="0" smtClean="0"/>
              <a:t>Proxy functions can be freely inserted.</a:t>
            </a:r>
          </a:p>
          <a:p>
            <a:pPr eaLnBrk="1" hangingPunct="1"/>
            <a:r>
              <a:rPr lang="en-US" altLang="zh-TW" dirty="0" smtClean="0"/>
              <a:t>Implementation of REST in HTTP</a:t>
            </a:r>
          </a:p>
          <a:p>
            <a:pPr lvl="1" eaLnBrk="1" hangingPunct="1"/>
            <a:r>
              <a:rPr lang="en-US" altLang="zh-TW" dirty="0" smtClean="0"/>
              <a:t>CREATE =&gt; HTTP POST; READ =&gt; HTTP GET; UPDATE =&gt; HTTP PUT; DELETE =&gt; HTTP DELETE</a:t>
            </a:r>
          </a:p>
          <a:p>
            <a:pPr lvl="1" eaLnBrk="1" hangingPunct="1"/>
            <a:endParaRPr lang="en-US" altLang="zh-TW" dirty="0" smtClean="0"/>
          </a:p>
          <a:p>
            <a:pPr lvl="1" eaLnBrk="1" hangingPunct="1"/>
            <a:endParaRPr lang="en-US" altLang="zh-TW" dirty="0"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50</a:t>
            </a:fld>
            <a:endParaRPr lang="zh-TW" altLang="en-US"/>
          </a:p>
        </p:txBody>
      </p:sp>
    </p:spTree>
    <p:extLst>
      <p:ext uri="{BB962C8B-B14F-4D97-AF65-F5344CB8AC3E}">
        <p14:creationId xmlns:p14="http://schemas.microsoft.com/office/powerpoint/2010/main" val="3566662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390437"/>
            <a:ext cx="8229600" cy="1143000"/>
          </a:xfrm>
        </p:spPr>
        <p:txBody>
          <a:bodyPr/>
          <a:lstStyle/>
          <a:p>
            <a:pPr eaLnBrk="1" hangingPunct="1"/>
            <a:r>
              <a:rPr lang="en-US" altLang="zh-TW" dirty="0" smtClean="0"/>
              <a:t>Why REST for M2M?</a:t>
            </a:r>
          </a:p>
        </p:txBody>
      </p:sp>
      <p:sp>
        <p:nvSpPr>
          <p:cNvPr id="69635" name="Content Placeholder 2"/>
          <p:cNvSpPr>
            <a:spLocks noGrp="1"/>
          </p:cNvSpPr>
          <p:nvPr>
            <p:ph idx="1"/>
          </p:nvPr>
        </p:nvSpPr>
        <p:spPr>
          <a:xfrm>
            <a:off x="457200" y="1772816"/>
            <a:ext cx="8229600" cy="4525963"/>
          </a:xfrm>
        </p:spPr>
        <p:txBody>
          <a:bodyPr>
            <a:normAutofit fontScale="92500"/>
          </a:bodyPr>
          <a:lstStyle/>
          <a:p>
            <a:pPr eaLnBrk="1" hangingPunct="1"/>
            <a:r>
              <a:rPr lang="en-US" altLang="zh-TW" sz="2400" dirty="0" smtClean="0"/>
              <a:t>REST mapped well to M2M by modeling M2M sensor and devices as REST resources that have particular states to be manipulated.</a:t>
            </a:r>
          </a:p>
          <a:p>
            <a:pPr eaLnBrk="1" hangingPunct="1"/>
            <a:r>
              <a:rPr lang="en-US" altLang="zh-TW" sz="2400" dirty="0" smtClean="0"/>
              <a:t>The REST-based architecture allows visualization and manipulation of M2M sensors and devices using a web browser.  It also allows web mash-ups of information from multiple M2M sensors and devices.</a:t>
            </a:r>
          </a:p>
          <a:p>
            <a:pPr eaLnBrk="1" hangingPunct="1"/>
            <a:r>
              <a:rPr lang="en-US" altLang="zh-TW" sz="2400" dirty="0" smtClean="0"/>
              <a:t>Furthermore, scalability is greatly improved because the states transferred to the client can be cached and each communication with the server is stateless.  This is particularly true when a proxy is used to serve many M2M sensors or devices.</a:t>
            </a:r>
          </a:p>
          <a:p>
            <a:pPr eaLnBrk="1" hangingPunct="1"/>
            <a:r>
              <a:rPr lang="en-US" altLang="zh-TW" sz="2400" dirty="0" smtClean="0"/>
              <a:t>Large M2M applications can be developed using simple HTML and Javascript.</a:t>
            </a:r>
          </a:p>
          <a:p>
            <a:pPr eaLnBrk="1" hangingPunct="1"/>
            <a:endParaRPr lang="en-US" altLang="zh-TW" sz="2400" dirty="0" smtClean="0"/>
          </a:p>
          <a:p>
            <a:pPr eaLnBrk="1" hangingPunct="1"/>
            <a:endParaRPr lang="en-US" altLang="zh-TW" sz="2400" dirty="0" smtClean="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51</a:t>
            </a:fld>
            <a:endParaRPr lang="zh-TW" altLang="en-US"/>
          </a:p>
        </p:txBody>
      </p:sp>
    </p:spTree>
    <p:extLst>
      <p:ext uri="{BB962C8B-B14F-4D97-AF65-F5344CB8AC3E}">
        <p14:creationId xmlns:p14="http://schemas.microsoft.com/office/powerpoint/2010/main" val="3619182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zh-TW" dirty="0" smtClean="0"/>
              <a:t>M2M REST – READ via HTTP GET</a:t>
            </a:r>
          </a:p>
        </p:txBody>
      </p:sp>
      <p:pic>
        <p:nvPicPr>
          <p:cNvPr id="706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84858"/>
            <a:ext cx="4824413"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7"/>
          <p:cNvSpPr txBox="1">
            <a:spLocks noChangeArrowheads="1"/>
          </p:cNvSpPr>
          <p:nvPr/>
        </p:nvSpPr>
        <p:spPr bwMode="auto">
          <a:xfrm>
            <a:off x="1258888" y="5373688"/>
            <a:ext cx="6923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dirty="0">
                <a:latin typeface="Arial" panose="020B0604020202020204" pitchFamily="34" charset="0"/>
                <a:cs typeface="Arial" panose="020B0604020202020204" pitchFamily="34" charset="0"/>
              </a:rPr>
              <a:t>This shows that HTTP GET request is used to read the state of an</a:t>
            </a:r>
          </a:p>
          <a:p>
            <a:pPr eaLnBrk="1" hangingPunct="1">
              <a:spcBef>
                <a:spcPct val="0"/>
              </a:spcBef>
              <a:buFontTx/>
              <a:buNone/>
            </a:pPr>
            <a:r>
              <a:rPr lang="en-US" altLang="zh-TW" sz="1800" dirty="0">
                <a:latin typeface="Arial" panose="020B0604020202020204" pitchFamily="34" charset="0"/>
                <a:cs typeface="Arial" panose="020B0604020202020204" pitchFamily="34" charset="0"/>
              </a:rPr>
              <a:t>M2M resource.  The  result is returned in an HTTP response.</a:t>
            </a:r>
          </a:p>
        </p:txBody>
      </p:sp>
      <p:sp>
        <p:nvSpPr>
          <p:cNvPr id="70662" name="TextBox 7"/>
          <p:cNvSpPr txBox="1">
            <a:spLocks noChangeArrowheads="1"/>
          </p:cNvSpPr>
          <p:nvPr/>
        </p:nvSpPr>
        <p:spPr bwMode="auto">
          <a:xfrm>
            <a:off x="2051050" y="5013870"/>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52</a:t>
            </a:fld>
            <a:endParaRPr lang="zh-TW" altLang="en-US"/>
          </a:p>
        </p:txBody>
      </p:sp>
    </p:spTree>
    <p:extLst>
      <p:ext uri="{BB962C8B-B14F-4D97-AF65-F5344CB8AC3E}">
        <p14:creationId xmlns:p14="http://schemas.microsoft.com/office/powerpoint/2010/main" val="1820662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93874" y="260648"/>
            <a:ext cx="8229600" cy="1143000"/>
          </a:xfrm>
        </p:spPr>
        <p:txBody>
          <a:bodyPr/>
          <a:lstStyle/>
          <a:p>
            <a:r>
              <a:rPr lang="en-US" altLang="zh-TW" dirty="0" smtClean="0"/>
              <a:t>M2M REST – Use of Proxy to READ </a:t>
            </a:r>
          </a:p>
        </p:txBody>
      </p:sp>
      <p:pic>
        <p:nvPicPr>
          <p:cNvPr id="716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96181"/>
            <a:ext cx="589915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7"/>
          <p:cNvSpPr txBox="1">
            <a:spLocks noChangeArrowheads="1"/>
          </p:cNvSpPr>
          <p:nvPr/>
        </p:nvSpPr>
        <p:spPr bwMode="auto">
          <a:xfrm>
            <a:off x="1835150" y="5444331"/>
            <a:ext cx="5473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1686" name="TextBox 6"/>
          <p:cNvSpPr txBox="1">
            <a:spLocks noChangeArrowheads="1"/>
          </p:cNvSpPr>
          <p:nvPr/>
        </p:nvSpPr>
        <p:spPr bwMode="auto">
          <a:xfrm>
            <a:off x="493874" y="5704682"/>
            <a:ext cx="8259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dirty="0">
                <a:latin typeface="Arial" panose="020B0604020202020204" pitchFamily="34" charset="0"/>
                <a:cs typeface="Arial" panose="020B0604020202020204" pitchFamily="34" charset="0"/>
              </a:rPr>
              <a:t>This shows that a proxy is used to cache the result of a GET of Client 1 </a:t>
            </a:r>
          </a:p>
          <a:p>
            <a:pPr eaLnBrk="1" hangingPunct="1">
              <a:spcBef>
                <a:spcPct val="0"/>
              </a:spcBef>
              <a:buFontTx/>
              <a:buNone/>
            </a:pPr>
            <a:r>
              <a:rPr lang="en-US" altLang="zh-TW" sz="1800" dirty="0">
                <a:latin typeface="Arial" panose="020B0604020202020204" pitchFamily="34" charset="0"/>
                <a:cs typeface="Arial" panose="020B0604020202020204" pitchFamily="34" charset="0"/>
              </a:rPr>
              <a:t>so that the request from Client 2 can get the result form the cache in the proxy.</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53</a:t>
            </a:fld>
            <a:endParaRPr lang="zh-TW" altLang="en-US"/>
          </a:p>
        </p:txBody>
      </p:sp>
    </p:spTree>
    <p:extLst>
      <p:ext uri="{BB962C8B-B14F-4D97-AF65-F5344CB8AC3E}">
        <p14:creationId xmlns:p14="http://schemas.microsoft.com/office/powerpoint/2010/main" val="9069740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fontScale="90000"/>
          </a:bodyPr>
          <a:lstStyle/>
          <a:p>
            <a:r>
              <a:rPr lang="en-US" altLang="zh-TW" dirty="0" smtClean="0"/>
              <a:t>M2M REST – Read from Sensors</a:t>
            </a:r>
            <a:br>
              <a:rPr lang="en-US" altLang="zh-TW" dirty="0" smtClean="0"/>
            </a:br>
            <a:r>
              <a:rPr lang="en-US" altLang="zh-TW" dirty="0" smtClean="0"/>
              <a:t>with Native Protocols</a:t>
            </a: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01502"/>
            <a:ext cx="5992812"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7"/>
          <p:cNvSpPr txBox="1">
            <a:spLocks noChangeArrowheads="1"/>
          </p:cNvSpPr>
          <p:nvPr/>
        </p:nvSpPr>
        <p:spPr bwMode="auto">
          <a:xfrm>
            <a:off x="1979613" y="6310015"/>
            <a:ext cx="54721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54</a:t>
            </a:fld>
            <a:endParaRPr lang="zh-TW" altLang="en-US"/>
          </a:p>
        </p:txBody>
      </p:sp>
    </p:spTree>
    <p:extLst>
      <p:ext uri="{BB962C8B-B14F-4D97-AF65-F5344CB8AC3E}">
        <p14:creationId xmlns:p14="http://schemas.microsoft.com/office/powerpoint/2010/main" val="1317531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fontScale="90000"/>
          </a:bodyPr>
          <a:lstStyle/>
          <a:p>
            <a:r>
              <a:rPr lang="en-US" altLang="zh-TW" sz="3600" dirty="0" smtClean="0"/>
              <a:t>M2M REST – Get Steaming Events from Sensors via Multipart HTTP Responses</a:t>
            </a:r>
          </a:p>
        </p:txBody>
      </p:sp>
      <p:pic>
        <p:nvPicPr>
          <p:cNvPr id="73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699344"/>
            <a:ext cx="495300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5"/>
          <p:cNvSpPr txBox="1">
            <a:spLocks noChangeArrowheads="1"/>
          </p:cNvSpPr>
          <p:nvPr/>
        </p:nvSpPr>
        <p:spPr bwMode="auto">
          <a:xfrm>
            <a:off x="592138" y="5879232"/>
            <a:ext cx="8096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HTTP  “Server Push” Technique for sending streaming events</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(requires support of special MIME type) from M2M resource to client or proxy </a:t>
            </a:r>
          </a:p>
        </p:txBody>
      </p:sp>
      <p:sp>
        <p:nvSpPr>
          <p:cNvPr id="73734" name="TextBox 6"/>
          <p:cNvSpPr txBox="1">
            <a:spLocks noChangeArrowheads="1"/>
          </p:cNvSpPr>
          <p:nvPr/>
        </p:nvSpPr>
        <p:spPr bwMode="auto">
          <a:xfrm>
            <a:off x="1908175" y="5517282"/>
            <a:ext cx="54721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55</a:t>
            </a:fld>
            <a:endParaRPr lang="zh-TW" altLang="en-US"/>
          </a:p>
        </p:txBody>
      </p:sp>
    </p:spTree>
    <p:extLst>
      <p:ext uri="{BB962C8B-B14F-4D97-AF65-F5344CB8AC3E}">
        <p14:creationId xmlns:p14="http://schemas.microsoft.com/office/powerpoint/2010/main" val="29851067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fontScale="90000"/>
          </a:bodyPr>
          <a:lstStyle/>
          <a:p>
            <a:r>
              <a:rPr lang="en-US" altLang="zh-TW" dirty="0" smtClean="0"/>
              <a:t>M2M REST – Get Continuous Responses from Sensors via HTTP</a:t>
            </a:r>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628800"/>
            <a:ext cx="5329238"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p:cNvSpPr txBox="1">
            <a:spLocks noChangeArrowheads="1"/>
          </p:cNvSpPr>
          <p:nvPr/>
        </p:nvSpPr>
        <p:spPr bwMode="auto">
          <a:xfrm>
            <a:off x="1763712" y="5663854"/>
            <a:ext cx="54721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4758" name="TextBox 6"/>
          <p:cNvSpPr txBox="1">
            <a:spLocks noChangeArrowheads="1"/>
          </p:cNvSpPr>
          <p:nvPr/>
        </p:nvSpPr>
        <p:spPr bwMode="auto">
          <a:xfrm>
            <a:off x="379413" y="5951563"/>
            <a:ext cx="8520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HTTP  “Long Polling” Technique for sending continuous responses</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(doesn’t need support of special MIME type) from M2M resource to client or proxy </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56</a:t>
            </a:fld>
            <a:endParaRPr lang="zh-TW" altLang="en-US"/>
          </a:p>
        </p:txBody>
      </p:sp>
    </p:spTree>
    <p:extLst>
      <p:ext uri="{BB962C8B-B14F-4D97-AF65-F5344CB8AC3E}">
        <p14:creationId xmlns:p14="http://schemas.microsoft.com/office/powerpoint/2010/main" val="3300236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normAutofit fontScale="90000"/>
          </a:bodyPr>
          <a:lstStyle/>
          <a:p>
            <a:r>
              <a:rPr lang="en-US" altLang="zh-TW" sz="4000" dirty="0" smtClean="0"/>
              <a:t>M2M REST – Use of Caching Proxies to Increase Scalability of Sensor Reading</a:t>
            </a:r>
          </a:p>
        </p:txBody>
      </p:sp>
      <p:pic>
        <p:nvPicPr>
          <p:cNvPr id="757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35299"/>
            <a:ext cx="669607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5"/>
          <p:cNvSpPr txBox="1">
            <a:spLocks noChangeArrowheads="1"/>
          </p:cNvSpPr>
          <p:nvPr/>
        </p:nvSpPr>
        <p:spPr bwMode="auto">
          <a:xfrm>
            <a:off x="1692275" y="5796111"/>
            <a:ext cx="54721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5782" name="TextBox 6"/>
          <p:cNvSpPr txBox="1">
            <a:spLocks noChangeArrowheads="1"/>
          </p:cNvSpPr>
          <p:nvPr/>
        </p:nvSpPr>
        <p:spPr bwMode="auto">
          <a:xfrm>
            <a:off x="442913" y="6083449"/>
            <a:ext cx="841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Two layers of HTTP proxies to increase scalability of access to an M2M sensor</a:t>
            </a:r>
          </a:p>
        </p:txBody>
      </p:sp>
      <p:sp>
        <p:nvSpPr>
          <p:cNvPr id="75783" name="TextBox 7"/>
          <p:cNvSpPr txBox="1">
            <a:spLocks noChangeArrowheads="1"/>
          </p:cNvSpPr>
          <p:nvPr/>
        </p:nvSpPr>
        <p:spPr bwMode="auto">
          <a:xfrm>
            <a:off x="6046788" y="2713186"/>
            <a:ext cx="3097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dirty="0">
                <a:latin typeface="Arial" panose="020B0604020202020204" pitchFamily="34" charset="0"/>
                <a:cs typeface="Arial" panose="020B0604020202020204" pitchFamily="34" charset="0"/>
              </a:rPr>
              <a:t>Control of Caching using HTTP</a:t>
            </a:r>
          </a:p>
          <a:p>
            <a:pPr eaLnBrk="1" hangingPunct="1">
              <a:spcBef>
                <a:spcPct val="0"/>
              </a:spcBef>
            </a:pPr>
            <a:r>
              <a:rPr lang="en-US" altLang="zh-TW" sz="1400" dirty="0">
                <a:latin typeface="Arial" panose="020B0604020202020204" pitchFamily="34" charset="0"/>
                <a:cs typeface="Arial" panose="020B0604020202020204" pitchFamily="34" charset="0"/>
              </a:rPr>
              <a:t>If-Modified-Since Header(Request) </a:t>
            </a:r>
          </a:p>
          <a:p>
            <a:pPr eaLnBrk="1" hangingPunct="1">
              <a:spcBef>
                <a:spcPct val="0"/>
              </a:spcBef>
            </a:pPr>
            <a:r>
              <a:rPr lang="en-US" altLang="zh-TW" sz="1400" dirty="0">
                <a:latin typeface="Arial" panose="020B0604020202020204" pitchFamily="34" charset="0"/>
                <a:cs typeface="Arial" panose="020B0604020202020204" pitchFamily="34" charset="0"/>
              </a:rPr>
              <a:t>Last-Modified Header(Response)</a:t>
            </a:r>
          </a:p>
          <a:p>
            <a:pPr eaLnBrk="1" hangingPunct="1">
              <a:spcBef>
                <a:spcPct val="0"/>
              </a:spcBef>
            </a:pPr>
            <a:r>
              <a:rPr lang="en-US" altLang="zh-TW" sz="1400" dirty="0">
                <a:latin typeface="Arial" panose="020B0604020202020204" pitchFamily="34" charset="0"/>
                <a:cs typeface="Arial" panose="020B0604020202020204" pitchFamily="34" charset="0"/>
              </a:rPr>
              <a:t>Not Modified(Response)</a:t>
            </a:r>
            <a:endParaRPr lang="en-US" altLang="zh-TW" sz="1600" dirty="0">
              <a:latin typeface="Arial" panose="020B0604020202020204" pitchFamily="34" charset="0"/>
              <a:cs typeface="Arial" panose="020B0604020202020204" pitchFamily="34" charset="0"/>
            </a:endParaRPr>
          </a:p>
          <a:p>
            <a:pPr eaLnBrk="1" hangingPunct="1">
              <a:spcBef>
                <a:spcPct val="0"/>
              </a:spcBef>
            </a:pPr>
            <a:r>
              <a:rPr lang="en-US" altLang="zh-TW" sz="1400" dirty="0">
                <a:latin typeface="Arial" panose="020B0604020202020204" pitchFamily="34" charset="0"/>
                <a:cs typeface="Arial" panose="020B0604020202020204" pitchFamily="34" charset="0"/>
              </a:rPr>
              <a:t>Expiration Time(Response)</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57</a:t>
            </a:fld>
            <a:endParaRPr lang="zh-TW" altLang="en-US"/>
          </a:p>
        </p:txBody>
      </p:sp>
    </p:spTree>
    <p:extLst>
      <p:ext uri="{BB962C8B-B14F-4D97-AF65-F5344CB8AC3E}">
        <p14:creationId xmlns:p14="http://schemas.microsoft.com/office/powerpoint/2010/main" val="13269533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normAutofit fontScale="90000"/>
          </a:bodyPr>
          <a:lstStyle/>
          <a:p>
            <a:r>
              <a:rPr lang="en-US" altLang="zh-TW" dirty="0" smtClean="0"/>
              <a:t>M2M REST – Configure Device via HTTP (1)</a:t>
            </a:r>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14078"/>
            <a:ext cx="63373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5"/>
          <p:cNvSpPr txBox="1">
            <a:spLocks noChangeArrowheads="1"/>
          </p:cNvSpPr>
          <p:nvPr/>
        </p:nvSpPr>
        <p:spPr bwMode="auto">
          <a:xfrm>
            <a:off x="1692275" y="5724103"/>
            <a:ext cx="54721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6806" name="TextBox 6"/>
          <p:cNvSpPr txBox="1">
            <a:spLocks noChangeArrowheads="1"/>
          </p:cNvSpPr>
          <p:nvPr/>
        </p:nvSpPr>
        <p:spPr bwMode="auto">
          <a:xfrm>
            <a:off x="-107950" y="6011441"/>
            <a:ext cx="9409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Use of HTTP PUT to configure sensor devices: (1) directly or (2) via device native protocol</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58</a:t>
            </a:fld>
            <a:endParaRPr lang="zh-TW" altLang="en-US"/>
          </a:p>
        </p:txBody>
      </p:sp>
    </p:spTree>
    <p:extLst>
      <p:ext uri="{BB962C8B-B14F-4D97-AF65-F5344CB8AC3E}">
        <p14:creationId xmlns:p14="http://schemas.microsoft.com/office/powerpoint/2010/main" val="1279098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normAutofit fontScale="90000"/>
          </a:bodyPr>
          <a:lstStyle/>
          <a:p>
            <a:r>
              <a:rPr lang="en-US" altLang="zh-TW" dirty="0" smtClean="0"/>
              <a:t>M2M REST – Configure Device via HTTP (2)</a:t>
            </a:r>
          </a:p>
        </p:txBody>
      </p:sp>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34728"/>
            <a:ext cx="6408738"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5"/>
          <p:cNvSpPr txBox="1">
            <a:spLocks noChangeArrowheads="1"/>
          </p:cNvSpPr>
          <p:nvPr/>
        </p:nvSpPr>
        <p:spPr bwMode="auto">
          <a:xfrm>
            <a:off x="1619250" y="5722516"/>
            <a:ext cx="54737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7830" name="TextBox 6"/>
          <p:cNvSpPr txBox="1">
            <a:spLocks noChangeArrowheads="1"/>
          </p:cNvSpPr>
          <p:nvPr/>
        </p:nvSpPr>
        <p:spPr bwMode="auto">
          <a:xfrm>
            <a:off x="1384300" y="6011441"/>
            <a:ext cx="6280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Use of HTTP POST to configure sensor devices via a Proxy</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59</a:t>
            </a:fld>
            <a:endParaRPr lang="zh-TW" altLang="en-US"/>
          </a:p>
        </p:txBody>
      </p:sp>
    </p:spTree>
    <p:extLst>
      <p:ext uri="{BB962C8B-B14F-4D97-AF65-F5344CB8AC3E}">
        <p14:creationId xmlns:p14="http://schemas.microsoft.com/office/powerpoint/2010/main" val="2372009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199" y="620688"/>
            <a:ext cx="8464089" cy="936104"/>
          </a:xfrm>
        </p:spPr>
        <p:txBody>
          <a:bodyPr>
            <a:normAutofit fontScale="90000"/>
          </a:bodyPr>
          <a:lstStyle/>
          <a:p>
            <a:r>
              <a:rPr lang="en-US" altLang="zh-TW" dirty="0">
                <a:solidFill>
                  <a:schemeClr val="tx1"/>
                </a:solidFill>
              </a:rPr>
              <a:t>oneM2M Functional Architecture </a:t>
            </a:r>
            <a:endParaRPr lang="zh-TW" altLang="en-US" dirty="0">
              <a:solidFill>
                <a:schemeClr val="tx1"/>
              </a:solidFill>
            </a:endParaRPr>
          </a:p>
        </p:txBody>
      </p:sp>
      <p:pic>
        <p:nvPicPr>
          <p:cNvPr id="4" name="圖片 3"/>
          <p:cNvPicPr>
            <a:picLocks noChangeAspect="1"/>
          </p:cNvPicPr>
          <p:nvPr/>
        </p:nvPicPr>
        <p:blipFill>
          <a:blip r:embed="rId3"/>
          <a:stretch>
            <a:fillRect/>
          </a:stretch>
        </p:blipFill>
        <p:spPr>
          <a:xfrm>
            <a:off x="85336" y="2355839"/>
            <a:ext cx="9019048" cy="3266667"/>
          </a:xfrm>
          <a:prstGeom prst="rect">
            <a:avLst/>
          </a:prstGeom>
        </p:spPr>
      </p:pic>
      <p:sp>
        <p:nvSpPr>
          <p:cNvPr id="5" name="文字方塊 4"/>
          <p:cNvSpPr txBox="1"/>
          <p:nvPr/>
        </p:nvSpPr>
        <p:spPr>
          <a:xfrm>
            <a:off x="2642433" y="5856480"/>
            <a:ext cx="4648067" cy="369332"/>
          </a:xfrm>
          <a:prstGeom prst="rect">
            <a:avLst/>
          </a:prstGeom>
          <a:noFill/>
        </p:spPr>
        <p:txBody>
          <a:bodyPr wrap="none" rtlCol="0">
            <a:spAutoFit/>
          </a:bodyPr>
          <a:lstStyle/>
          <a:p>
            <a:r>
              <a:rPr lang="en-US" altLang="zh-TW" dirty="0" smtClean="0">
                <a:solidFill>
                  <a:prstClr val="black"/>
                </a:solidFill>
              </a:rPr>
              <a:t>A Distributed Application Platform for IoT/M2M</a:t>
            </a:r>
            <a:endParaRPr lang="zh-TW" altLang="en-US" dirty="0">
              <a:solidFill>
                <a:prstClr val="black"/>
              </a:solidFill>
            </a:endParaRPr>
          </a:p>
        </p:txBody>
      </p:sp>
      <p:sp>
        <p:nvSpPr>
          <p:cNvPr id="6" name="文字方塊 5"/>
          <p:cNvSpPr txBox="1"/>
          <p:nvPr/>
        </p:nvSpPr>
        <p:spPr>
          <a:xfrm>
            <a:off x="7332612" y="6041146"/>
            <a:ext cx="1809919" cy="369332"/>
          </a:xfrm>
          <a:prstGeom prst="rect">
            <a:avLst/>
          </a:prstGeom>
          <a:noFill/>
        </p:spPr>
        <p:txBody>
          <a:bodyPr wrap="none" rtlCol="0">
            <a:spAutoFit/>
          </a:bodyPr>
          <a:lstStyle/>
          <a:p>
            <a:r>
              <a:rPr lang="en-US" altLang="zh-TW" dirty="0" smtClean="0">
                <a:solidFill>
                  <a:prstClr val="black"/>
                </a:solidFill>
              </a:rPr>
              <a:t>Source: oneM2M</a:t>
            </a:r>
            <a:endParaRPr lang="zh-TW" altLang="en-US" dirty="0">
              <a:solidFill>
                <a:prstClr val="black"/>
              </a:solidFill>
            </a:endParaRPr>
          </a:p>
        </p:txBody>
      </p:sp>
      <p:sp>
        <p:nvSpPr>
          <p:cNvPr id="7" name="文字方塊 6"/>
          <p:cNvSpPr txBox="1"/>
          <p:nvPr/>
        </p:nvSpPr>
        <p:spPr>
          <a:xfrm>
            <a:off x="6282778" y="1777187"/>
            <a:ext cx="2821606" cy="923330"/>
          </a:xfrm>
          <a:prstGeom prst="rect">
            <a:avLst/>
          </a:prstGeom>
          <a:noFill/>
        </p:spPr>
        <p:txBody>
          <a:bodyPr wrap="none" rtlCol="0">
            <a:spAutoFit/>
          </a:bodyPr>
          <a:lstStyle/>
          <a:p>
            <a:r>
              <a:rPr lang="en-US" altLang="zh-TW" dirty="0" smtClean="0">
                <a:solidFill>
                  <a:prstClr val="black"/>
                </a:solidFill>
              </a:rPr>
              <a:t>AE: Application Entity</a:t>
            </a:r>
          </a:p>
          <a:p>
            <a:r>
              <a:rPr lang="en-US" altLang="zh-TW" dirty="0" smtClean="0">
                <a:solidFill>
                  <a:prstClr val="black"/>
                </a:solidFill>
              </a:rPr>
              <a:t>CSE: Common Service Entity</a:t>
            </a:r>
          </a:p>
          <a:p>
            <a:r>
              <a:rPr lang="en-US" altLang="zh-TW" dirty="0" smtClean="0">
                <a:solidFill>
                  <a:prstClr val="black"/>
                </a:solidFill>
              </a:rPr>
              <a:t>NSE: Network Service Entity</a:t>
            </a:r>
            <a:endParaRPr lang="zh-TW" altLang="en-US" dirty="0">
              <a:solidFill>
                <a:prstClr val="black"/>
              </a:solidFill>
            </a:endParaRPr>
          </a:p>
        </p:txBody>
      </p:sp>
      <p:sp>
        <p:nvSpPr>
          <p:cNvPr id="8" name="投影片編號版面配置區 7"/>
          <p:cNvSpPr>
            <a:spLocks noGrp="1"/>
          </p:cNvSpPr>
          <p:nvPr>
            <p:ph type="sldNum" sz="quarter" idx="4"/>
          </p:nvPr>
        </p:nvSpPr>
        <p:spPr/>
        <p:txBody>
          <a:bodyPr/>
          <a:lstStyle/>
          <a:p>
            <a:fld id="{BC71E80C-9635-473D-9F26-B779060F2DD3}"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27341287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r>
              <a:rPr lang="en-US" altLang="zh-TW" dirty="0" smtClean="0"/>
              <a:t>Store M2M Device States in the REST Server (1)</a:t>
            </a:r>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971550" y="1857846"/>
            <a:ext cx="759618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5"/>
          <p:cNvSpPr txBox="1">
            <a:spLocks noChangeArrowheads="1"/>
          </p:cNvSpPr>
          <p:nvPr/>
        </p:nvSpPr>
        <p:spPr bwMode="auto">
          <a:xfrm>
            <a:off x="2051050" y="4521671"/>
            <a:ext cx="54737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79878" name="TextBox 6"/>
          <p:cNvSpPr txBox="1">
            <a:spLocks noChangeArrowheads="1"/>
          </p:cNvSpPr>
          <p:nvPr/>
        </p:nvSpPr>
        <p:spPr bwMode="auto">
          <a:xfrm>
            <a:off x="1047750" y="5169371"/>
            <a:ext cx="731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Step 1. Create a resource representation in the REST Server</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by sending a POST to the REST Server.</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The REST Server returns with the URL of the newly created resource.</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60</a:t>
            </a:fld>
            <a:endParaRPr lang="zh-TW" altLang="en-US"/>
          </a:p>
        </p:txBody>
      </p:sp>
    </p:spTree>
    <p:extLst>
      <p:ext uri="{BB962C8B-B14F-4D97-AF65-F5344CB8AC3E}">
        <p14:creationId xmlns:p14="http://schemas.microsoft.com/office/powerpoint/2010/main" val="36939038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fontScale="90000"/>
          </a:bodyPr>
          <a:lstStyle/>
          <a:p>
            <a:r>
              <a:rPr lang="en-US" altLang="zh-TW" dirty="0" smtClean="0"/>
              <a:t>Store M2M Device States in the REST Server (2)</a:t>
            </a:r>
          </a:p>
        </p:txBody>
      </p:sp>
      <p:pic>
        <p:nvPicPr>
          <p:cNvPr id="809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395288" y="1773238"/>
            <a:ext cx="85232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5"/>
          <p:cNvSpPr txBox="1">
            <a:spLocks noChangeArrowheads="1"/>
          </p:cNvSpPr>
          <p:nvPr/>
        </p:nvSpPr>
        <p:spPr bwMode="auto">
          <a:xfrm>
            <a:off x="1903413" y="459422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80902" name="TextBox 6"/>
          <p:cNvSpPr txBox="1">
            <a:spLocks noChangeArrowheads="1"/>
          </p:cNvSpPr>
          <p:nvPr/>
        </p:nvSpPr>
        <p:spPr bwMode="auto">
          <a:xfrm>
            <a:off x="1136650" y="5241925"/>
            <a:ext cx="6840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Step 2. Device then stores its state to the newly created resource</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by sending a PUT to the REST Server.</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61</a:t>
            </a:fld>
            <a:endParaRPr lang="zh-TW" altLang="en-US"/>
          </a:p>
        </p:txBody>
      </p:sp>
    </p:spTree>
    <p:extLst>
      <p:ext uri="{BB962C8B-B14F-4D97-AF65-F5344CB8AC3E}">
        <p14:creationId xmlns:p14="http://schemas.microsoft.com/office/powerpoint/2010/main" val="600488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normAutofit fontScale="90000"/>
          </a:bodyPr>
          <a:lstStyle/>
          <a:p>
            <a:r>
              <a:rPr lang="en-US" altLang="zh-TW" dirty="0" smtClean="0"/>
              <a:t>Retrieve M2M Device States in the REST Server</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50773" y="2001167"/>
            <a:ext cx="88217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5"/>
          <p:cNvSpPr txBox="1">
            <a:spLocks noChangeArrowheads="1"/>
          </p:cNvSpPr>
          <p:nvPr/>
        </p:nvSpPr>
        <p:spPr bwMode="auto">
          <a:xfrm>
            <a:off x="1958948" y="4233192"/>
            <a:ext cx="54721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dirty="0">
                <a:solidFill>
                  <a:srgbClr val="414141"/>
                </a:solidFill>
                <a:cs typeface="Arial" panose="020B0604020202020204" pitchFamily="34" charset="0"/>
              </a:rPr>
              <a:t>Source: M2M Communications: A Systems Approach, Wiley, 2012</a:t>
            </a:r>
          </a:p>
        </p:txBody>
      </p:sp>
      <p:sp>
        <p:nvSpPr>
          <p:cNvPr id="81926" name="TextBox 6"/>
          <p:cNvSpPr txBox="1">
            <a:spLocks noChangeArrowheads="1"/>
          </p:cNvSpPr>
          <p:nvPr/>
        </p:nvSpPr>
        <p:spPr bwMode="auto">
          <a:xfrm>
            <a:off x="568298" y="5025355"/>
            <a:ext cx="7891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To retrieve the state of an M2M device, the requester first needs to discover</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the address of the REST server for the device from the DNS server.</a:t>
            </a:r>
          </a:p>
          <a:p>
            <a:pPr algn="ctr" eaLnBrk="1" hangingPunct="1">
              <a:spcBef>
                <a:spcPct val="0"/>
              </a:spcBef>
              <a:buFontTx/>
              <a:buNone/>
            </a:pPr>
            <a:r>
              <a:rPr lang="en-US" altLang="zh-TW" sz="1800" dirty="0">
                <a:latin typeface="Arial" panose="020B0604020202020204" pitchFamily="34" charset="0"/>
                <a:cs typeface="Arial" panose="020B0604020202020204" pitchFamily="34" charset="0"/>
              </a:rPr>
              <a:t>It then sends a GET to retrieve the state of the device.</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62</a:t>
            </a:fld>
            <a:endParaRPr lang="zh-TW" altLang="en-US"/>
          </a:p>
        </p:txBody>
      </p:sp>
    </p:spTree>
    <p:extLst>
      <p:ext uri="{BB962C8B-B14F-4D97-AF65-F5344CB8AC3E}">
        <p14:creationId xmlns:p14="http://schemas.microsoft.com/office/powerpoint/2010/main" val="1041490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9750" y="2708275"/>
            <a:ext cx="8229600" cy="1143000"/>
          </a:xfrm>
        </p:spPr>
        <p:txBody>
          <a:bodyPr>
            <a:normAutofit fontScale="90000"/>
          </a:bodyPr>
          <a:lstStyle/>
          <a:p>
            <a:pPr marL="514350" indent="-514350" eaLnBrk="1" hangingPunct="1"/>
            <a:r>
              <a:rPr lang="en-US" dirty="0" smtClean="0">
                <a:ea typeface="新細明體" pitchFamily="18" charset="-120"/>
              </a:rPr>
              <a:t>Resource-Based M2M Communications</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63</a:t>
            </a:fld>
            <a:endParaRPr lang="zh-TW" altLang="en-US"/>
          </a:p>
        </p:txBody>
      </p:sp>
    </p:spTree>
    <p:extLst>
      <p:ext uri="{BB962C8B-B14F-4D97-AF65-F5344CB8AC3E}">
        <p14:creationId xmlns:p14="http://schemas.microsoft.com/office/powerpoint/2010/main" val="690751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Resource-based Information </a:t>
            </a:r>
            <a:r>
              <a:rPr lang="en-US" altLang="zh-TW" dirty="0"/>
              <a:t>Model</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a:t>All entities in the oneM2M System, such as AEs, CSEs, data, etc. are represented as resources.</a:t>
            </a:r>
          </a:p>
          <a:p>
            <a:r>
              <a:rPr lang="en-US" altLang="zh-TW" dirty="0"/>
              <a:t> A resource structure is specified as a representation of such resources. Such resources are uniquely </a:t>
            </a:r>
            <a:r>
              <a:rPr lang="en-US" altLang="zh-TW" dirty="0" smtClean="0"/>
              <a:t>addressable via a </a:t>
            </a:r>
            <a:r>
              <a:rPr lang="en-US" altLang="zh-TW" dirty="0"/>
              <a:t>Uniform Resource </a:t>
            </a:r>
            <a:r>
              <a:rPr lang="en-US" altLang="zh-TW" dirty="0" smtClean="0"/>
              <a:t>Identifier (URI).</a:t>
            </a:r>
            <a:endParaRPr lang="en-US" altLang="zh-TW" dirty="0"/>
          </a:p>
          <a:p>
            <a:r>
              <a:rPr lang="en-US" altLang="zh-TW" dirty="0" smtClean="0"/>
              <a:t>A </a:t>
            </a:r>
            <a:r>
              <a:rPr lang="en-US" altLang="zh-TW" dirty="0"/>
              <a:t>given Resource is of one of the defined </a:t>
            </a:r>
            <a:r>
              <a:rPr lang="en-US" altLang="zh-TW" b="1" dirty="0"/>
              <a:t>Resource </a:t>
            </a:r>
            <a:r>
              <a:rPr lang="en-US" altLang="zh-TW" b="1" dirty="0" smtClean="0"/>
              <a:t>Types</a:t>
            </a:r>
            <a:r>
              <a:rPr lang="en-US" altLang="zh-TW" dirty="0" smtClean="0"/>
              <a:t>.</a:t>
            </a:r>
            <a:endParaRPr lang="en-US" altLang="zh-TW" dirty="0"/>
          </a:p>
          <a:p>
            <a:r>
              <a:rPr lang="en-US" altLang="zh-TW" dirty="0" smtClean="0"/>
              <a:t>The </a:t>
            </a:r>
            <a:r>
              <a:rPr lang="en-US" altLang="zh-TW" dirty="0"/>
              <a:t>Resource Type determines the semantics of the information in the </a:t>
            </a:r>
            <a:r>
              <a:rPr lang="en-US" altLang="zh-TW" dirty="0" smtClean="0"/>
              <a:t>Resource</a:t>
            </a:r>
          </a:p>
          <a:p>
            <a:endParaRPr lang="en-US" altLang="zh-TW"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64</a:t>
            </a:fld>
            <a:endParaRPr lang="zh-TW" altLang="en-US"/>
          </a:p>
        </p:txBody>
      </p:sp>
    </p:spTree>
    <p:extLst>
      <p:ext uri="{BB962C8B-B14F-4D97-AF65-F5344CB8AC3E}">
        <p14:creationId xmlns:p14="http://schemas.microsoft.com/office/powerpoint/2010/main" val="26782798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079500"/>
            <a:ext cx="8229600" cy="4525963"/>
          </a:xfrm>
        </p:spPr>
        <p:txBody>
          <a:bodyPr>
            <a:noAutofit/>
          </a:bodyPr>
          <a:lstStyle/>
          <a:p>
            <a:pPr marL="0" indent="0" algn="ctr">
              <a:buFont typeface="Arial" charset="0"/>
              <a:buNone/>
              <a:defRPr/>
            </a:pPr>
            <a:r>
              <a:rPr lang="en-US" sz="2600" b="1" dirty="0" smtClean="0"/>
              <a:t>Resource-based information model</a:t>
            </a:r>
          </a:p>
          <a:p>
            <a:pPr marL="180975" indent="-180975">
              <a:buFont typeface="Arial" charset="0"/>
              <a:buChar char="•"/>
              <a:tabLst>
                <a:tab pos="3943350" algn="l"/>
              </a:tabLst>
              <a:defRPr/>
            </a:pPr>
            <a:r>
              <a:rPr lang="en-US" sz="1800" dirty="0" smtClean="0"/>
              <a:t>Information is stored in the system as Resources</a:t>
            </a:r>
          </a:p>
          <a:p>
            <a:pPr marL="180975" indent="-180975">
              <a:buFont typeface="Arial" charset="0"/>
              <a:buChar char="•"/>
              <a:tabLst>
                <a:tab pos="3943350" algn="l"/>
              </a:tabLst>
              <a:defRPr/>
            </a:pPr>
            <a:r>
              <a:rPr lang="en-US" sz="1800" dirty="0" smtClean="0"/>
              <a:t>A given Resource can be identified with a Uniform Resource Identifier</a:t>
            </a:r>
          </a:p>
          <a:p>
            <a:pPr marL="180975" lvl="1" indent="-180975">
              <a:buFont typeface="Arial" charset="0"/>
              <a:buChar char="•"/>
              <a:tabLst>
                <a:tab pos="3943350" algn="l"/>
              </a:tabLst>
              <a:defRPr/>
            </a:pPr>
            <a:r>
              <a:rPr lang="en-GB" sz="1800" dirty="0">
                <a:solidFill>
                  <a:schemeClr val="tx1"/>
                </a:solidFill>
              </a:rPr>
              <a:t>A given Resource </a:t>
            </a:r>
            <a:r>
              <a:rPr lang="en-GB" sz="1800" dirty="0" smtClean="0">
                <a:solidFill>
                  <a:schemeClr val="tx1"/>
                </a:solidFill>
              </a:rPr>
              <a:t>is of one </a:t>
            </a:r>
            <a:r>
              <a:rPr lang="en-GB" sz="1800" dirty="0">
                <a:solidFill>
                  <a:schemeClr val="tx1"/>
                </a:solidFill>
              </a:rPr>
              <a:t>of the defined Resource </a:t>
            </a:r>
            <a:r>
              <a:rPr lang="en-GB" sz="1800" dirty="0" smtClean="0">
                <a:solidFill>
                  <a:schemeClr val="tx1"/>
                </a:solidFill>
              </a:rPr>
              <a:t>Types</a:t>
            </a:r>
          </a:p>
          <a:p>
            <a:pPr marL="180975" lvl="1" indent="-180975">
              <a:buFont typeface="Arial" charset="0"/>
              <a:buChar char="•"/>
              <a:tabLst>
                <a:tab pos="3943350" algn="l"/>
              </a:tabLst>
              <a:defRPr/>
            </a:pPr>
            <a:r>
              <a:rPr lang="en-GB" sz="1800" dirty="0" smtClean="0">
                <a:solidFill>
                  <a:schemeClr val="tx1"/>
                </a:solidFill>
              </a:rPr>
              <a:t>The Resource Type determines the </a:t>
            </a:r>
            <a:r>
              <a:rPr lang="en-GB" sz="1800" dirty="0">
                <a:solidFill>
                  <a:schemeClr val="tx1"/>
                </a:solidFill>
              </a:rPr>
              <a:t>semantics of the information </a:t>
            </a:r>
            <a:r>
              <a:rPr lang="en-GB" sz="1800" dirty="0" smtClean="0">
                <a:solidFill>
                  <a:schemeClr val="tx1"/>
                </a:solidFill>
              </a:rPr>
              <a:t>in </a:t>
            </a:r>
            <a:r>
              <a:rPr lang="en-GB" sz="1800" dirty="0">
                <a:solidFill>
                  <a:schemeClr val="tx1"/>
                </a:solidFill>
              </a:rPr>
              <a:t>the </a:t>
            </a:r>
            <a:r>
              <a:rPr lang="en-GB" sz="1800" dirty="0" smtClean="0">
                <a:solidFill>
                  <a:schemeClr val="tx1"/>
                </a:solidFill>
              </a:rPr>
              <a:t>Resource</a:t>
            </a:r>
            <a:endParaRPr lang="en-GB" sz="1800" dirty="0">
              <a:solidFill>
                <a:schemeClr val="tx1"/>
              </a:solidFill>
            </a:endParaRPr>
          </a:p>
          <a:p>
            <a:pPr marL="180975" lvl="1" indent="-180975">
              <a:buFont typeface="Arial" charset="0"/>
              <a:buChar char="•"/>
              <a:tabLst>
                <a:tab pos="3943350" algn="l"/>
              </a:tabLst>
              <a:defRPr/>
            </a:pPr>
            <a:r>
              <a:rPr lang="en-GB" sz="1800" dirty="0">
                <a:solidFill>
                  <a:schemeClr val="tx1"/>
                </a:solidFill>
              </a:rPr>
              <a:t>Resources can be Created, Read, Updated or Deleted to manipulate the information</a:t>
            </a:r>
          </a:p>
          <a:p>
            <a:pPr marL="180975" lvl="1" indent="-180975">
              <a:buFont typeface="Arial" charset="0"/>
              <a:buChar char="•"/>
              <a:tabLst>
                <a:tab pos="3943350" algn="l"/>
              </a:tabLst>
              <a:defRPr/>
            </a:pPr>
            <a:r>
              <a:rPr lang="en-GB" sz="1800" dirty="0">
                <a:solidFill>
                  <a:schemeClr val="tx1"/>
                </a:solidFill>
              </a:rPr>
              <a:t>Resources are </a:t>
            </a:r>
            <a:r>
              <a:rPr lang="en-GB" sz="1800" dirty="0" smtClean="0">
                <a:solidFill>
                  <a:schemeClr val="tx1"/>
                </a:solidFill>
              </a:rPr>
              <a:t>organized in a </a:t>
            </a:r>
            <a:r>
              <a:rPr lang="en-GB" sz="1800" dirty="0">
                <a:solidFill>
                  <a:schemeClr val="tx1"/>
                </a:solidFill>
              </a:rPr>
              <a:t>tree-like </a:t>
            </a:r>
            <a:r>
              <a:rPr lang="en-GB" sz="1800" dirty="0" smtClean="0">
                <a:solidFill>
                  <a:schemeClr val="tx1"/>
                </a:solidFill>
              </a:rPr>
              <a:t>structure and connected by links</a:t>
            </a:r>
          </a:p>
          <a:p>
            <a:pPr marL="180975" lvl="1" indent="-180975">
              <a:buFont typeface="Arial" charset="0"/>
              <a:buChar char="•"/>
              <a:tabLst>
                <a:tab pos="3943350" algn="l"/>
              </a:tabLst>
              <a:defRPr/>
            </a:pPr>
            <a:r>
              <a:rPr lang="en-GB" sz="1800" dirty="0" smtClean="0">
                <a:solidFill>
                  <a:schemeClr val="tx1"/>
                </a:solidFill>
              </a:rPr>
              <a:t>Links either as the </a:t>
            </a:r>
            <a:r>
              <a:rPr lang="en-GB" sz="1800" dirty="0">
                <a:solidFill>
                  <a:schemeClr val="tx1"/>
                </a:solidFill>
              </a:rPr>
              <a:t>tree hierarchy </a:t>
            </a:r>
            <a:r>
              <a:rPr lang="en-GB" sz="1800" dirty="0" smtClean="0">
                <a:solidFill>
                  <a:schemeClr val="tx1"/>
                </a:solidFill>
              </a:rPr>
              <a:t>or to another </a:t>
            </a:r>
            <a:r>
              <a:rPr lang="en-GB" sz="1800" dirty="0">
                <a:solidFill>
                  <a:schemeClr val="tx1"/>
                </a:solidFill>
              </a:rPr>
              <a:t>part or the </a:t>
            </a:r>
            <a:r>
              <a:rPr lang="en-GB" sz="1800" dirty="0" smtClean="0">
                <a:solidFill>
                  <a:schemeClr val="tx1"/>
                </a:solidFill>
              </a:rPr>
              <a:t>tree</a:t>
            </a:r>
            <a:endParaRPr lang="en-GB" sz="1800" dirty="0">
              <a:solidFill>
                <a:schemeClr val="tx1"/>
              </a:solidFill>
            </a:endParaRPr>
          </a:p>
        </p:txBody>
      </p:sp>
      <p:sp>
        <p:nvSpPr>
          <p:cNvPr id="24579" name="Titre 1"/>
          <p:cNvSpPr>
            <a:spLocks noGrp="1"/>
          </p:cNvSpPr>
          <p:nvPr>
            <p:ph type="title"/>
          </p:nvPr>
        </p:nvSpPr>
        <p:spPr/>
        <p:txBody>
          <a:bodyPr>
            <a:normAutofit fontScale="90000"/>
          </a:bodyPr>
          <a:lstStyle/>
          <a:p>
            <a:r>
              <a:rPr lang="en-US" altLang="zh-TW" smtClean="0"/>
              <a:t>Information Modelling</a:t>
            </a:r>
            <a:br>
              <a:rPr lang="en-US" altLang="zh-TW" smtClean="0"/>
            </a:br>
            <a:endParaRPr lang="en-US" altLang="zh-TW" smtClean="0"/>
          </a:p>
        </p:txBody>
      </p:sp>
      <p:pic>
        <p:nvPicPr>
          <p:cNvPr id="245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3886200"/>
            <a:ext cx="3843338"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093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Properties of Resources</a:t>
            </a:r>
            <a:endParaRPr lang="zh-TW" altLang="en-US" dirty="0"/>
          </a:p>
        </p:txBody>
      </p:sp>
      <p:sp>
        <p:nvSpPr>
          <p:cNvPr id="3" name="內容版面配置區 2"/>
          <p:cNvSpPr>
            <a:spLocks noGrp="1"/>
          </p:cNvSpPr>
          <p:nvPr>
            <p:ph idx="1"/>
          </p:nvPr>
        </p:nvSpPr>
        <p:spPr/>
        <p:txBody>
          <a:bodyPr>
            <a:normAutofit fontScale="92500" lnSpcReduction="10000"/>
          </a:bodyPr>
          <a:lstStyle/>
          <a:p>
            <a:r>
              <a:rPr lang="en-US" altLang="zh-TW" dirty="0" smtClean="0"/>
              <a:t>Resources </a:t>
            </a:r>
            <a:r>
              <a:rPr lang="en-US" altLang="zh-TW" dirty="0"/>
              <a:t>can be Created, Read, Updated or Deleted to manipulate the </a:t>
            </a:r>
            <a:r>
              <a:rPr lang="en-US" altLang="zh-TW" dirty="0" smtClean="0"/>
              <a:t>information.</a:t>
            </a:r>
            <a:endParaRPr lang="en-US" altLang="zh-TW" dirty="0"/>
          </a:p>
          <a:p>
            <a:r>
              <a:rPr lang="en-US" altLang="zh-TW" dirty="0"/>
              <a:t>Resources are organized in a tree-like structure and connected by </a:t>
            </a:r>
            <a:r>
              <a:rPr lang="en-US" altLang="zh-TW" dirty="0" smtClean="0"/>
              <a:t>links.</a:t>
            </a:r>
            <a:endParaRPr lang="en-US" altLang="zh-TW" dirty="0"/>
          </a:p>
          <a:p>
            <a:r>
              <a:rPr lang="en-US" altLang="zh-TW" dirty="0" smtClean="0"/>
              <a:t>Addressing </a:t>
            </a:r>
            <a:r>
              <a:rPr lang="en-US" altLang="zh-TW" dirty="0"/>
              <a:t>all resources </a:t>
            </a:r>
            <a:r>
              <a:rPr lang="en-US" altLang="zh-TW" dirty="0" smtClean="0"/>
              <a:t>and associated </a:t>
            </a:r>
            <a:r>
              <a:rPr lang="en-US" altLang="zh-TW" dirty="0"/>
              <a:t>attributes </a:t>
            </a:r>
            <a:r>
              <a:rPr lang="en-US" altLang="zh-TW" dirty="0" smtClean="0"/>
              <a:t>through unique URI.</a:t>
            </a:r>
            <a:endParaRPr lang="en-US" altLang="zh-TW" dirty="0"/>
          </a:p>
          <a:p>
            <a:pPr lvl="1"/>
            <a:r>
              <a:rPr lang="en-US" altLang="zh-TW" dirty="0" smtClean="0"/>
              <a:t>Structured </a:t>
            </a:r>
            <a:r>
              <a:rPr lang="en-US" altLang="zh-TW" dirty="0"/>
              <a:t>URI based on the chain of </a:t>
            </a:r>
            <a:r>
              <a:rPr lang="en-US" altLang="zh-TW" dirty="0" smtClean="0"/>
              <a:t>child-parent relationship</a:t>
            </a:r>
            <a:endParaRPr lang="en-US" altLang="zh-TW" dirty="0"/>
          </a:p>
          <a:p>
            <a:pPr lvl="1"/>
            <a:r>
              <a:rPr lang="en-US" altLang="zh-TW" dirty="0" smtClean="0"/>
              <a:t>Flat </a:t>
            </a:r>
            <a:r>
              <a:rPr lang="en-US" altLang="zh-TW" dirty="0"/>
              <a:t>URI made of a unique </a:t>
            </a:r>
            <a:r>
              <a:rPr lang="en-US" altLang="zh-TW" dirty="0" smtClean="0"/>
              <a:t>identifier addressable </a:t>
            </a:r>
            <a:r>
              <a:rPr lang="en-US" altLang="zh-TW" dirty="0"/>
              <a:t>via the base root</a:t>
            </a:r>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66</a:t>
            </a:fld>
            <a:endParaRPr lang="zh-TW" altLang="en-US"/>
          </a:p>
        </p:txBody>
      </p:sp>
    </p:spTree>
    <p:extLst>
      <p:ext uri="{BB962C8B-B14F-4D97-AF65-F5344CB8AC3E}">
        <p14:creationId xmlns:p14="http://schemas.microsoft.com/office/powerpoint/2010/main" val="3803433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4"/>
          </p:nvPr>
        </p:nvSpPr>
        <p:spPr/>
        <p:txBody>
          <a:bodyPr/>
          <a:lstStyle/>
          <a:p>
            <a:fld id="{BC71E80C-9635-473D-9F26-B779060F2DD3}" type="slidenum">
              <a:rPr lang="zh-TW" altLang="en-US" smtClean="0"/>
              <a:t>67</a:t>
            </a:fld>
            <a:endParaRPr lang="zh-TW" altLang="en-US"/>
          </a:p>
        </p:txBody>
      </p:sp>
      <p:pic>
        <p:nvPicPr>
          <p:cNvPr id="5" name="圖片 4"/>
          <p:cNvPicPr>
            <a:picLocks noChangeAspect="1"/>
          </p:cNvPicPr>
          <p:nvPr/>
        </p:nvPicPr>
        <p:blipFill>
          <a:blip r:embed="rId3"/>
          <a:stretch>
            <a:fillRect/>
          </a:stretch>
        </p:blipFill>
        <p:spPr>
          <a:xfrm>
            <a:off x="3872" y="585147"/>
            <a:ext cx="4400000" cy="6295238"/>
          </a:xfrm>
          <a:prstGeom prst="rect">
            <a:avLst/>
          </a:prstGeom>
        </p:spPr>
      </p:pic>
      <p:graphicFrame>
        <p:nvGraphicFramePr>
          <p:cNvPr id="7" name="表格 6"/>
          <p:cNvGraphicFramePr>
            <a:graphicFrameLocks noGrp="1"/>
          </p:cNvGraphicFramePr>
          <p:nvPr>
            <p:extLst/>
          </p:nvPr>
        </p:nvGraphicFramePr>
        <p:xfrm>
          <a:off x="4429355" y="983401"/>
          <a:ext cx="4491933" cy="6009640"/>
        </p:xfrm>
        <a:graphic>
          <a:graphicData uri="http://schemas.openxmlformats.org/drawingml/2006/table">
            <a:tbl>
              <a:tblPr firstRow="1" bandRow="1">
                <a:tableStyleId>{5C22544A-7EE6-4342-B048-85BDC9FD1C3A}</a:tableStyleId>
              </a:tblPr>
              <a:tblGrid>
                <a:gridCol w="1343942">
                  <a:extLst>
                    <a:ext uri="{9D8B030D-6E8A-4147-A177-3AD203B41FA5}">
                      <a16:colId xmlns="" xmlns:a16="http://schemas.microsoft.com/office/drawing/2014/main" val="20000"/>
                    </a:ext>
                  </a:extLst>
                </a:gridCol>
                <a:gridCol w="3147991">
                  <a:extLst>
                    <a:ext uri="{9D8B030D-6E8A-4147-A177-3AD203B41FA5}">
                      <a16:colId xmlns="" xmlns:a16="http://schemas.microsoft.com/office/drawing/2014/main" val="20001"/>
                    </a:ext>
                  </a:extLst>
                </a:gridCol>
              </a:tblGrid>
              <a:tr h="332121">
                <a:tc>
                  <a:txBody>
                    <a:bodyPr/>
                    <a:lstStyle/>
                    <a:p>
                      <a:pPr algn="ctr"/>
                      <a:r>
                        <a:rPr lang="en-US" altLang="zh-TW" sz="1400" b="1" i="0" u="none" strike="noStrike" baseline="0" dirty="0" smtClean="0">
                          <a:solidFill>
                            <a:srgbClr val="FFFFFF"/>
                          </a:solidFill>
                          <a:latin typeface="Arial-BoldMT"/>
                        </a:rPr>
                        <a:t>Resource Type </a:t>
                      </a:r>
                      <a:endParaRPr lang="zh-TW" altLang="en-US" dirty="0"/>
                    </a:p>
                  </a:txBody>
                  <a:tcPr/>
                </a:tc>
                <a:tc>
                  <a:txBody>
                    <a:bodyPr/>
                    <a:lstStyle/>
                    <a:p>
                      <a:pPr algn="ctr"/>
                      <a:r>
                        <a:rPr lang="en-US" altLang="zh-TW" sz="1400" b="1" i="0" u="none" strike="noStrike" baseline="0" dirty="0" smtClean="0">
                          <a:solidFill>
                            <a:srgbClr val="FFFFFF"/>
                          </a:solidFill>
                          <a:latin typeface="Arial-BoldMT"/>
                        </a:rPr>
                        <a:t>Description</a:t>
                      </a:r>
                      <a:endParaRPr lang="zh-TW" altLang="en-US" dirty="0"/>
                    </a:p>
                  </a:txBody>
                  <a:tcPr/>
                </a:tc>
                <a:extLst>
                  <a:ext uri="{0D108BD9-81ED-4DB2-BD59-A6C34878D82A}">
                    <a16:rowId xmlns="" xmlns:a16="http://schemas.microsoft.com/office/drawing/2014/main" val="10000"/>
                  </a:ext>
                </a:extLst>
              </a:tr>
              <a:tr h="370840">
                <a:tc>
                  <a:txBody>
                    <a:bodyPr/>
                    <a:lstStyle/>
                    <a:p>
                      <a:r>
                        <a:rPr lang="en-US" altLang="zh-TW" sz="1400" dirty="0" err="1" smtClean="0"/>
                        <a:t>CSEBase</a:t>
                      </a:r>
                      <a:endParaRPr lang="zh-TW" altLang="en-US" sz="1400" dirty="0"/>
                    </a:p>
                  </a:txBody>
                  <a:tcPr/>
                </a:tc>
                <a:tc>
                  <a:txBody>
                    <a:bodyPr/>
                    <a:lstStyle/>
                    <a:p>
                      <a:r>
                        <a:rPr lang="en-US" altLang="zh-TW" sz="1400" dirty="0" smtClean="0"/>
                        <a:t>The structural root for all the resources that are residing on a CSE</a:t>
                      </a:r>
                      <a:endParaRPr lang="zh-TW" altLang="en-US" sz="1400" dirty="0"/>
                    </a:p>
                  </a:txBody>
                  <a:tcPr/>
                </a:tc>
                <a:extLst>
                  <a:ext uri="{0D108BD9-81ED-4DB2-BD59-A6C34878D82A}">
                    <a16:rowId xmlns="" xmlns:a16="http://schemas.microsoft.com/office/drawing/2014/main" val="10001"/>
                  </a:ext>
                </a:extLst>
              </a:tr>
              <a:tr h="370840">
                <a:tc>
                  <a:txBody>
                    <a:bodyPr/>
                    <a:lstStyle/>
                    <a:p>
                      <a:r>
                        <a:rPr lang="en-US" altLang="zh-TW" sz="1400" dirty="0" err="1" smtClean="0"/>
                        <a:t>remoteCSE</a:t>
                      </a:r>
                      <a:endParaRPr lang="zh-TW" altLang="en-US" sz="1400" dirty="0"/>
                    </a:p>
                  </a:txBody>
                  <a:tcPr/>
                </a:tc>
                <a:tc>
                  <a:txBody>
                    <a:bodyPr/>
                    <a:lstStyle/>
                    <a:p>
                      <a:r>
                        <a:rPr lang="en-US" altLang="zh-TW" sz="1400" dirty="0" smtClean="0"/>
                        <a:t>Represents a remote CSE registered on the registrar CSE identified by the </a:t>
                      </a:r>
                      <a:r>
                        <a:rPr lang="en-US" altLang="zh-TW" sz="1400" dirty="0" err="1" smtClean="0"/>
                        <a:t>CSEBase</a:t>
                      </a:r>
                      <a:r>
                        <a:rPr lang="en-US" altLang="zh-TW" sz="1400" dirty="0" smtClean="0"/>
                        <a:t> resource</a:t>
                      </a:r>
                      <a:endParaRPr lang="zh-TW" altLang="en-US" sz="1400" dirty="0"/>
                    </a:p>
                  </a:txBody>
                  <a:tcPr/>
                </a:tc>
                <a:extLst>
                  <a:ext uri="{0D108BD9-81ED-4DB2-BD59-A6C34878D82A}">
                    <a16:rowId xmlns="" xmlns:a16="http://schemas.microsoft.com/office/drawing/2014/main" val="10002"/>
                  </a:ext>
                </a:extLst>
              </a:tr>
              <a:tr h="370840">
                <a:tc>
                  <a:txBody>
                    <a:bodyPr/>
                    <a:lstStyle/>
                    <a:p>
                      <a:r>
                        <a:rPr lang="en-US" altLang="zh-TW" sz="1400" dirty="0" smtClean="0"/>
                        <a:t>node</a:t>
                      </a:r>
                      <a:endParaRPr lang="zh-TW" altLang="en-US" sz="1400" dirty="0"/>
                    </a:p>
                  </a:txBody>
                  <a:tcPr/>
                </a:tc>
                <a:tc>
                  <a:txBody>
                    <a:bodyPr/>
                    <a:lstStyle/>
                    <a:p>
                      <a:r>
                        <a:rPr lang="en-US" altLang="zh-TW" sz="1400" dirty="0" smtClean="0"/>
                        <a:t>Represents specific Node information</a:t>
                      </a:r>
                      <a:endParaRPr lang="zh-TW" altLang="en-US" sz="1400" dirty="0"/>
                    </a:p>
                  </a:txBody>
                  <a:tcPr/>
                </a:tc>
                <a:extLst>
                  <a:ext uri="{0D108BD9-81ED-4DB2-BD59-A6C34878D82A}">
                    <a16:rowId xmlns="" xmlns:a16="http://schemas.microsoft.com/office/drawing/2014/main" val="10003"/>
                  </a:ext>
                </a:extLst>
              </a:tr>
              <a:tr h="370840">
                <a:tc>
                  <a:txBody>
                    <a:bodyPr/>
                    <a:lstStyle/>
                    <a:p>
                      <a:r>
                        <a:rPr lang="en-US" altLang="zh-TW" sz="1400" dirty="0" smtClean="0"/>
                        <a:t>AE</a:t>
                      </a:r>
                      <a:endParaRPr lang="zh-TW" altLang="en-US" sz="1400" dirty="0"/>
                    </a:p>
                  </a:txBody>
                  <a:tcPr/>
                </a:tc>
                <a:tc>
                  <a:txBody>
                    <a:bodyPr/>
                    <a:lstStyle/>
                    <a:p>
                      <a:r>
                        <a:rPr lang="en-US" altLang="zh-TW" sz="1400" dirty="0" smtClean="0"/>
                        <a:t>Stores information about the AE. It is created as a result of successful registration of an AE with the registrar CSE</a:t>
                      </a:r>
                      <a:endParaRPr lang="zh-TW" altLang="en-US" sz="1400" dirty="0"/>
                    </a:p>
                  </a:txBody>
                  <a:tcPr/>
                </a:tc>
                <a:extLst>
                  <a:ext uri="{0D108BD9-81ED-4DB2-BD59-A6C34878D82A}">
                    <a16:rowId xmlns="" xmlns:a16="http://schemas.microsoft.com/office/drawing/2014/main" val="10004"/>
                  </a:ext>
                </a:extLst>
              </a:tr>
              <a:tr h="370840">
                <a:tc>
                  <a:txBody>
                    <a:bodyPr/>
                    <a:lstStyle/>
                    <a:p>
                      <a:r>
                        <a:rPr lang="en-US" altLang="zh-TW" sz="1400" dirty="0" smtClean="0"/>
                        <a:t>container</a:t>
                      </a:r>
                      <a:endParaRPr lang="zh-TW" altLang="en-US" sz="1400" dirty="0"/>
                    </a:p>
                  </a:txBody>
                  <a:tcPr/>
                </a:tc>
                <a:tc>
                  <a:txBody>
                    <a:bodyPr/>
                    <a:lstStyle/>
                    <a:p>
                      <a:r>
                        <a:rPr lang="en-US" altLang="zh-TW" sz="1400" dirty="0" smtClean="0"/>
                        <a:t>Shares data instances among entities. Used as a mediator that takes care of buffering the data to exchange "data" between AEs and/or CSEs.</a:t>
                      </a:r>
                      <a:endParaRPr lang="zh-TW" altLang="en-US" sz="1400" dirty="0"/>
                    </a:p>
                  </a:txBody>
                  <a:tcPr/>
                </a:tc>
                <a:extLst>
                  <a:ext uri="{0D108BD9-81ED-4DB2-BD59-A6C34878D82A}">
                    <a16:rowId xmlns="" xmlns:a16="http://schemas.microsoft.com/office/drawing/2014/main" val="10005"/>
                  </a:ext>
                </a:extLst>
              </a:tr>
              <a:tr h="370840">
                <a:tc>
                  <a:txBody>
                    <a:bodyPr/>
                    <a:lstStyle/>
                    <a:p>
                      <a:r>
                        <a:rPr lang="en-US" altLang="zh-TW" sz="1400" dirty="0" smtClean="0"/>
                        <a:t>group</a:t>
                      </a:r>
                      <a:endParaRPr lang="zh-TW" altLang="en-US" sz="1400" dirty="0"/>
                    </a:p>
                  </a:txBody>
                  <a:tcPr/>
                </a:tc>
                <a:tc>
                  <a:txBody>
                    <a:bodyPr/>
                    <a:lstStyle/>
                    <a:p>
                      <a:r>
                        <a:rPr lang="en-US" altLang="zh-TW" sz="1400" dirty="0" smtClean="0"/>
                        <a:t>Stores information about resources of the same type that need to be addressed as a Group</a:t>
                      </a:r>
                      <a:endParaRPr lang="zh-TW" altLang="en-US" sz="1400" dirty="0"/>
                    </a:p>
                  </a:txBody>
                  <a:tcPr/>
                </a:tc>
                <a:extLst>
                  <a:ext uri="{0D108BD9-81ED-4DB2-BD59-A6C34878D82A}">
                    <a16:rowId xmlns="" xmlns:a16="http://schemas.microsoft.com/office/drawing/2014/main" val="10006"/>
                  </a:ext>
                </a:extLst>
              </a:tr>
              <a:tr h="370840">
                <a:tc>
                  <a:txBody>
                    <a:bodyPr/>
                    <a:lstStyle/>
                    <a:p>
                      <a:r>
                        <a:rPr lang="en-US" altLang="zh-TW" sz="1400" dirty="0" err="1" smtClean="0"/>
                        <a:t>accessControlPolicy</a:t>
                      </a:r>
                      <a:endParaRPr lang="zh-TW" altLang="en-US" sz="1400" dirty="0"/>
                    </a:p>
                  </a:txBody>
                  <a:tcPr/>
                </a:tc>
                <a:tc>
                  <a:txBody>
                    <a:bodyPr/>
                    <a:lstStyle/>
                    <a:p>
                      <a:r>
                        <a:rPr lang="en-US" altLang="zh-TW" sz="1400" dirty="0" smtClean="0"/>
                        <a:t>It controls "who" is allowed to do "what" and the context in which it can be used for accessing resources</a:t>
                      </a:r>
                      <a:endParaRPr lang="zh-TW" altLang="en-US" sz="1400" dirty="0"/>
                    </a:p>
                  </a:txBody>
                  <a:tcPr/>
                </a:tc>
                <a:extLst>
                  <a:ext uri="{0D108BD9-81ED-4DB2-BD59-A6C34878D82A}">
                    <a16:rowId xmlns="" xmlns:a16="http://schemas.microsoft.com/office/drawing/2014/main" val="10007"/>
                  </a:ext>
                </a:extLst>
              </a:tr>
              <a:tr h="370840">
                <a:tc>
                  <a:txBody>
                    <a:bodyPr/>
                    <a:lstStyle/>
                    <a:p>
                      <a:r>
                        <a:rPr lang="en-US" altLang="zh-TW" sz="1400" dirty="0" smtClean="0"/>
                        <a:t>subscription</a:t>
                      </a:r>
                      <a:endParaRPr lang="zh-TW" altLang="en-US" sz="1400" dirty="0"/>
                    </a:p>
                  </a:txBody>
                  <a:tcPr/>
                </a:tc>
                <a:tc>
                  <a:txBody>
                    <a:bodyPr/>
                    <a:lstStyle/>
                    <a:p>
                      <a:r>
                        <a:rPr lang="en-US" altLang="zh-TW" sz="1400" dirty="0" smtClean="0"/>
                        <a:t>represents the subscription information related to a resource.</a:t>
                      </a:r>
                      <a:endParaRPr lang="zh-TW" altLang="en-US" sz="1400" dirty="0"/>
                    </a:p>
                  </a:txBody>
                  <a:tcPr/>
                </a:tc>
                <a:extLst>
                  <a:ext uri="{0D108BD9-81ED-4DB2-BD59-A6C34878D82A}">
                    <a16:rowId xmlns="" xmlns:a16="http://schemas.microsoft.com/office/drawing/2014/main" val="10008"/>
                  </a:ext>
                </a:extLst>
              </a:tr>
            </a:tbl>
          </a:graphicData>
        </a:graphic>
      </p:graphicFrame>
      <p:sp>
        <p:nvSpPr>
          <p:cNvPr id="8" name="文字方塊 7"/>
          <p:cNvSpPr txBox="1"/>
          <p:nvPr/>
        </p:nvSpPr>
        <p:spPr>
          <a:xfrm>
            <a:off x="1979712" y="398626"/>
            <a:ext cx="5640840" cy="584775"/>
          </a:xfrm>
          <a:prstGeom prst="rect">
            <a:avLst/>
          </a:prstGeom>
          <a:noFill/>
        </p:spPr>
        <p:txBody>
          <a:bodyPr wrap="none" rtlCol="0">
            <a:spAutoFit/>
          </a:bodyPr>
          <a:lstStyle/>
          <a:p>
            <a:r>
              <a:rPr lang="en-US" altLang="zh-TW" sz="3200" b="1" dirty="0" smtClean="0"/>
              <a:t>oneM2M Resource Structure (1)</a:t>
            </a:r>
            <a:endParaRPr lang="zh-TW" altLang="en-US" sz="3200" b="1" dirty="0"/>
          </a:p>
        </p:txBody>
      </p:sp>
    </p:spTree>
    <p:extLst>
      <p:ext uri="{BB962C8B-B14F-4D97-AF65-F5344CB8AC3E}">
        <p14:creationId xmlns:p14="http://schemas.microsoft.com/office/powerpoint/2010/main" val="2185973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4"/>
          </p:nvPr>
        </p:nvSpPr>
        <p:spPr/>
        <p:txBody>
          <a:bodyPr/>
          <a:lstStyle/>
          <a:p>
            <a:fld id="{BC71E80C-9635-473D-9F26-B779060F2DD3}" type="slidenum">
              <a:rPr lang="zh-TW" altLang="en-US" smtClean="0"/>
              <a:t>68</a:t>
            </a:fld>
            <a:endParaRPr lang="zh-TW" altLang="en-US"/>
          </a:p>
        </p:txBody>
      </p:sp>
      <p:pic>
        <p:nvPicPr>
          <p:cNvPr id="3" name="圖片 2"/>
          <p:cNvPicPr>
            <a:picLocks noChangeAspect="1"/>
          </p:cNvPicPr>
          <p:nvPr/>
        </p:nvPicPr>
        <p:blipFill>
          <a:blip r:embed="rId3"/>
          <a:stretch>
            <a:fillRect/>
          </a:stretch>
        </p:blipFill>
        <p:spPr>
          <a:xfrm>
            <a:off x="514607" y="988185"/>
            <a:ext cx="3479276" cy="5008439"/>
          </a:xfrm>
          <a:prstGeom prst="rect">
            <a:avLst/>
          </a:prstGeom>
        </p:spPr>
      </p:pic>
      <p:graphicFrame>
        <p:nvGraphicFramePr>
          <p:cNvPr id="4" name="表格 3"/>
          <p:cNvGraphicFramePr>
            <a:graphicFrameLocks noGrp="1"/>
          </p:cNvGraphicFramePr>
          <p:nvPr>
            <p:extLst/>
          </p:nvPr>
        </p:nvGraphicFramePr>
        <p:xfrm>
          <a:off x="4400985" y="617637"/>
          <a:ext cx="4468901" cy="5796280"/>
        </p:xfrm>
        <a:graphic>
          <a:graphicData uri="http://schemas.openxmlformats.org/drawingml/2006/table">
            <a:tbl>
              <a:tblPr firstRow="1" bandRow="1">
                <a:tableStyleId>{5C22544A-7EE6-4342-B048-85BDC9FD1C3A}</a:tableStyleId>
              </a:tblPr>
              <a:tblGrid>
                <a:gridCol w="1398853">
                  <a:extLst>
                    <a:ext uri="{9D8B030D-6E8A-4147-A177-3AD203B41FA5}">
                      <a16:colId xmlns="" xmlns:a16="http://schemas.microsoft.com/office/drawing/2014/main" val="20000"/>
                    </a:ext>
                  </a:extLst>
                </a:gridCol>
                <a:gridCol w="3070048">
                  <a:extLst>
                    <a:ext uri="{9D8B030D-6E8A-4147-A177-3AD203B41FA5}">
                      <a16:colId xmlns="" xmlns:a16="http://schemas.microsoft.com/office/drawing/2014/main" val="20001"/>
                    </a:ext>
                  </a:extLst>
                </a:gridCol>
              </a:tblGrid>
              <a:tr h="482291">
                <a:tc>
                  <a:txBody>
                    <a:bodyPr/>
                    <a:lstStyle/>
                    <a:p>
                      <a:pPr algn="ctr"/>
                      <a:r>
                        <a:rPr lang="en-US" altLang="zh-TW" sz="1400" b="1" i="0" u="none" strike="noStrike" baseline="0" dirty="0" smtClean="0">
                          <a:solidFill>
                            <a:srgbClr val="FFFFFF"/>
                          </a:solidFill>
                          <a:latin typeface="Arial-BoldMT"/>
                        </a:rPr>
                        <a:t>Resource Type</a:t>
                      </a:r>
                    </a:p>
                    <a:p>
                      <a:pPr algn="ctr"/>
                      <a:r>
                        <a:rPr lang="en-US" altLang="zh-TW" sz="1400" b="1" i="0" u="none" strike="noStrike" baseline="0" dirty="0" smtClean="0">
                          <a:solidFill>
                            <a:srgbClr val="FFFFFF"/>
                          </a:solidFill>
                          <a:latin typeface="Arial-BoldMT"/>
                        </a:rPr>
                        <a:t>(Cont.) </a:t>
                      </a:r>
                      <a:endParaRPr lang="zh-TW" altLang="en-US" dirty="0"/>
                    </a:p>
                  </a:txBody>
                  <a:tcPr/>
                </a:tc>
                <a:tc>
                  <a:txBody>
                    <a:bodyPr/>
                    <a:lstStyle/>
                    <a:p>
                      <a:pPr algn="ctr"/>
                      <a:r>
                        <a:rPr lang="en-US" altLang="zh-TW" sz="1400" b="1" i="0" u="none" strike="noStrike" baseline="0" dirty="0" smtClean="0">
                          <a:solidFill>
                            <a:srgbClr val="FFFFFF"/>
                          </a:solidFill>
                          <a:latin typeface="Arial-BoldMT"/>
                        </a:rPr>
                        <a:t>Description</a:t>
                      </a:r>
                      <a:endParaRPr lang="zh-TW" altLang="en-US" dirty="0"/>
                    </a:p>
                  </a:txBody>
                  <a:tcPr/>
                </a:tc>
                <a:extLst>
                  <a:ext uri="{0D108BD9-81ED-4DB2-BD59-A6C34878D82A}">
                    <a16:rowId xmlns="" xmlns:a16="http://schemas.microsoft.com/office/drawing/2014/main" val="10000"/>
                  </a:ext>
                </a:extLst>
              </a:tr>
              <a:tr h="370840">
                <a:tc>
                  <a:txBody>
                    <a:bodyPr/>
                    <a:lstStyle/>
                    <a:p>
                      <a:r>
                        <a:rPr lang="en-US" altLang="zh-TW" sz="1400" dirty="0" err="1" smtClean="0"/>
                        <a:t>mgmtCmd</a:t>
                      </a:r>
                      <a:endParaRPr lang="zh-TW" altLang="en-US" sz="1400" dirty="0"/>
                    </a:p>
                  </a:txBody>
                  <a:tcPr/>
                </a:tc>
                <a:tc>
                  <a:txBody>
                    <a:bodyPr/>
                    <a:lstStyle/>
                    <a:p>
                      <a:r>
                        <a:rPr lang="en-US" altLang="zh-TW" sz="1400" dirty="0" smtClean="0"/>
                        <a:t>Management Command resource represents a method to execute management procedures required by existing management protocols.</a:t>
                      </a:r>
                      <a:endParaRPr lang="zh-TW" altLang="en-US" sz="1400" dirty="0"/>
                    </a:p>
                  </a:txBody>
                  <a:tcPr/>
                </a:tc>
                <a:extLst>
                  <a:ext uri="{0D108BD9-81ED-4DB2-BD59-A6C34878D82A}">
                    <a16:rowId xmlns="" xmlns:a16="http://schemas.microsoft.com/office/drawing/2014/main" val="10001"/>
                  </a:ext>
                </a:extLst>
              </a:tr>
              <a:tr h="370840">
                <a:tc>
                  <a:txBody>
                    <a:bodyPr/>
                    <a:lstStyle/>
                    <a:p>
                      <a:r>
                        <a:rPr lang="en-US" altLang="zh-TW" sz="1400" dirty="0" err="1" smtClean="0"/>
                        <a:t>locationPolicy</a:t>
                      </a:r>
                      <a:endParaRPr lang="zh-TW" altLang="en-US" sz="1400" dirty="0"/>
                    </a:p>
                  </a:txBody>
                  <a:tcPr/>
                </a:tc>
                <a:tc>
                  <a:txBody>
                    <a:bodyPr/>
                    <a:lstStyle/>
                    <a:p>
                      <a:r>
                        <a:rPr lang="en-US" altLang="zh-TW" sz="1400" dirty="0" smtClean="0"/>
                        <a:t>Includes information to obtain and manage geographical location. It is only referenced within a container, the </a:t>
                      </a:r>
                      <a:r>
                        <a:rPr lang="en-US" altLang="zh-TW" sz="1400" dirty="0" err="1" smtClean="0"/>
                        <a:t>contentInstances</a:t>
                      </a:r>
                      <a:r>
                        <a:rPr lang="en-US" altLang="zh-TW" sz="1400" dirty="0" smtClean="0"/>
                        <a:t> of the container provide location information</a:t>
                      </a:r>
                      <a:endParaRPr lang="zh-TW" altLang="en-US" sz="1400" dirty="0"/>
                    </a:p>
                  </a:txBody>
                  <a:tcPr/>
                </a:tc>
                <a:extLst>
                  <a:ext uri="{0D108BD9-81ED-4DB2-BD59-A6C34878D82A}">
                    <a16:rowId xmlns="" xmlns:a16="http://schemas.microsoft.com/office/drawing/2014/main" val="10002"/>
                  </a:ext>
                </a:extLst>
              </a:tr>
              <a:tr h="370840">
                <a:tc>
                  <a:txBody>
                    <a:bodyPr/>
                    <a:lstStyle/>
                    <a:p>
                      <a:r>
                        <a:rPr lang="en-US" altLang="zh-TW" sz="1400" dirty="0" err="1" smtClean="0"/>
                        <a:t>statsconfig</a:t>
                      </a:r>
                      <a:endParaRPr lang="zh-TW" altLang="en-US" sz="1400" dirty="0"/>
                    </a:p>
                  </a:txBody>
                  <a:tcPr/>
                </a:tc>
                <a:tc>
                  <a:txBody>
                    <a:bodyPr/>
                    <a:lstStyle/>
                    <a:p>
                      <a:r>
                        <a:rPr lang="en-US" altLang="zh-TW" sz="1400" dirty="0" smtClean="0"/>
                        <a:t>Stores configuration of statistics for applications</a:t>
                      </a:r>
                      <a:endParaRPr lang="zh-TW" altLang="en-US" sz="1400" dirty="0"/>
                    </a:p>
                  </a:txBody>
                  <a:tcPr/>
                </a:tc>
                <a:extLst>
                  <a:ext uri="{0D108BD9-81ED-4DB2-BD59-A6C34878D82A}">
                    <a16:rowId xmlns="" xmlns:a16="http://schemas.microsoft.com/office/drawing/2014/main" val="10003"/>
                  </a:ext>
                </a:extLst>
              </a:tr>
              <a:tr h="370840">
                <a:tc>
                  <a:txBody>
                    <a:bodyPr/>
                    <a:lstStyle/>
                    <a:p>
                      <a:r>
                        <a:rPr lang="en-US" altLang="zh-TW" sz="1400" dirty="0" err="1" smtClean="0"/>
                        <a:t>StatsCollect</a:t>
                      </a:r>
                      <a:endParaRPr lang="zh-TW" altLang="en-US" sz="1400" dirty="0"/>
                    </a:p>
                  </a:txBody>
                  <a:tcPr/>
                </a:tc>
                <a:tc>
                  <a:txBody>
                    <a:bodyPr/>
                    <a:lstStyle/>
                    <a:p>
                      <a:r>
                        <a:rPr lang="en-US" altLang="zh-TW" sz="1400" dirty="0" smtClean="0"/>
                        <a:t>Defines triggers for the IN-CSE to collect statistics for applications</a:t>
                      </a:r>
                      <a:endParaRPr lang="zh-TW" altLang="en-US" sz="1400" dirty="0"/>
                    </a:p>
                  </a:txBody>
                  <a:tcPr/>
                </a:tc>
                <a:extLst>
                  <a:ext uri="{0D108BD9-81ED-4DB2-BD59-A6C34878D82A}">
                    <a16:rowId xmlns="" xmlns:a16="http://schemas.microsoft.com/office/drawing/2014/main" val="10004"/>
                  </a:ext>
                </a:extLst>
              </a:tr>
              <a:tr h="370840">
                <a:tc>
                  <a:txBody>
                    <a:bodyPr/>
                    <a:lstStyle/>
                    <a:p>
                      <a:r>
                        <a:rPr lang="en-US" altLang="zh-TW" sz="1400" dirty="0" smtClean="0"/>
                        <a:t>request</a:t>
                      </a:r>
                      <a:endParaRPr lang="zh-TW" altLang="en-US" sz="1400" dirty="0"/>
                    </a:p>
                  </a:txBody>
                  <a:tcPr/>
                </a:tc>
                <a:tc>
                  <a:txBody>
                    <a:bodyPr/>
                    <a:lstStyle/>
                    <a:p>
                      <a:r>
                        <a:rPr lang="en-US" altLang="zh-TW" sz="1400" dirty="0" smtClean="0"/>
                        <a:t>Expresses/access context of an issued Request</a:t>
                      </a:r>
                      <a:endParaRPr lang="zh-TW" altLang="en-US" sz="1400" dirty="0"/>
                    </a:p>
                  </a:txBody>
                  <a:tcPr/>
                </a:tc>
                <a:extLst>
                  <a:ext uri="{0D108BD9-81ED-4DB2-BD59-A6C34878D82A}">
                    <a16:rowId xmlns="" xmlns:a16="http://schemas.microsoft.com/office/drawing/2014/main" val="10005"/>
                  </a:ext>
                </a:extLst>
              </a:tr>
              <a:tr h="370840">
                <a:tc>
                  <a:txBody>
                    <a:bodyPr/>
                    <a:lstStyle/>
                    <a:p>
                      <a:r>
                        <a:rPr lang="en-US" altLang="zh-TW" sz="1400" dirty="0" smtClean="0"/>
                        <a:t>delivery</a:t>
                      </a:r>
                      <a:endParaRPr lang="zh-TW" altLang="en-US" sz="1400" dirty="0"/>
                    </a:p>
                  </a:txBody>
                  <a:tcPr/>
                </a:tc>
                <a:tc>
                  <a:txBody>
                    <a:bodyPr/>
                    <a:lstStyle/>
                    <a:p>
                      <a:r>
                        <a:rPr lang="en-US" altLang="zh-TW" sz="1400" dirty="0" smtClean="0"/>
                        <a:t>Forwards requests from CSE to CSE</a:t>
                      </a:r>
                      <a:endParaRPr lang="zh-TW" altLang="en-US" sz="1400" dirty="0"/>
                    </a:p>
                  </a:txBody>
                  <a:tcPr/>
                </a:tc>
                <a:extLst>
                  <a:ext uri="{0D108BD9-81ED-4DB2-BD59-A6C34878D82A}">
                    <a16:rowId xmlns="" xmlns:a16="http://schemas.microsoft.com/office/drawing/2014/main" val="10006"/>
                  </a:ext>
                </a:extLst>
              </a:tr>
              <a:tr h="370840">
                <a:tc>
                  <a:txBody>
                    <a:bodyPr/>
                    <a:lstStyle/>
                    <a:p>
                      <a:r>
                        <a:rPr lang="en-US" altLang="zh-TW" sz="1400" dirty="0" smtClean="0"/>
                        <a:t>schedule</a:t>
                      </a:r>
                      <a:endParaRPr lang="zh-TW" altLang="en-US" sz="1400" dirty="0"/>
                    </a:p>
                  </a:txBody>
                  <a:tcPr/>
                </a:tc>
                <a:tc>
                  <a:txBody>
                    <a:bodyPr/>
                    <a:lstStyle/>
                    <a:p>
                      <a:r>
                        <a:rPr lang="en-US" altLang="zh-TW" sz="1400" dirty="0" smtClean="0"/>
                        <a:t>Contains scheduling information for delivery of messages</a:t>
                      </a:r>
                      <a:endParaRPr lang="zh-TW" altLang="en-US" sz="1400" dirty="0"/>
                    </a:p>
                  </a:txBody>
                  <a:tcPr/>
                </a:tc>
                <a:extLst>
                  <a:ext uri="{0D108BD9-81ED-4DB2-BD59-A6C34878D82A}">
                    <a16:rowId xmlns="" xmlns:a16="http://schemas.microsoft.com/office/drawing/2014/main" val="10007"/>
                  </a:ext>
                </a:extLst>
              </a:tr>
              <a:tr h="370840">
                <a:tc>
                  <a:txBody>
                    <a:bodyPr/>
                    <a:lstStyle/>
                    <a:p>
                      <a:r>
                        <a:rPr lang="en-US" altLang="zh-TW" sz="1400" dirty="0" err="1" smtClean="0"/>
                        <a:t>pollingChannel</a:t>
                      </a:r>
                      <a:endParaRPr lang="zh-TW" altLang="en-US" sz="1400" dirty="0"/>
                    </a:p>
                  </a:txBody>
                  <a:tcPr/>
                </a:tc>
                <a:tc>
                  <a:txBody>
                    <a:bodyPr/>
                    <a:lstStyle/>
                    <a:p>
                      <a:r>
                        <a:rPr lang="en-US" altLang="zh-TW" sz="1400" dirty="0" smtClean="0"/>
                        <a:t>Represent a channel that can be used for a request-unreachable entity</a:t>
                      </a:r>
                      <a:endParaRPr lang="zh-TW" altLang="en-US" sz="1400" dirty="0"/>
                    </a:p>
                  </a:txBody>
                  <a:tcPr/>
                </a:tc>
                <a:extLst>
                  <a:ext uri="{0D108BD9-81ED-4DB2-BD59-A6C34878D82A}">
                    <a16:rowId xmlns="" xmlns:a16="http://schemas.microsoft.com/office/drawing/2014/main" val="10008"/>
                  </a:ext>
                </a:extLst>
              </a:tr>
            </a:tbl>
          </a:graphicData>
        </a:graphic>
      </p:graphicFrame>
      <p:sp>
        <p:nvSpPr>
          <p:cNvPr id="5" name="文字方塊 4"/>
          <p:cNvSpPr txBox="1"/>
          <p:nvPr/>
        </p:nvSpPr>
        <p:spPr>
          <a:xfrm>
            <a:off x="107504" y="6367171"/>
            <a:ext cx="6100966" cy="369332"/>
          </a:xfrm>
          <a:prstGeom prst="rect">
            <a:avLst/>
          </a:prstGeom>
          <a:noFill/>
        </p:spPr>
        <p:txBody>
          <a:bodyPr wrap="none" rtlCol="0">
            <a:spAutoFit/>
          </a:bodyPr>
          <a:lstStyle/>
          <a:p>
            <a:r>
              <a:rPr lang="en-US" altLang="zh-TW" dirty="0" smtClean="0"/>
              <a:t>Details </a:t>
            </a:r>
            <a:r>
              <a:rPr lang="en-US" altLang="zh-TW" dirty="0"/>
              <a:t>in </a:t>
            </a:r>
            <a:r>
              <a:rPr lang="en-US" altLang="zh-TW" dirty="0" smtClean="0"/>
              <a:t>“Table </a:t>
            </a:r>
            <a:r>
              <a:rPr lang="en-US" altLang="zh-TW" dirty="0"/>
              <a:t>9.6.1.1-1 Resource </a:t>
            </a:r>
            <a:r>
              <a:rPr lang="en-US" altLang="zh-TW" dirty="0" smtClean="0"/>
              <a:t>Types” of oneM2M-TS0001</a:t>
            </a:r>
            <a:endParaRPr lang="zh-TW" altLang="en-US" dirty="0"/>
          </a:p>
        </p:txBody>
      </p:sp>
      <p:sp>
        <p:nvSpPr>
          <p:cNvPr id="6" name="文字方塊 5"/>
          <p:cNvSpPr txBox="1"/>
          <p:nvPr/>
        </p:nvSpPr>
        <p:spPr>
          <a:xfrm>
            <a:off x="988768" y="45858"/>
            <a:ext cx="5640840" cy="584775"/>
          </a:xfrm>
          <a:prstGeom prst="rect">
            <a:avLst/>
          </a:prstGeom>
          <a:noFill/>
        </p:spPr>
        <p:txBody>
          <a:bodyPr wrap="none" rtlCol="0">
            <a:spAutoFit/>
          </a:bodyPr>
          <a:lstStyle/>
          <a:p>
            <a:r>
              <a:rPr lang="en-US" altLang="zh-TW" sz="3200" b="1" dirty="0" smtClean="0"/>
              <a:t>oneM2M Resource Structure (2)</a:t>
            </a:r>
            <a:endParaRPr lang="zh-TW" altLang="en-US" sz="3200" b="1" dirty="0"/>
          </a:p>
        </p:txBody>
      </p:sp>
    </p:spTree>
    <p:extLst>
      <p:ext uri="{BB962C8B-B14F-4D97-AF65-F5344CB8AC3E}">
        <p14:creationId xmlns:p14="http://schemas.microsoft.com/office/powerpoint/2010/main" val="21764072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solidFill>
                  <a:schemeClr val="tx1"/>
                </a:solidFill>
              </a:rPr>
              <a:t>oneM2M Resource Structure </a:t>
            </a:r>
            <a:r>
              <a:rPr lang="en-US" altLang="zh-TW" dirty="0" smtClean="0">
                <a:solidFill>
                  <a:schemeClr val="tx1"/>
                </a:solidFill>
              </a:rPr>
              <a:t>(3)</a:t>
            </a:r>
            <a:endParaRPr lang="zh-TW" altLang="en-US" dirty="0">
              <a:solidFill>
                <a:schemeClr val="tx1"/>
              </a:solidFill>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69</a:t>
            </a:fld>
            <a:endParaRPr lang="zh-TW" altLang="en-US"/>
          </a:p>
        </p:txBody>
      </p:sp>
      <p:pic>
        <p:nvPicPr>
          <p:cNvPr id="4" name="圖片 3"/>
          <p:cNvPicPr>
            <a:picLocks noChangeAspect="1"/>
          </p:cNvPicPr>
          <p:nvPr/>
        </p:nvPicPr>
        <p:blipFill>
          <a:blip r:embed="rId3"/>
          <a:stretch>
            <a:fillRect/>
          </a:stretch>
        </p:blipFill>
        <p:spPr>
          <a:xfrm>
            <a:off x="658063" y="1638358"/>
            <a:ext cx="3883477" cy="3012483"/>
          </a:xfrm>
          <a:prstGeom prst="rect">
            <a:avLst/>
          </a:prstGeom>
        </p:spPr>
      </p:pic>
      <p:pic>
        <p:nvPicPr>
          <p:cNvPr id="5" name="圖片 4"/>
          <p:cNvPicPr>
            <a:picLocks noChangeAspect="1"/>
          </p:cNvPicPr>
          <p:nvPr/>
        </p:nvPicPr>
        <p:blipFill>
          <a:blip r:embed="rId4"/>
          <a:stretch>
            <a:fillRect/>
          </a:stretch>
        </p:blipFill>
        <p:spPr>
          <a:xfrm>
            <a:off x="1475656" y="4733256"/>
            <a:ext cx="2808312" cy="1000000"/>
          </a:xfrm>
          <a:prstGeom prst="rect">
            <a:avLst/>
          </a:prstGeom>
        </p:spPr>
      </p:pic>
      <p:pic>
        <p:nvPicPr>
          <p:cNvPr id="6" name="圖片 5"/>
          <p:cNvPicPr>
            <a:picLocks noChangeAspect="1"/>
          </p:cNvPicPr>
          <p:nvPr/>
        </p:nvPicPr>
        <p:blipFill>
          <a:blip r:embed="rId5"/>
          <a:stretch>
            <a:fillRect/>
          </a:stretch>
        </p:blipFill>
        <p:spPr>
          <a:xfrm>
            <a:off x="1403524" y="5814292"/>
            <a:ext cx="2736428" cy="990476"/>
          </a:xfrm>
          <a:prstGeom prst="rect">
            <a:avLst/>
          </a:prstGeom>
        </p:spPr>
      </p:pic>
      <p:pic>
        <p:nvPicPr>
          <p:cNvPr id="7" name="圖片 6"/>
          <p:cNvPicPr>
            <a:picLocks noChangeAspect="1"/>
          </p:cNvPicPr>
          <p:nvPr/>
        </p:nvPicPr>
        <p:blipFill>
          <a:blip r:embed="rId6"/>
          <a:stretch>
            <a:fillRect/>
          </a:stretch>
        </p:blipFill>
        <p:spPr>
          <a:xfrm>
            <a:off x="4541540" y="3530907"/>
            <a:ext cx="3368250" cy="2228617"/>
          </a:xfrm>
          <a:prstGeom prst="rect">
            <a:avLst/>
          </a:prstGeom>
        </p:spPr>
      </p:pic>
      <p:sp>
        <p:nvSpPr>
          <p:cNvPr id="8" name="文字方塊 7"/>
          <p:cNvSpPr txBox="1"/>
          <p:nvPr/>
        </p:nvSpPr>
        <p:spPr>
          <a:xfrm>
            <a:off x="4298528" y="2058964"/>
            <a:ext cx="4803816" cy="954107"/>
          </a:xfrm>
          <a:prstGeom prst="rect">
            <a:avLst/>
          </a:prstGeom>
          <a:noFill/>
        </p:spPr>
        <p:txBody>
          <a:bodyPr wrap="none" rtlCol="0">
            <a:spAutoFit/>
          </a:bodyPr>
          <a:lstStyle/>
          <a:p>
            <a:r>
              <a:rPr lang="en-US" altLang="zh-TW" sz="2800" b="1" dirty="0" smtClean="0"/>
              <a:t>Container &amp; </a:t>
            </a:r>
            <a:r>
              <a:rPr lang="en-US" altLang="zh-TW" sz="2800" b="1" dirty="0" err="1" smtClean="0"/>
              <a:t>ContentInstance</a:t>
            </a:r>
            <a:endParaRPr lang="en-US" altLang="zh-TW" sz="2800" b="1" dirty="0" smtClean="0"/>
          </a:p>
          <a:p>
            <a:r>
              <a:rPr lang="en-US" altLang="zh-TW" sz="2800" dirty="0"/>
              <a:t>w</a:t>
            </a:r>
            <a:r>
              <a:rPr lang="en-US" altLang="zh-TW" sz="2800" dirty="0" smtClean="0"/>
              <a:t>here the actual data is stored!</a:t>
            </a:r>
            <a:endParaRPr lang="zh-TW" altLang="en-US" sz="2400" dirty="0"/>
          </a:p>
        </p:txBody>
      </p:sp>
      <p:sp>
        <p:nvSpPr>
          <p:cNvPr id="9" name="圓角矩形圖說文字 8"/>
          <p:cNvSpPr/>
          <p:nvPr/>
        </p:nvSpPr>
        <p:spPr>
          <a:xfrm>
            <a:off x="4427984" y="3530907"/>
            <a:ext cx="3744416" cy="2283385"/>
          </a:xfrm>
          <a:prstGeom prst="wedgeRoundRectCallout">
            <a:avLst>
              <a:gd name="adj1" fmla="val -63569"/>
              <a:gd name="adj2" fmla="val 1411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8577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solidFill>
                  <a:schemeClr val="tx1"/>
                </a:solidFill>
              </a:rPr>
              <a:t>Release 1 Technical Specifications</a:t>
            </a:r>
            <a:endParaRPr lang="zh-TW" altLang="en-US" dirty="0">
              <a:solidFill>
                <a:schemeClr val="tx1"/>
              </a:solidFill>
            </a:endParaRPr>
          </a:p>
        </p:txBody>
      </p:sp>
      <p:sp>
        <p:nvSpPr>
          <p:cNvPr id="4" name="Rounded Rectangle 8"/>
          <p:cNvSpPr/>
          <p:nvPr/>
        </p:nvSpPr>
        <p:spPr>
          <a:xfrm>
            <a:off x="3686400" y="2047812"/>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TS-0001 Functional Architecture</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10"/>
          <p:cNvSpPr/>
          <p:nvPr/>
        </p:nvSpPr>
        <p:spPr>
          <a:xfrm>
            <a:off x="5411022" y="3035035"/>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TS-0002 Requirements</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ounded Rectangle 12"/>
          <p:cNvSpPr/>
          <p:nvPr/>
        </p:nvSpPr>
        <p:spPr>
          <a:xfrm>
            <a:off x="5466511" y="2039360"/>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TS-0003 Security Solution</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ounded Rectangle 14"/>
          <p:cNvSpPr/>
          <p:nvPr/>
        </p:nvSpPr>
        <p:spPr>
          <a:xfrm>
            <a:off x="3686400" y="3049672"/>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TS-0004 Service Layer Core Protocol</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ounded Rectangle 16"/>
          <p:cNvSpPr/>
          <p:nvPr/>
        </p:nvSpPr>
        <p:spPr>
          <a:xfrm>
            <a:off x="7155352" y="4198424"/>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TS-0005 Management Enablement (OMA)</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ounded Rectangle 18"/>
          <p:cNvSpPr/>
          <p:nvPr/>
        </p:nvSpPr>
        <p:spPr>
          <a:xfrm>
            <a:off x="5430731" y="4198424"/>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TS-0006 Managements Enablement (BBF)</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ounded Rectangle 20"/>
          <p:cNvSpPr/>
          <p:nvPr/>
        </p:nvSpPr>
        <p:spPr>
          <a:xfrm>
            <a:off x="2193752" y="4198161"/>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TS-0008 CoAP Protocol Bindings</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22"/>
          <p:cNvSpPr/>
          <p:nvPr/>
        </p:nvSpPr>
        <p:spPr>
          <a:xfrm>
            <a:off x="469131" y="4198424"/>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TS-0009 HTTP Protocol Bindings</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ounded Rectangle 24"/>
          <p:cNvSpPr/>
          <p:nvPr/>
        </p:nvSpPr>
        <p:spPr>
          <a:xfrm>
            <a:off x="469131" y="5315189"/>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TS-0011 Acronyms and Definitions</a:t>
            </a:r>
            <a:endPar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3" name="Elbow Connector 31"/>
          <p:cNvCxnSpPr>
            <a:stCxn id="11" idx="0"/>
            <a:endCxn id="7" idx="2"/>
          </p:cNvCxnSpPr>
          <p:nvPr/>
        </p:nvCxnSpPr>
        <p:spPr>
          <a:xfrm rot="5400000" flipH="1" flipV="1">
            <a:off x="2671012" y="2436713"/>
            <a:ext cx="306154" cy="3217269"/>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Elbow Connector 33"/>
          <p:cNvCxnSpPr>
            <a:stCxn id="10" idx="0"/>
            <a:endCxn id="7" idx="2"/>
          </p:cNvCxnSpPr>
          <p:nvPr/>
        </p:nvCxnSpPr>
        <p:spPr>
          <a:xfrm rot="5400000" flipH="1" flipV="1">
            <a:off x="3533455" y="3298892"/>
            <a:ext cx="305891" cy="1492648"/>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65"/>
          <p:cNvCxnSpPr>
            <a:stCxn id="9" idx="0"/>
            <a:endCxn id="7" idx="2"/>
          </p:cNvCxnSpPr>
          <p:nvPr/>
        </p:nvCxnSpPr>
        <p:spPr>
          <a:xfrm rot="16200000" flipV="1">
            <a:off x="5151813" y="3173181"/>
            <a:ext cx="306154" cy="1744331"/>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Elbow Connector 67"/>
          <p:cNvCxnSpPr>
            <a:stCxn id="8" idx="0"/>
            <a:endCxn id="7" idx="2"/>
          </p:cNvCxnSpPr>
          <p:nvPr/>
        </p:nvCxnSpPr>
        <p:spPr>
          <a:xfrm rot="16200000" flipV="1">
            <a:off x="6014123" y="2310871"/>
            <a:ext cx="306154" cy="3468952"/>
          </a:xfrm>
          <a:prstGeom prst="bentConnector3">
            <a:avLst>
              <a:gd name="adj1" fmla="val 50000"/>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01"/>
          <p:cNvCxnSpPr>
            <a:stCxn id="7" idx="0"/>
            <a:endCxn id="4" idx="2"/>
          </p:cNvCxnSpPr>
          <p:nvPr/>
        </p:nvCxnSpPr>
        <p:spPr>
          <a:xfrm flipV="1">
            <a:off x="4432724" y="2890410"/>
            <a:ext cx="0" cy="15926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2824089" y="5573894"/>
            <a:ext cx="5774466" cy="461665"/>
          </a:xfrm>
          <a:prstGeom prst="rect">
            <a:avLst/>
          </a:prstGeom>
          <a:noFill/>
        </p:spPr>
        <p:txBody>
          <a:bodyPr wrap="none" rtlCol="0">
            <a:spAutoFit/>
          </a:bodyPr>
          <a:lstStyle/>
          <a:p>
            <a:r>
              <a:rPr lang="en-US" altLang="zh-TW" sz="2400" dirty="0">
                <a:solidFill>
                  <a:prstClr val="black"/>
                </a:solidFill>
              </a:rPr>
              <a:t>Release 1  </a:t>
            </a:r>
            <a:r>
              <a:rPr lang="en-US" altLang="zh-TW" sz="2400" dirty="0" smtClean="0">
                <a:solidFill>
                  <a:prstClr val="black"/>
                </a:solidFill>
              </a:rPr>
              <a:t>was released on February 4, 2015.</a:t>
            </a:r>
            <a:endParaRPr lang="zh-TW" altLang="en-US" sz="2400" dirty="0">
              <a:solidFill>
                <a:prstClr val="black"/>
              </a:solidFill>
            </a:endParaRPr>
          </a:p>
        </p:txBody>
      </p:sp>
      <p:sp>
        <p:nvSpPr>
          <p:cNvPr id="19" name="Rounded Rectangle 20"/>
          <p:cNvSpPr/>
          <p:nvPr/>
        </p:nvSpPr>
        <p:spPr>
          <a:xfrm>
            <a:off x="3812242" y="4213060"/>
            <a:ext cx="1492648" cy="8425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119" tIns="46119" rIns="46119" bIns="46119" numCol="1" spcCol="1270" anchor="ctr" anchorCtr="0">
            <a:noAutofit/>
          </a:bodyPr>
          <a:lstStyle/>
          <a:p>
            <a:pPr algn="ctr" defTabSz="266700">
              <a:lnSpc>
                <a:spcPct val="90000"/>
              </a:lnSpc>
              <a:spcBef>
                <a:spcPct val="0"/>
              </a:spcBef>
              <a:spcAft>
                <a:spcPct val="35000"/>
              </a:spcAft>
            </a:pPr>
            <a:r>
              <a:rPr lang="en-US" sz="12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TS-0010 MQTT </a:t>
            </a:r>
            <a:r>
              <a:rPr lang="en-US" sz="1200" dirty="0">
                <a:solidFill>
                  <a:prstClr val="white"/>
                </a:solidFill>
                <a:latin typeface="Verdana" panose="020B0604030504040204" pitchFamily="34" charset="0"/>
                <a:ea typeface="Verdana" panose="020B0604030504040204" pitchFamily="34" charset="0"/>
                <a:cs typeface="Verdana" panose="020B0604030504040204" pitchFamily="34" charset="0"/>
              </a:rPr>
              <a:t>Protocol Binding</a:t>
            </a:r>
          </a:p>
        </p:txBody>
      </p:sp>
      <p:cxnSp>
        <p:nvCxnSpPr>
          <p:cNvPr id="20" name="直線接點 19"/>
          <p:cNvCxnSpPr/>
          <p:nvPr/>
        </p:nvCxnSpPr>
        <p:spPr>
          <a:xfrm flipV="1">
            <a:off x="4432724" y="4029353"/>
            <a:ext cx="0" cy="168808"/>
          </a:xfrm>
          <a:prstGeom prst="line">
            <a:avLst/>
          </a:prstGeom>
        </p:spPr>
        <p:style>
          <a:lnRef idx="1">
            <a:schemeClr val="accent1"/>
          </a:lnRef>
          <a:fillRef idx="0">
            <a:schemeClr val="accent1"/>
          </a:fillRef>
          <a:effectRef idx="0">
            <a:schemeClr val="accent1"/>
          </a:effectRef>
          <a:fontRef idx="minor">
            <a:schemeClr val="tx1"/>
          </a:fontRef>
        </p:style>
      </p:cxnSp>
      <p:sp>
        <p:nvSpPr>
          <p:cNvPr id="21" name="投影片編號版面配置區 20"/>
          <p:cNvSpPr>
            <a:spLocks noGrp="1"/>
          </p:cNvSpPr>
          <p:nvPr>
            <p:ph type="sldNum" sz="quarter" idx="4"/>
          </p:nvPr>
        </p:nvSpPr>
        <p:spPr/>
        <p:txBody>
          <a:bodyPr/>
          <a:lstStyle/>
          <a:p>
            <a:fld id="{BC71E80C-9635-473D-9F26-B779060F2DD3}" type="slidenum">
              <a:rPr lang="zh-TW" altLang="en-US" smtClean="0">
                <a:solidFill>
                  <a:prstClr val="black"/>
                </a:solidFill>
              </a:rPr>
              <a:pPr/>
              <a:t>7</a:t>
            </a:fld>
            <a:endParaRPr lang="zh-TW" altLang="en-US">
              <a:solidFill>
                <a:prstClr val="black"/>
              </a:solidFill>
            </a:endParaRPr>
          </a:p>
        </p:txBody>
      </p:sp>
    </p:spTree>
    <p:extLst>
      <p:ext uri="{BB962C8B-B14F-4D97-AF65-F5344CB8AC3E}">
        <p14:creationId xmlns:p14="http://schemas.microsoft.com/office/powerpoint/2010/main" val="19589468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079500"/>
            <a:ext cx="8229600" cy="4525963"/>
          </a:xfrm>
        </p:spPr>
        <p:txBody>
          <a:bodyPr>
            <a:noAutofit/>
          </a:bodyPr>
          <a:lstStyle/>
          <a:p>
            <a:pPr marL="0" indent="0" algn="ctr">
              <a:buFont typeface="Arial" charset="0"/>
              <a:buNone/>
              <a:defRPr/>
            </a:pPr>
            <a:r>
              <a:rPr lang="en-US" sz="2600" b="1" dirty="0" smtClean="0"/>
              <a:t>Defined resource types</a:t>
            </a:r>
          </a:p>
          <a:p>
            <a:pPr marL="180975" indent="-180975">
              <a:buFont typeface="Arial" charset="0"/>
              <a:buChar char="•"/>
              <a:tabLst>
                <a:tab pos="3943350" algn="l"/>
              </a:tabLst>
              <a:defRPr/>
            </a:pPr>
            <a:r>
              <a:rPr lang="en-US" sz="1800" dirty="0" smtClean="0"/>
              <a:t>The System (nodes, CSEs, AEs…):	</a:t>
            </a:r>
            <a:r>
              <a:rPr lang="en-GB" sz="1800" dirty="0" smtClean="0"/>
              <a:t>node, </a:t>
            </a:r>
            <a:r>
              <a:rPr lang="en-GB" sz="1800" dirty="0" err="1" smtClean="0"/>
              <a:t>CSEBase</a:t>
            </a:r>
            <a:r>
              <a:rPr lang="en-GB" sz="1800" dirty="0" smtClean="0"/>
              <a:t>, AE, </a:t>
            </a:r>
            <a:r>
              <a:rPr lang="en-GB" sz="1800" dirty="0" err="1" smtClean="0"/>
              <a:t>mgmtObj</a:t>
            </a:r>
            <a:r>
              <a:rPr lang="en-GB" sz="1800" dirty="0" smtClean="0"/>
              <a:t>…</a:t>
            </a:r>
          </a:p>
          <a:p>
            <a:pPr marL="180975" indent="-180975">
              <a:buFont typeface="Arial" charset="0"/>
              <a:buChar char="•"/>
              <a:tabLst>
                <a:tab pos="3943350" algn="l"/>
              </a:tabLst>
              <a:defRPr/>
            </a:pPr>
            <a:r>
              <a:rPr lang="en-GB" sz="1800" dirty="0" smtClean="0"/>
              <a:t>M2M Service subscriptions:	m2mServiceSubscriptionProfile…</a:t>
            </a:r>
          </a:p>
          <a:p>
            <a:pPr marL="180975" indent="-180975">
              <a:buFont typeface="Arial" charset="0"/>
              <a:buChar char="•"/>
              <a:tabLst>
                <a:tab pos="3943350" algn="l"/>
              </a:tabLst>
              <a:defRPr/>
            </a:pPr>
            <a:r>
              <a:rPr lang="en-US" sz="1800" dirty="0" smtClean="0"/>
              <a:t>Security:	</a:t>
            </a:r>
            <a:r>
              <a:rPr lang="en-US" sz="1800" dirty="0" err="1" smtClean="0"/>
              <a:t>accessControlPolicy</a:t>
            </a:r>
            <a:r>
              <a:rPr lang="en-US" sz="1800" dirty="0" smtClean="0"/>
              <a:t>…</a:t>
            </a:r>
          </a:p>
          <a:p>
            <a:pPr marL="180975" indent="-180975">
              <a:buFont typeface="Arial" charset="0"/>
              <a:buChar char="•"/>
              <a:tabLst>
                <a:tab pos="3943350" algn="l"/>
              </a:tabLst>
              <a:defRPr/>
            </a:pPr>
            <a:r>
              <a:rPr lang="en-US" sz="1800" dirty="0" smtClean="0"/>
              <a:t>Entity groups and memberships:	</a:t>
            </a:r>
            <a:r>
              <a:rPr lang="en-GB" sz="1800" dirty="0" smtClean="0"/>
              <a:t>group</a:t>
            </a:r>
            <a:r>
              <a:rPr lang="en-GB" sz="1800" dirty="0"/>
              <a:t>, </a:t>
            </a:r>
            <a:r>
              <a:rPr lang="en-GB" sz="1800" dirty="0" smtClean="0"/>
              <a:t>members…</a:t>
            </a:r>
            <a:endParaRPr lang="en-US" sz="1800" dirty="0"/>
          </a:p>
          <a:p>
            <a:pPr marL="180975" indent="-180975">
              <a:buFont typeface="Arial" charset="0"/>
              <a:buChar char="•"/>
              <a:tabLst>
                <a:tab pos="3943350" algn="l"/>
              </a:tabLst>
              <a:defRPr/>
            </a:pPr>
            <a:r>
              <a:rPr lang="en-US" sz="1800" dirty="0" smtClean="0"/>
              <a:t>Application data:	container, </a:t>
            </a:r>
            <a:r>
              <a:rPr lang="en-US" sz="1800" dirty="0" err="1" smtClean="0"/>
              <a:t>contentInstance</a:t>
            </a:r>
            <a:r>
              <a:rPr lang="en-US" sz="1800" dirty="0" smtClean="0"/>
              <a:t>…</a:t>
            </a:r>
          </a:p>
          <a:p>
            <a:pPr marL="180975" indent="-180975">
              <a:buFont typeface="Arial" charset="0"/>
              <a:buChar char="•"/>
              <a:tabLst>
                <a:tab pos="3943350" algn="l"/>
              </a:tabLst>
              <a:defRPr/>
            </a:pPr>
            <a:r>
              <a:rPr lang="en-US" sz="1800" dirty="0" smtClean="0"/>
              <a:t>Information dispatch and flows:	subscription, delivery, request, schedule…</a:t>
            </a:r>
          </a:p>
          <a:p>
            <a:pPr marL="180975" indent="-180975">
              <a:buFont typeface="Arial" charset="0"/>
              <a:buChar char="•"/>
              <a:tabLst>
                <a:tab pos="3943350" algn="l"/>
              </a:tabLst>
              <a:defRPr/>
            </a:pPr>
            <a:r>
              <a:rPr lang="en-US" sz="1800" dirty="0" smtClean="0"/>
              <a:t>Location services:	</a:t>
            </a:r>
            <a:r>
              <a:rPr lang="en-US" sz="1800" dirty="0" err="1" smtClean="0"/>
              <a:t>locationPolicy</a:t>
            </a:r>
            <a:r>
              <a:rPr lang="en-US" sz="1800" dirty="0" smtClean="0"/>
              <a:t>…</a:t>
            </a:r>
          </a:p>
          <a:p>
            <a:pPr marL="180975" indent="-180975">
              <a:buFont typeface="Arial" charset="0"/>
              <a:buChar char="•"/>
              <a:tabLst>
                <a:tab pos="3943350" algn="l"/>
              </a:tabLst>
              <a:defRPr/>
            </a:pPr>
            <a:r>
              <a:rPr lang="en-US" sz="1800" dirty="0" smtClean="0"/>
              <a:t>Service charging &amp; accounting:	</a:t>
            </a:r>
            <a:r>
              <a:rPr lang="en-GB" sz="1800" dirty="0" err="1" smtClean="0"/>
              <a:t>statsConfig</a:t>
            </a:r>
            <a:r>
              <a:rPr lang="en-GB" sz="1800" dirty="0"/>
              <a:t>, </a:t>
            </a:r>
            <a:r>
              <a:rPr lang="en-GB" sz="1800" dirty="0" err="1"/>
              <a:t>eventConfig</a:t>
            </a:r>
            <a:r>
              <a:rPr lang="en-GB" sz="1800" dirty="0"/>
              <a:t>, </a:t>
            </a:r>
            <a:r>
              <a:rPr lang="en-US" sz="1800" dirty="0" err="1" smtClean="0"/>
              <a:t>statsCollect</a:t>
            </a:r>
            <a:r>
              <a:rPr lang="en-US" sz="1800" dirty="0" smtClean="0"/>
              <a:t>…</a:t>
            </a:r>
            <a:endParaRPr lang="en-US" sz="2600" b="1" dirty="0" smtClean="0"/>
          </a:p>
          <a:p>
            <a:pPr marL="0" indent="0" algn="ctr">
              <a:spcBef>
                <a:spcPts val="2400"/>
              </a:spcBef>
              <a:buFont typeface="Arial" charset="0"/>
              <a:buNone/>
              <a:defRPr/>
            </a:pPr>
            <a:r>
              <a:rPr lang="en-US" sz="2600" b="1" dirty="0" smtClean="0"/>
              <a:t>Defined communication schemes</a:t>
            </a:r>
          </a:p>
          <a:p>
            <a:pPr marL="180975" indent="-180975">
              <a:buFont typeface="Arial" charset="0"/>
              <a:buChar char="•"/>
              <a:tabLst>
                <a:tab pos="3943350" algn="l"/>
              </a:tabLst>
              <a:defRPr/>
            </a:pPr>
            <a:r>
              <a:rPr lang="en-GB" sz="1800" dirty="0" smtClean="0"/>
              <a:t>Direct communication and subscriptions/notifications</a:t>
            </a:r>
          </a:p>
          <a:p>
            <a:pPr marL="180975" indent="-180975">
              <a:buFont typeface="Arial" charset="0"/>
              <a:buChar char="•"/>
              <a:tabLst>
                <a:tab pos="3943350" algn="l"/>
              </a:tabLst>
              <a:defRPr/>
            </a:pPr>
            <a:r>
              <a:rPr lang="en-GB" sz="1800" dirty="0" smtClean="0"/>
              <a:t>Synchronous (blocking or non-blocking with regular polling) communications</a:t>
            </a:r>
          </a:p>
          <a:p>
            <a:pPr marL="180975" indent="-180975">
              <a:buFont typeface="Arial" charset="0"/>
              <a:buChar char="•"/>
              <a:tabLst>
                <a:tab pos="3943350" algn="l"/>
              </a:tabLst>
              <a:defRPr/>
            </a:pPr>
            <a:r>
              <a:rPr lang="en-GB" sz="1800" dirty="0" smtClean="0"/>
              <a:t>Asynchronous (non-blocking, with </a:t>
            </a:r>
            <a:r>
              <a:rPr lang="en-GB" sz="1800" dirty="0" err="1" smtClean="0"/>
              <a:t>callback</a:t>
            </a:r>
            <a:r>
              <a:rPr lang="en-GB" sz="1800" dirty="0" smtClean="0"/>
              <a:t>) communications</a:t>
            </a:r>
          </a:p>
        </p:txBody>
      </p:sp>
      <p:sp>
        <p:nvSpPr>
          <p:cNvPr id="25603" name="Titre 1"/>
          <p:cNvSpPr>
            <a:spLocks noGrp="1"/>
          </p:cNvSpPr>
          <p:nvPr>
            <p:ph type="title"/>
          </p:nvPr>
        </p:nvSpPr>
        <p:spPr/>
        <p:txBody>
          <a:bodyPr>
            <a:normAutofit fontScale="90000"/>
          </a:bodyPr>
          <a:lstStyle/>
          <a:p>
            <a:r>
              <a:rPr lang="en-US" altLang="zh-TW" smtClean="0"/>
              <a:t>Resource Types &amp; Flows</a:t>
            </a:r>
            <a:br>
              <a:rPr lang="en-US" altLang="zh-TW" smtClean="0"/>
            </a:br>
            <a:endParaRPr lang="fr-FR" altLang="zh-TW" smtClean="0"/>
          </a:p>
        </p:txBody>
      </p:sp>
    </p:spTree>
    <p:extLst>
      <p:ext uri="{BB962C8B-B14F-4D97-AF65-F5344CB8AC3E}">
        <p14:creationId xmlns:p14="http://schemas.microsoft.com/office/powerpoint/2010/main" val="23073598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endParaRPr lang="zh-TW" altLang="en-US" smtClean="0"/>
          </a:p>
        </p:txBody>
      </p:sp>
      <p:pic>
        <p:nvPicPr>
          <p:cNvPr id="27651"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04664"/>
            <a:ext cx="9109075" cy="6324600"/>
          </a:xfrm>
        </p:spPr>
      </p:pic>
      <p:sp>
        <p:nvSpPr>
          <p:cNvPr id="4" name="投影片編號版面配置區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2AD8D38A-276A-4EBA-904E-08D37718A208}" type="slidenum">
              <a:rPr lang="zh-TW" altLang="en-US" smtClean="0">
                <a:solidFill>
                  <a:srgbClr val="10253F"/>
                </a:solidFill>
                <a:latin typeface="Calibri" panose="020F0502020204030204" pitchFamily="34" charset="0"/>
              </a:rPr>
              <a:pPr eaLnBrk="1" hangingPunct="1"/>
              <a:t>71</a:t>
            </a:fld>
            <a:endParaRPr lang="zh-TW" altLang="en-US" dirty="0">
              <a:solidFill>
                <a:srgbClr val="10253F"/>
              </a:solidFill>
              <a:latin typeface="Calibri" panose="020F0502020204030204" pitchFamily="34" charset="0"/>
            </a:endParaRPr>
          </a:p>
        </p:txBody>
      </p:sp>
    </p:spTree>
    <p:extLst>
      <p:ext uri="{BB962C8B-B14F-4D97-AF65-F5344CB8AC3E}">
        <p14:creationId xmlns:p14="http://schemas.microsoft.com/office/powerpoint/2010/main" val="816349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Resource Categories</a:t>
            </a:r>
            <a:endParaRPr lang="zh-TW" altLang="en-US" dirty="0"/>
          </a:p>
        </p:txBody>
      </p:sp>
      <p:sp>
        <p:nvSpPr>
          <p:cNvPr id="3" name="內容版面配置區 2"/>
          <p:cNvSpPr>
            <a:spLocks noGrp="1"/>
          </p:cNvSpPr>
          <p:nvPr>
            <p:ph idx="1"/>
          </p:nvPr>
        </p:nvSpPr>
        <p:spPr/>
        <p:txBody>
          <a:bodyPr>
            <a:normAutofit fontScale="85000" lnSpcReduction="10000"/>
          </a:bodyPr>
          <a:lstStyle/>
          <a:p>
            <a:pPr marL="0" indent="0">
              <a:buNone/>
            </a:pPr>
            <a:r>
              <a:rPr lang="en-US" altLang="zh-TW" dirty="0"/>
              <a:t>oneM2M identifies three categories of resources:</a:t>
            </a:r>
          </a:p>
          <a:p>
            <a:r>
              <a:rPr lang="en-US" altLang="zh-TW" b="1" dirty="0" smtClean="0"/>
              <a:t>Normal </a:t>
            </a:r>
            <a:r>
              <a:rPr lang="en-US" altLang="zh-TW" b="1" dirty="0"/>
              <a:t>resources</a:t>
            </a:r>
          </a:p>
          <a:p>
            <a:pPr lvl="1"/>
            <a:r>
              <a:rPr lang="en-US" altLang="zh-TW" dirty="0"/>
              <a:t>include the complete set of </a:t>
            </a:r>
            <a:r>
              <a:rPr lang="en-US" altLang="zh-TW" dirty="0" smtClean="0"/>
              <a:t>representations of </a:t>
            </a:r>
            <a:r>
              <a:rPr lang="en-US" altLang="zh-TW" dirty="0"/>
              <a:t>data which constitutes the base of </a:t>
            </a:r>
            <a:r>
              <a:rPr lang="en-US" altLang="zh-TW" dirty="0" smtClean="0"/>
              <a:t>the information </a:t>
            </a:r>
            <a:r>
              <a:rPr lang="en-US" altLang="zh-TW" dirty="0"/>
              <a:t>to be managed.</a:t>
            </a:r>
          </a:p>
          <a:p>
            <a:r>
              <a:rPr lang="en-US" altLang="zh-TW" b="1" dirty="0" smtClean="0"/>
              <a:t>Virtual </a:t>
            </a:r>
            <a:r>
              <a:rPr lang="en-US" altLang="zh-TW" b="1" dirty="0"/>
              <a:t>resources</a:t>
            </a:r>
          </a:p>
          <a:p>
            <a:pPr lvl="1"/>
            <a:r>
              <a:rPr lang="en-US" altLang="zh-TW" dirty="0"/>
              <a:t>used to trigger processing and/or </a:t>
            </a:r>
            <a:r>
              <a:rPr lang="en-US" altLang="zh-TW" dirty="0" smtClean="0"/>
              <a:t>retrieve results</a:t>
            </a:r>
            <a:r>
              <a:rPr lang="en-US" altLang="zh-TW" dirty="0"/>
              <a:t>, but they do not have a </a:t>
            </a:r>
            <a:r>
              <a:rPr lang="en-US" altLang="zh-TW" dirty="0" smtClean="0"/>
              <a:t>permanent representation </a:t>
            </a:r>
            <a:r>
              <a:rPr lang="en-US" altLang="zh-TW" dirty="0"/>
              <a:t>in a CSE.</a:t>
            </a:r>
          </a:p>
          <a:p>
            <a:r>
              <a:rPr lang="en-US" altLang="zh-TW" b="1" dirty="0" smtClean="0"/>
              <a:t>Announced </a:t>
            </a:r>
            <a:r>
              <a:rPr lang="en-US" altLang="zh-TW" b="1" dirty="0"/>
              <a:t>resources</a:t>
            </a:r>
          </a:p>
          <a:p>
            <a:pPr lvl="1"/>
            <a:r>
              <a:rPr lang="en-US" altLang="zh-TW" dirty="0"/>
              <a:t>a resource at a remote CSE that is linked </a:t>
            </a:r>
            <a:r>
              <a:rPr lang="en-US" altLang="zh-TW" dirty="0" smtClean="0"/>
              <a:t>to the </a:t>
            </a:r>
            <a:r>
              <a:rPr lang="en-US" altLang="zh-TW" dirty="0"/>
              <a:t>original resource that has </a:t>
            </a:r>
            <a:r>
              <a:rPr lang="en-US" altLang="zh-TW" dirty="0" smtClean="0"/>
              <a:t>been announced</a:t>
            </a:r>
            <a:r>
              <a:rPr lang="en-US" altLang="zh-TW" dirty="0"/>
              <a:t>, and it maintains some of </a:t>
            </a:r>
            <a:r>
              <a:rPr lang="en-US" altLang="zh-TW" dirty="0" smtClean="0"/>
              <a:t>the characteristics </a:t>
            </a:r>
            <a:r>
              <a:rPr lang="en-US" altLang="zh-TW" dirty="0"/>
              <a:t>of the original resource.</a:t>
            </a:r>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72</a:t>
            </a:fld>
            <a:endParaRPr lang="zh-TW" altLang="en-US"/>
          </a:p>
        </p:txBody>
      </p:sp>
    </p:spTree>
    <p:extLst>
      <p:ext uri="{BB962C8B-B14F-4D97-AF65-F5344CB8AC3E}">
        <p14:creationId xmlns:p14="http://schemas.microsoft.com/office/powerpoint/2010/main" val="16213003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Resource or Attribute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Virtual </a:t>
            </a:r>
            <a:r>
              <a:rPr lang="en-US" dirty="0"/>
              <a:t>resource or a virtual attribute is used to trigger processing and/or retrieve results, but they do not have a </a:t>
            </a:r>
            <a:r>
              <a:rPr lang="en-US" dirty="0" smtClean="0"/>
              <a:t>permanent </a:t>
            </a:r>
            <a:r>
              <a:rPr lang="en-US" dirty="0"/>
              <a:t>representation in a </a:t>
            </a:r>
            <a:r>
              <a:rPr lang="en-US" dirty="0" smtClean="0"/>
              <a:t>CSE, for example: </a:t>
            </a:r>
          </a:p>
          <a:p>
            <a:pPr lvl="1"/>
            <a:r>
              <a:rPr lang="en-US" b="1" dirty="0" err="1" smtClean="0"/>
              <a:t>FanOutPoint</a:t>
            </a:r>
            <a:r>
              <a:rPr lang="en-US" dirty="0" smtClean="0"/>
              <a:t> virtual resource is </a:t>
            </a:r>
            <a:r>
              <a:rPr lang="en-US" dirty="0"/>
              <a:t>used for addressing </a:t>
            </a:r>
            <a:r>
              <a:rPr lang="en-US" dirty="0" smtClean="0"/>
              <a:t>bulk operations </a:t>
            </a:r>
            <a:r>
              <a:rPr lang="en-US" dirty="0"/>
              <a:t>to all the resources </a:t>
            </a:r>
            <a:r>
              <a:rPr lang="en-US" dirty="0" smtClean="0"/>
              <a:t>that belong </a:t>
            </a:r>
            <a:r>
              <a:rPr lang="en-US" dirty="0"/>
              <a:t>to a </a:t>
            </a:r>
            <a:r>
              <a:rPr lang="en-US" dirty="0" smtClean="0"/>
              <a:t>group.</a:t>
            </a:r>
          </a:p>
          <a:p>
            <a:pPr lvl="1"/>
            <a:r>
              <a:rPr lang="en-US" b="1" dirty="0" smtClean="0"/>
              <a:t>Latest/Oldest</a:t>
            </a:r>
            <a:r>
              <a:rPr lang="en-US" dirty="0" smtClean="0"/>
              <a:t> virtual resources are pointers to the actual latest and oldest Content Instance in a Container.</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1160958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50929"/>
            <a:ext cx="8229600" cy="1008112"/>
          </a:xfrm>
        </p:spPr>
        <p:txBody>
          <a:bodyPr/>
          <a:lstStyle/>
          <a:p>
            <a:r>
              <a:rPr lang="en-US" dirty="0" smtClean="0"/>
              <a:t>Resource Addressing</a:t>
            </a:r>
            <a:endParaRPr lang="en-US" dirty="0"/>
          </a:p>
        </p:txBody>
      </p:sp>
      <p:sp>
        <p:nvSpPr>
          <p:cNvPr id="3" name="Content Placeholder 2"/>
          <p:cNvSpPr>
            <a:spLocks noGrp="1"/>
          </p:cNvSpPr>
          <p:nvPr>
            <p:ph idx="1"/>
          </p:nvPr>
        </p:nvSpPr>
        <p:spPr>
          <a:xfrm>
            <a:off x="395536" y="1772816"/>
            <a:ext cx="8229600" cy="4425355"/>
          </a:xfrm>
        </p:spPr>
        <p:txBody>
          <a:bodyPr>
            <a:noAutofit/>
          </a:bodyPr>
          <a:lstStyle/>
          <a:p>
            <a:r>
              <a:rPr lang="en-US" sz="2400" dirty="0" smtClean="0"/>
              <a:t>The address of a resource is a string that uniquely identifies the targeted resource within the scope of a request.</a:t>
            </a:r>
          </a:p>
          <a:p>
            <a:r>
              <a:rPr lang="en-US" sz="2400" dirty="0" smtClean="0"/>
              <a:t>Requests can have 3 different scopes:</a:t>
            </a:r>
          </a:p>
          <a:p>
            <a:pPr lvl="1"/>
            <a:r>
              <a:rPr lang="en-US" sz="2400" b="1" dirty="0" smtClean="0"/>
              <a:t>CSE-relative</a:t>
            </a:r>
            <a:r>
              <a:rPr lang="en-US" sz="2400" dirty="0" smtClean="0"/>
              <a:t>, the request is originated within the same CSE as the targeted resource.</a:t>
            </a:r>
          </a:p>
          <a:p>
            <a:pPr lvl="1"/>
            <a:r>
              <a:rPr lang="en-US" sz="2400" b="1" dirty="0" smtClean="0"/>
              <a:t>SP-relative</a:t>
            </a:r>
            <a:r>
              <a:rPr lang="en-US" sz="2400" dirty="0" smtClean="0"/>
              <a:t>, the request is originated within the same M2M Service Provider  domain as the targeted resource, but at different CSE.</a:t>
            </a:r>
          </a:p>
          <a:p>
            <a:pPr lvl="1"/>
            <a:r>
              <a:rPr lang="en-US" sz="2400" b="1" dirty="0" smtClean="0"/>
              <a:t>Absolute</a:t>
            </a:r>
            <a:r>
              <a:rPr lang="en-US" sz="2400" dirty="0" smtClean="0"/>
              <a:t>, the request is originated within an M2M Service Provider domain, but the target resource resides in a different M2M Service Provider domain.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9228989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Addressing (cont’d)</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75</a:t>
            </a:fld>
            <a:endParaRPr lang="en-US" dirty="0">
              <a:solidFill>
                <a:prstClr val="black"/>
              </a:solidFill>
            </a:endParaRPr>
          </a:p>
        </p:txBody>
      </p:sp>
      <p:sp>
        <p:nvSpPr>
          <p:cNvPr id="7" name="Content Placeholder 6"/>
          <p:cNvSpPr>
            <a:spLocks noGrp="1"/>
          </p:cNvSpPr>
          <p:nvPr>
            <p:ph idx="1"/>
          </p:nvPr>
        </p:nvSpPr>
        <p:spPr>
          <a:xfrm>
            <a:off x="822959" y="1845734"/>
            <a:ext cx="7543801" cy="1511258"/>
          </a:xfrm>
        </p:spPr>
        <p:txBody>
          <a:bodyPr>
            <a:normAutofit fontScale="62500" lnSpcReduction="20000"/>
          </a:bodyPr>
          <a:lstStyle/>
          <a:p>
            <a:pPr marL="0" indent="0">
              <a:buNone/>
            </a:pPr>
            <a:r>
              <a:rPr lang="en-US" dirty="0" smtClean="0"/>
              <a:t>Two different </a:t>
            </a:r>
            <a:r>
              <a:rPr lang="en-US" dirty="0"/>
              <a:t>methods for addressing a resource: </a:t>
            </a:r>
          </a:p>
          <a:p>
            <a:r>
              <a:rPr lang="en-US" dirty="0"/>
              <a:t>Hierarchical URI (structured)</a:t>
            </a:r>
          </a:p>
          <a:p>
            <a:r>
              <a:rPr lang="en-US" dirty="0"/>
              <a:t>Non-Hierarchical URI (non-structured) </a:t>
            </a:r>
          </a:p>
          <a:p>
            <a:pPr marL="0" indent="0">
              <a:buNone/>
            </a:pPr>
            <a:r>
              <a:rPr lang="en-US" dirty="0" smtClean="0"/>
              <a:t>Each addressing method can have three variants depending on the scope of the request:</a:t>
            </a:r>
          </a:p>
          <a:p>
            <a:endParaRPr lang="en-US" dirty="0"/>
          </a:p>
        </p:txBody>
      </p:sp>
      <p:graphicFrame>
        <p:nvGraphicFramePr>
          <p:cNvPr id="8" name="Content Placeholder 4"/>
          <p:cNvGraphicFramePr>
            <a:graphicFrameLocks/>
          </p:cNvGraphicFramePr>
          <p:nvPr>
            <p:extLst/>
          </p:nvPr>
        </p:nvGraphicFramePr>
        <p:xfrm>
          <a:off x="800100" y="3501008"/>
          <a:ext cx="7543800" cy="2539276"/>
        </p:xfrm>
        <a:graphic>
          <a:graphicData uri="http://schemas.openxmlformats.org/drawingml/2006/table">
            <a:tbl>
              <a:tblPr firstRow="1" bandRow="1">
                <a:tableStyleId>{5C22544A-7EE6-4342-B048-85BDC9FD1C3A}</a:tableStyleId>
              </a:tblPr>
              <a:tblGrid>
                <a:gridCol w="1369096">
                  <a:extLst>
                    <a:ext uri="{9D8B030D-6E8A-4147-A177-3AD203B41FA5}">
                      <a16:colId xmlns="" xmlns:a16="http://schemas.microsoft.com/office/drawing/2014/main" val="20000"/>
                    </a:ext>
                  </a:extLst>
                </a:gridCol>
                <a:gridCol w="1753644">
                  <a:extLst>
                    <a:ext uri="{9D8B030D-6E8A-4147-A177-3AD203B41FA5}">
                      <a16:colId xmlns="" xmlns:a16="http://schemas.microsoft.com/office/drawing/2014/main" val="20001"/>
                    </a:ext>
                  </a:extLst>
                </a:gridCol>
                <a:gridCol w="1991638">
                  <a:extLst>
                    <a:ext uri="{9D8B030D-6E8A-4147-A177-3AD203B41FA5}">
                      <a16:colId xmlns="" xmlns:a16="http://schemas.microsoft.com/office/drawing/2014/main" val="20002"/>
                    </a:ext>
                  </a:extLst>
                </a:gridCol>
                <a:gridCol w="2429422">
                  <a:extLst>
                    <a:ext uri="{9D8B030D-6E8A-4147-A177-3AD203B41FA5}">
                      <a16:colId xmlns="" xmlns:a16="http://schemas.microsoft.com/office/drawing/2014/main" val="20003"/>
                    </a:ext>
                  </a:extLst>
                </a:gridCol>
              </a:tblGrid>
              <a:tr h="131190">
                <a:tc>
                  <a:txBody>
                    <a:bodyPr/>
                    <a:lstStyle/>
                    <a:p>
                      <a:endParaRPr lang="en-US" dirty="0"/>
                    </a:p>
                  </a:txBody>
                  <a:tcPr/>
                </a:tc>
                <a:tc>
                  <a:txBody>
                    <a:bodyPr/>
                    <a:lstStyle/>
                    <a:p>
                      <a:r>
                        <a:rPr lang="en-US" dirty="0" smtClean="0"/>
                        <a:t>CSE-relative</a:t>
                      </a:r>
                      <a:endParaRPr lang="en-US" dirty="0"/>
                    </a:p>
                  </a:txBody>
                  <a:tcPr/>
                </a:tc>
                <a:tc>
                  <a:txBody>
                    <a:bodyPr/>
                    <a:lstStyle/>
                    <a:p>
                      <a:r>
                        <a:rPr lang="en-US" dirty="0" smtClean="0"/>
                        <a:t>SP-relative</a:t>
                      </a:r>
                      <a:endParaRPr lang="en-US" dirty="0"/>
                    </a:p>
                  </a:txBody>
                  <a:tcPr/>
                </a:tc>
                <a:tc>
                  <a:txBody>
                    <a:bodyPr/>
                    <a:lstStyle/>
                    <a:p>
                      <a:r>
                        <a:rPr lang="en-US" dirty="0" smtClean="0"/>
                        <a:t>Absolute</a:t>
                      </a:r>
                      <a:endParaRPr lang="en-US" dirty="0"/>
                    </a:p>
                  </a:txBody>
                  <a:tcPr/>
                </a:tc>
                <a:extLst>
                  <a:ext uri="{0D108BD9-81ED-4DB2-BD59-A6C34878D82A}">
                    <a16:rowId xmlns="" xmlns:a16="http://schemas.microsoft.com/office/drawing/2014/main" val="10000"/>
                  </a:ext>
                </a:extLst>
              </a:tr>
              <a:tr h="1278539">
                <a:tc>
                  <a:txBody>
                    <a:bodyPr/>
                    <a:lstStyle/>
                    <a:p>
                      <a:r>
                        <a:rPr lang="en-US" b="1" dirty="0" smtClean="0"/>
                        <a:t>Hierarchical </a:t>
                      </a:r>
                      <a:endParaRPr lang="en-US" dirty="0"/>
                    </a:p>
                  </a:txBody>
                  <a:tcPr anchor="ctr"/>
                </a:tc>
                <a:tc>
                  <a:txBody>
                    <a:bodyPr/>
                    <a:lstStyle/>
                    <a:p>
                      <a:pPr lvl="0"/>
                      <a:r>
                        <a:rPr lang="en-US" sz="1800" i="0" kern="1200" dirty="0" err="1" smtClean="0">
                          <a:solidFill>
                            <a:schemeClr val="dk1"/>
                          </a:solidFill>
                          <a:effectLst/>
                          <a:latin typeface="+mn-lt"/>
                          <a:ea typeface="+mn-ea"/>
                          <a:cs typeface="+mn-cs"/>
                        </a:rPr>
                        <a:t>streetX</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houseY</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roomZ</a:t>
                      </a:r>
                      <a:r>
                        <a:rPr lang="en-US" sz="1800" i="0" kern="1200" dirty="0" smtClean="0">
                          <a:solidFill>
                            <a:schemeClr val="dk1"/>
                          </a:solidFill>
                          <a:effectLst/>
                          <a:latin typeface="+mn-lt"/>
                          <a:ea typeface="+mn-ea"/>
                          <a:cs typeface="+mn-cs"/>
                        </a:rPr>
                        <a:t>/temp123</a:t>
                      </a:r>
                      <a:br>
                        <a:rPr lang="en-US" sz="1800" i="0" kern="1200" dirty="0" smtClean="0">
                          <a:solidFill>
                            <a:schemeClr val="dk1"/>
                          </a:solidFill>
                          <a:effectLst/>
                          <a:latin typeface="+mn-lt"/>
                          <a:ea typeface="+mn-ea"/>
                          <a:cs typeface="+mn-cs"/>
                        </a:rPr>
                      </a:br>
                      <a:endParaRPr lang="en-US" dirty="0" smtClean="0"/>
                    </a:p>
                  </a:txBody>
                  <a:tcPr anchor="ctr"/>
                </a:tc>
                <a:tc>
                  <a:txBody>
                    <a:bodyPr/>
                    <a:lstStyle/>
                    <a:p>
                      <a:r>
                        <a:rPr lang="en-US" dirty="0" smtClean="0"/>
                        <a:t>/MN-CSE-02/</a:t>
                      </a:r>
                      <a:r>
                        <a:rPr lang="en-US" sz="1800" i="0" kern="1200" dirty="0" err="1" smtClean="0">
                          <a:solidFill>
                            <a:schemeClr val="dk1"/>
                          </a:solidFill>
                          <a:effectLst/>
                          <a:latin typeface="+mn-lt"/>
                          <a:ea typeface="+mn-ea"/>
                          <a:cs typeface="+mn-cs"/>
                        </a:rPr>
                        <a:t>streetX</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houseY</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roomZ</a:t>
                      </a:r>
                      <a:r>
                        <a:rPr lang="en-US" sz="1800" i="0" kern="1200" dirty="0" smtClean="0">
                          <a:solidFill>
                            <a:schemeClr val="dk1"/>
                          </a:solidFill>
                          <a:effectLst/>
                          <a:latin typeface="+mn-lt"/>
                          <a:ea typeface="+mn-ea"/>
                          <a:cs typeface="+mn-cs"/>
                        </a:rPr>
                        <a:t>/temp123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800" i="0" kern="1200" dirty="0" smtClean="0">
                          <a:solidFill>
                            <a:schemeClr val="dk1"/>
                          </a:solidFill>
                          <a:effectLst/>
                          <a:latin typeface="+mn-lt"/>
                          <a:ea typeface="+mn-ea"/>
                          <a:cs typeface="+mn-cs"/>
                        </a:rPr>
                        <a:t>/m2m.com/</a:t>
                      </a:r>
                      <a:r>
                        <a:rPr lang="en-US" dirty="0" smtClean="0"/>
                        <a:t>MN-CSE-02/</a:t>
                      </a:r>
                      <a:r>
                        <a:rPr lang="en-US" sz="1800" i="0" kern="1200" dirty="0" err="1" smtClean="0">
                          <a:solidFill>
                            <a:schemeClr val="dk1"/>
                          </a:solidFill>
                          <a:effectLst/>
                          <a:latin typeface="+mn-lt"/>
                          <a:ea typeface="+mn-ea"/>
                          <a:cs typeface="+mn-cs"/>
                        </a:rPr>
                        <a:t>streetX</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houseY</a:t>
                      </a:r>
                      <a:r>
                        <a:rPr lang="en-US" sz="1800" i="0" kern="1200" dirty="0" smtClean="0">
                          <a:solidFill>
                            <a:schemeClr val="dk1"/>
                          </a:solidFill>
                          <a:effectLst/>
                          <a:latin typeface="+mn-lt"/>
                          <a:ea typeface="+mn-ea"/>
                          <a:cs typeface="+mn-cs"/>
                        </a:rPr>
                        <a:t>/</a:t>
                      </a:r>
                      <a:r>
                        <a:rPr lang="en-US" sz="1800" i="0" kern="1200" dirty="0" err="1" smtClean="0">
                          <a:solidFill>
                            <a:schemeClr val="dk1"/>
                          </a:solidFill>
                          <a:effectLst/>
                          <a:latin typeface="+mn-lt"/>
                          <a:ea typeface="+mn-ea"/>
                          <a:cs typeface="+mn-cs"/>
                        </a:rPr>
                        <a:t>roomZ</a:t>
                      </a:r>
                      <a:r>
                        <a:rPr lang="en-US" sz="1800" i="0" kern="1200" dirty="0" smtClean="0">
                          <a:solidFill>
                            <a:schemeClr val="dk1"/>
                          </a:solidFill>
                          <a:effectLst/>
                          <a:latin typeface="+mn-lt"/>
                          <a:ea typeface="+mn-ea"/>
                          <a:cs typeface="+mn-cs"/>
                        </a:rPr>
                        <a:t>/temp123</a:t>
                      </a:r>
                      <a:endParaRPr lang="en-US" dirty="0" smtClean="0"/>
                    </a:p>
                  </a:txBody>
                  <a:tcPr anchor="ctr"/>
                </a:tc>
                <a:extLst>
                  <a:ext uri="{0D108BD9-81ED-4DB2-BD59-A6C34878D82A}">
                    <a16:rowId xmlns="" xmlns:a16="http://schemas.microsoft.com/office/drawing/2014/main" val="10001"/>
                  </a:ext>
                </a:extLst>
              </a:tr>
              <a:tr h="894977">
                <a:tc>
                  <a:txBody>
                    <a:bodyPr/>
                    <a:lstStyle/>
                    <a:p>
                      <a:r>
                        <a:rPr lang="en-US" b="1" dirty="0" smtClean="0"/>
                        <a:t>Non-Hierarchical </a:t>
                      </a:r>
                      <a:endParaRPr lang="en-US" dirty="0"/>
                    </a:p>
                  </a:txBody>
                  <a:tcPr anchor="ctr"/>
                </a:tc>
                <a:tc>
                  <a:txBody>
                    <a:bodyPr/>
                    <a:lstStyle/>
                    <a:p>
                      <a:r>
                        <a:rPr lang="en-US" dirty="0" smtClean="0"/>
                        <a:t>temp123</a:t>
                      </a:r>
                      <a:endParaRPr lang="en-US" dirty="0"/>
                    </a:p>
                  </a:txBody>
                  <a:tcPr anchor="ctr"/>
                </a:tc>
                <a:tc>
                  <a:txBody>
                    <a:bodyPr/>
                    <a:lstStyle/>
                    <a:p>
                      <a:r>
                        <a:rPr lang="en-US" dirty="0" smtClean="0"/>
                        <a:t>/MN-CSE-02/temp123</a:t>
                      </a:r>
                      <a:endParaRPr lang="en-US"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//m2m.com//MN-CSE-02/tempe123</a:t>
                      </a:r>
                    </a:p>
                  </a:txBody>
                  <a:tcPr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0972298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Relationship between Resources</a:t>
            </a:r>
            <a:endParaRPr lang="en-US" sz="4400"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76</a:t>
            </a:fld>
            <a:endParaRPr lang="en-US" dirty="0">
              <a:solidFill>
                <a:prstClr val="black"/>
              </a:solidFill>
            </a:endParaRPr>
          </a:p>
        </p:txBody>
      </p:sp>
      <p:sp>
        <p:nvSpPr>
          <p:cNvPr id="7" name="Content Placeholder 6"/>
          <p:cNvSpPr>
            <a:spLocks noGrp="1"/>
          </p:cNvSpPr>
          <p:nvPr>
            <p:ph idx="1"/>
          </p:nvPr>
        </p:nvSpPr>
        <p:spPr>
          <a:xfrm>
            <a:off x="321919" y="1780483"/>
            <a:ext cx="3407296" cy="4023360"/>
          </a:xfrm>
        </p:spPr>
        <p:txBody>
          <a:bodyPr/>
          <a:lstStyle/>
          <a:p>
            <a:r>
              <a:rPr lang="en-US" sz="2400" dirty="0" smtClean="0"/>
              <a:t>Two types of relationships: parent-child and link</a:t>
            </a:r>
            <a:endParaRPr lang="en-US" dirty="0"/>
          </a:p>
        </p:txBody>
      </p:sp>
      <p:graphicFrame>
        <p:nvGraphicFramePr>
          <p:cNvPr id="9" name="Table 8"/>
          <p:cNvGraphicFramePr>
            <a:graphicFrameLocks noGrp="1"/>
          </p:cNvGraphicFramePr>
          <p:nvPr>
            <p:extLst/>
          </p:nvPr>
        </p:nvGraphicFramePr>
        <p:xfrm>
          <a:off x="4340055" y="1764979"/>
          <a:ext cx="4582275" cy="4461993"/>
        </p:xfrm>
        <a:graphic>
          <a:graphicData uri="http://schemas.openxmlformats.org/drawingml/2006/table">
            <a:tbl>
              <a:tblPr firstRow="1" bandRow="1">
                <a:tableStyleId>{5C22544A-7EE6-4342-B048-85BDC9FD1C3A}</a:tableStyleId>
              </a:tblPr>
              <a:tblGrid>
                <a:gridCol w="1509600">
                  <a:extLst>
                    <a:ext uri="{9D8B030D-6E8A-4147-A177-3AD203B41FA5}">
                      <a16:colId xmlns="" xmlns:a16="http://schemas.microsoft.com/office/drawing/2014/main" val="20000"/>
                    </a:ext>
                  </a:extLst>
                </a:gridCol>
                <a:gridCol w="1678487">
                  <a:extLst>
                    <a:ext uri="{9D8B030D-6E8A-4147-A177-3AD203B41FA5}">
                      <a16:colId xmlns="" xmlns:a16="http://schemas.microsoft.com/office/drawing/2014/main" val="20001"/>
                    </a:ext>
                  </a:extLst>
                </a:gridCol>
                <a:gridCol w="1394188">
                  <a:extLst>
                    <a:ext uri="{9D8B030D-6E8A-4147-A177-3AD203B41FA5}">
                      <a16:colId xmlns="" xmlns:a16="http://schemas.microsoft.com/office/drawing/2014/main" val="20002"/>
                    </a:ext>
                  </a:extLst>
                </a:gridCol>
              </a:tblGrid>
              <a:tr h="475765">
                <a:tc>
                  <a:txBody>
                    <a:bodyPr/>
                    <a:lstStyle/>
                    <a:p>
                      <a:pPr algn="ctr"/>
                      <a:r>
                        <a:rPr lang="en-US" sz="1400" dirty="0" smtClean="0"/>
                        <a:t>Origin Resource type</a:t>
                      </a:r>
                      <a:endParaRPr lang="en-US" sz="1400" dirty="0"/>
                    </a:p>
                  </a:txBody>
                  <a:tcPr anchor="ctr"/>
                </a:tc>
                <a:tc>
                  <a:txBody>
                    <a:bodyPr/>
                    <a:lstStyle/>
                    <a:p>
                      <a:pPr algn="ctr"/>
                      <a:r>
                        <a:rPr lang="en-US" sz="1400" dirty="0" smtClean="0"/>
                        <a:t>Destination Resource</a:t>
                      </a:r>
                      <a:r>
                        <a:rPr lang="en-US" sz="1400" baseline="0" dirty="0" smtClean="0"/>
                        <a:t> type</a:t>
                      </a:r>
                      <a:endParaRPr lang="en-US" sz="1400" dirty="0"/>
                    </a:p>
                  </a:txBody>
                  <a:tcPr anchor="ctr"/>
                </a:tc>
                <a:tc>
                  <a:txBody>
                    <a:bodyPr/>
                    <a:lstStyle/>
                    <a:p>
                      <a:pPr algn="ctr"/>
                      <a:r>
                        <a:rPr lang="en-US" sz="1400" dirty="0" smtClean="0"/>
                        <a:t>Relationship type</a:t>
                      </a:r>
                      <a:endParaRPr lang="en-US" sz="1400" dirty="0"/>
                    </a:p>
                  </a:txBody>
                  <a:tcPr anchor="ctr"/>
                </a:tc>
                <a:extLst>
                  <a:ext uri="{0D108BD9-81ED-4DB2-BD59-A6C34878D82A}">
                    <a16:rowId xmlns="" xmlns:a16="http://schemas.microsoft.com/office/drawing/2014/main" val="10000"/>
                  </a:ext>
                </a:extLst>
              </a:tr>
              <a:tr h="867571">
                <a:tc>
                  <a:txBody>
                    <a:bodyPr/>
                    <a:lstStyle/>
                    <a:p>
                      <a:pPr algn="ctr"/>
                      <a:r>
                        <a:rPr lang="en-US" sz="1400" dirty="0" smtClean="0"/>
                        <a:t>Any </a:t>
                      </a:r>
                    </a:p>
                    <a:p>
                      <a:pPr algn="ctr"/>
                      <a:r>
                        <a:rPr lang="en-US" sz="1400" dirty="0" smtClean="0"/>
                        <a:t>(e.g. AE, container)</a:t>
                      </a:r>
                      <a:endParaRPr lang="en-US" sz="1400" dirty="0"/>
                    </a:p>
                  </a:txBody>
                  <a:tcPr anchor="ctr"/>
                </a:tc>
                <a:tc>
                  <a:txBody>
                    <a:bodyPr/>
                    <a:lstStyle/>
                    <a:p>
                      <a:pPr algn="ctr"/>
                      <a:r>
                        <a:rPr lang="en-US" sz="1400" dirty="0" smtClean="0"/>
                        <a:t>Access Control Policy</a:t>
                      </a:r>
                      <a:endParaRPr lang="en-US" sz="1400" dirty="0"/>
                    </a:p>
                  </a:txBody>
                  <a:tcPr anchor="ctr"/>
                </a:tc>
                <a:tc>
                  <a:txBody>
                    <a:bodyPr/>
                    <a:lstStyle/>
                    <a:p>
                      <a:pPr algn="ctr"/>
                      <a:r>
                        <a:rPr lang="en-US" sz="1400" dirty="0" smtClean="0"/>
                        <a:t>Link (access</a:t>
                      </a:r>
                      <a:r>
                        <a:rPr lang="en-US" sz="1400" baseline="0" dirty="0" smtClean="0"/>
                        <a:t> </a:t>
                      </a:r>
                      <a:r>
                        <a:rPr lang="en-US" sz="1400" dirty="0" smtClean="0"/>
                        <a:t>Control Policy ID)</a:t>
                      </a:r>
                      <a:endParaRPr lang="en-US" sz="1400" dirty="0"/>
                    </a:p>
                  </a:txBody>
                  <a:tcPr anchor="ctr"/>
                </a:tc>
                <a:extLst>
                  <a:ext uri="{0D108BD9-81ED-4DB2-BD59-A6C34878D82A}">
                    <a16:rowId xmlns="" xmlns:a16="http://schemas.microsoft.com/office/drawing/2014/main" val="10001"/>
                  </a:ext>
                </a:extLst>
              </a:tr>
              <a:tr h="475765">
                <a:tc>
                  <a:txBody>
                    <a:bodyPr/>
                    <a:lstStyle/>
                    <a:p>
                      <a:pPr algn="ctr"/>
                      <a:r>
                        <a:rPr lang="en-US" sz="1400" dirty="0" err="1" smtClean="0"/>
                        <a:t>CSEBase</a:t>
                      </a:r>
                      <a:r>
                        <a:rPr lang="en-US" sz="1400" dirty="0" smtClean="0"/>
                        <a:t> or </a:t>
                      </a:r>
                      <a:r>
                        <a:rPr lang="en-US" sz="1400" dirty="0" err="1" smtClean="0"/>
                        <a:t>remoteCSE</a:t>
                      </a:r>
                      <a:endParaRPr lang="en-US" sz="1400" dirty="0"/>
                    </a:p>
                  </a:txBody>
                  <a:tcPr anchor="ctr"/>
                </a:tc>
                <a:tc>
                  <a:txBody>
                    <a:bodyPr/>
                    <a:lstStyle/>
                    <a:p>
                      <a:pPr algn="ctr"/>
                      <a:r>
                        <a:rPr lang="en-US" sz="1400" dirty="0" smtClean="0"/>
                        <a:t>node</a:t>
                      </a:r>
                      <a:endParaRPr lang="en-US" sz="1400" dirty="0"/>
                    </a:p>
                  </a:txBody>
                  <a:tcPr anchor="ctr"/>
                </a:tc>
                <a:tc>
                  <a:txBody>
                    <a:bodyPr/>
                    <a:lstStyle/>
                    <a:p>
                      <a:pPr algn="ctr"/>
                      <a:r>
                        <a:rPr lang="en-US" sz="1400" dirty="0" smtClean="0"/>
                        <a:t>Link (</a:t>
                      </a:r>
                      <a:r>
                        <a:rPr lang="en-US" sz="1400" dirty="0" err="1" smtClean="0"/>
                        <a:t>nodeLink</a:t>
                      </a:r>
                      <a:r>
                        <a:rPr lang="en-US" sz="1400" dirty="0" smtClean="0"/>
                        <a:t>)</a:t>
                      </a:r>
                      <a:endParaRPr lang="en-US" sz="1400" dirty="0"/>
                    </a:p>
                  </a:txBody>
                  <a:tcPr anchor="ctr"/>
                </a:tc>
                <a:extLst>
                  <a:ext uri="{0D108BD9-81ED-4DB2-BD59-A6C34878D82A}">
                    <a16:rowId xmlns="" xmlns:a16="http://schemas.microsoft.com/office/drawing/2014/main" val="10002"/>
                  </a:ext>
                </a:extLst>
              </a:tr>
              <a:tr h="475765">
                <a:tc>
                  <a:txBody>
                    <a:bodyPr/>
                    <a:lstStyle/>
                    <a:p>
                      <a:pPr algn="ctr"/>
                      <a:r>
                        <a:rPr lang="en-US" sz="1400" dirty="0" smtClean="0"/>
                        <a:t>node</a:t>
                      </a:r>
                      <a:endParaRPr lang="en-US" sz="1400" dirty="0"/>
                    </a:p>
                  </a:txBody>
                  <a:tcPr anchor="ctr"/>
                </a:tc>
                <a:tc>
                  <a:txBody>
                    <a:bodyPr/>
                    <a:lstStyle/>
                    <a:p>
                      <a:pPr algn="ctr"/>
                      <a:r>
                        <a:rPr lang="en-US" sz="1400" dirty="0" err="1" smtClean="0"/>
                        <a:t>CSEBase</a:t>
                      </a:r>
                      <a:r>
                        <a:rPr lang="en-US" sz="1400" dirty="0" smtClean="0"/>
                        <a:t> or </a:t>
                      </a:r>
                      <a:r>
                        <a:rPr lang="en-US" sz="1400" dirty="0" err="1" smtClean="0"/>
                        <a:t>remoteCSE</a:t>
                      </a:r>
                      <a:endParaRPr lang="en-US" sz="1400" dirty="0"/>
                    </a:p>
                  </a:txBody>
                  <a:tcPr anchor="ctr"/>
                </a:tc>
                <a:tc>
                  <a:txBody>
                    <a:bodyPr/>
                    <a:lstStyle/>
                    <a:p>
                      <a:pPr algn="ctr"/>
                      <a:r>
                        <a:rPr lang="en-US" sz="1400" dirty="0" smtClean="0"/>
                        <a:t>Link (hosted CSE Link or </a:t>
                      </a:r>
                      <a:r>
                        <a:rPr lang="en-US" sz="1400" dirty="0" err="1" smtClean="0"/>
                        <a:t>CSEBase</a:t>
                      </a:r>
                      <a:r>
                        <a:rPr lang="en-US" sz="1400" baseline="0" dirty="0" smtClean="0"/>
                        <a:t>)</a:t>
                      </a:r>
                      <a:endParaRPr lang="en-US" sz="1400" dirty="0"/>
                    </a:p>
                  </a:txBody>
                  <a:tcPr anchor="ctr"/>
                </a:tc>
                <a:extLst>
                  <a:ext uri="{0D108BD9-81ED-4DB2-BD59-A6C34878D82A}">
                    <a16:rowId xmlns="" xmlns:a16="http://schemas.microsoft.com/office/drawing/2014/main" val="10003"/>
                  </a:ext>
                </a:extLst>
              </a:tr>
              <a:tr h="867571">
                <a:tc>
                  <a:txBody>
                    <a:bodyPr/>
                    <a:lstStyle/>
                    <a:p>
                      <a:pPr algn="ctr"/>
                      <a:r>
                        <a:rPr lang="en-US" sz="1400" dirty="0" smtClean="0"/>
                        <a:t>a child resource of any resource type</a:t>
                      </a:r>
                      <a:endParaRPr lang="en-US" sz="1400" dirty="0"/>
                    </a:p>
                  </a:txBody>
                  <a:tcPr anchor="ctr"/>
                </a:tc>
                <a:tc>
                  <a:txBody>
                    <a:bodyPr/>
                    <a:lstStyle/>
                    <a:p>
                      <a:pPr algn="ctr"/>
                      <a:r>
                        <a:rPr lang="en-US" sz="1400" dirty="0" smtClean="0"/>
                        <a:t>a parent resource of any resource</a:t>
                      </a:r>
                      <a:r>
                        <a:rPr lang="en-US" sz="1400" baseline="0" dirty="0" smtClean="0"/>
                        <a:t> t</a:t>
                      </a:r>
                      <a:r>
                        <a:rPr lang="en-US" sz="1400" dirty="0" smtClean="0"/>
                        <a:t>ype</a:t>
                      </a:r>
                      <a:endParaRPr lang="en-US" sz="1400" dirty="0"/>
                    </a:p>
                  </a:txBody>
                  <a:tcPr anchor="ctr"/>
                </a:tc>
                <a:tc>
                  <a:txBody>
                    <a:bodyPr/>
                    <a:lstStyle/>
                    <a:p>
                      <a:pPr algn="ctr"/>
                      <a:r>
                        <a:rPr lang="en-US" sz="1400" dirty="0" smtClean="0"/>
                        <a:t>Link (parent-ID)</a:t>
                      </a:r>
                      <a:endParaRPr lang="en-US" sz="1400" dirty="0"/>
                    </a:p>
                  </a:txBody>
                  <a:tcPr anchor="ctr"/>
                </a:tc>
                <a:extLst>
                  <a:ext uri="{0D108BD9-81ED-4DB2-BD59-A6C34878D82A}">
                    <a16:rowId xmlns="" xmlns:a16="http://schemas.microsoft.com/office/drawing/2014/main" val="10004"/>
                  </a:ext>
                </a:extLst>
              </a:tr>
              <a:tr h="867571">
                <a:tc>
                  <a:txBody>
                    <a:bodyPr/>
                    <a:lstStyle/>
                    <a:p>
                      <a:pPr algn="ctr"/>
                      <a:r>
                        <a:rPr lang="en-US" sz="1400" dirty="0" smtClean="0"/>
                        <a:t>a parent resource of any resource type</a:t>
                      </a:r>
                      <a:endParaRPr lang="en-US" sz="1400" dirty="0"/>
                    </a:p>
                  </a:txBody>
                  <a:tcPr anchor="ctr"/>
                </a:tc>
                <a:tc>
                  <a:txBody>
                    <a:bodyPr/>
                    <a:lstStyle/>
                    <a:p>
                      <a:pPr algn="ctr"/>
                      <a:r>
                        <a:rPr lang="en-US" sz="1400" dirty="0" smtClean="0"/>
                        <a:t>a child resource of any resource type</a:t>
                      </a:r>
                      <a:endParaRPr lang="en-US" sz="1400" dirty="0"/>
                    </a:p>
                  </a:txBody>
                  <a:tcPr anchor="ctr"/>
                </a:tc>
                <a:tc>
                  <a:txBody>
                    <a:bodyPr/>
                    <a:lstStyle/>
                    <a:p>
                      <a:pPr algn="ctr"/>
                      <a:r>
                        <a:rPr lang="en-US" sz="1400" dirty="0" smtClean="0"/>
                        <a:t>Parent-Child</a:t>
                      </a:r>
                      <a:endParaRPr lang="en-US" sz="1400" dirty="0"/>
                    </a:p>
                  </a:txBody>
                  <a:tcPr anchor="ctr"/>
                </a:tc>
                <a:extLst>
                  <a:ext uri="{0D108BD9-81ED-4DB2-BD59-A6C34878D82A}">
                    <a16:rowId xmlns="" xmlns:a16="http://schemas.microsoft.com/office/drawing/2014/main" val="10005"/>
                  </a:ext>
                </a:extLst>
              </a:tr>
              <a:tr h="279862">
                <a:tc>
                  <a:txBody>
                    <a:bodyPr/>
                    <a:lstStyle/>
                    <a:p>
                      <a:pPr algn="ctr"/>
                      <a:r>
                        <a:rPr lang="en-US" sz="1400" dirty="0" err="1" smtClean="0"/>
                        <a:t>mgmtObj</a:t>
                      </a:r>
                      <a:endParaRPr lang="en-US" sz="1400" dirty="0"/>
                    </a:p>
                  </a:txBody>
                  <a:tcPr anchor="ctr"/>
                </a:tc>
                <a:tc>
                  <a:txBody>
                    <a:bodyPr/>
                    <a:lstStyle/>
                    <a:p>
                      <a:pPr algn="ctr"/>
                      <a:r>
                        <a:rPr lang="en-US" sz="1400" dirty="0" err="1" smtClean="0"/>
                        <a:t>mgmtObj</a:t>
                      </a:r>
                      <a:endParaRPr lang="en-US" sz="1400" dirty="0"/>
                    </a:p>
                  </a:txBody>
                  <a:tcPr anchor="ctr"/>
                </a:tc>
                <a:tc>
                  <a:txBody>
                    <a:bodyPr/>
                    <a:lstStyle/>
                    <a:p>
                      <a:pPr algn="ctr"/>
                      <a:r>
                        <a:rPr lang="en-US" sz="1400" dirty="0" smtClean="0"/>
                        <a:t>Link (</a:t>
                      </a:r>
                      <a:r>
                        <a:rPr lang="en-US" sz="1400" dirty="0" err="1" smtClean="0"/>
                        <a:t>mgmtLink</a:t>
                      </a:r>
                      <a:r>
                        <a:rPr lang="en-US" sz="1400" dirty="0" smtClean="0"/>
                        <a:t>)</a:t>
                      </a:r>
                      <a:endParaRPr lang="en-US" sz="1400" dirty="0"/>
                    </a:p>
                  </a:txBody>
                  <a:tcPr anchor="ctr"/>
                </a:tc>
                <a:extLst>
                  <a:ext uri="{0D108BD9-81ED-4DB2-BD59-A6C34878D82A}">
                    <a16:rowId xmlns="" xmlns:a16="http://schemas.microsoft.com/office/drawing/2014/main" val="10006"/>
                  </a:ext>
                </a:extLst>
              </a:tr>
            </a:tbl>
          </a:graphicData>
        </a:graphic>
      </p:graphicFrame>
      <p:sp>
        <p:nvSpPr>
          <p:cNvPr id="10" name="TextBox 9"/>
          <p:cNvSpPr txBox="1"/>
          <p:nvPr/>
        </p:nvSpPr>
        <p:spPr>
          <a:xfrm>
            <a:off x="1110934" y="5767849"/>
            <a:ext cx="2618281" cy="369332"/>
          </a:xfrm>
          <a:prstGeom prst="rect">
            <a:avLst/>
          </a:prstGeom>
          <a:noFill/>
        </p:spPr>
        <p:txBody>
          <a:bodyPr wrap="none" rtlCol="0">
            <a:spAutoFit/>
          </a:bodyPr>
          <a:lstStyle/>
          <a:p>
            <a:r>
              <a:rPr lang="en-US" dirty="0" smtClean="0">
                <a:solidFill>
                  <a:prstClr val="black"/>
                </a:solidFill>
              </a:rPr>
              <a:t>Source: oneM2M TS-0001</a:t>
            </a:r>
            <a:endParaRPr lang="en-US" dirty="0">
              <a:solidFill>
                <a:prstClr val="black"/>
              </a:solidFill>
            </a:endParaRPr>
          </a:p>
        </p:txBody>
      </p:sp>
      <p:pic>
        <p:nvPicPr>
          <p:cNvPr id="3" name="圖片 2"/>
          <p:cNvPicPr>
            <a:picLocks noChangeAspect="1"/>
          </p:cNvPicPr>
          <p:nvPr/>
        </p:nvPicPr>
        <p:blipFill>
          <a:blip r:embed="rId3"/>
          <a:stretch>
            <a:fillRect/>
          </a:stretch>
        </p:blipFill>
        <p:spPr>
          <a:xfrm>
            <a:off x="491523" y="2940344"/>
            <a:ext cx="3543112" cy="2675822"/>
          </a:xfrm>
          <a:prstGeom prst="rect">
            <a:avLst/>
          </a:prstGeom>
        </p:spPr>
      </p:pic>
    </p:spTree>
    <p:extLst>
      <p:ext uri="{BB962C8B-B14F-4D97-AF65-F5344CB8AC3E}">
        <p14:creationId xmlns:p14="http://schemas.microsoft.com/office/powerpoint/2010/main" val="26952095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Resource Types (1)</a:t>
            </a:r>
            <a:endParaRPr lang="en-US" dirty="0"/>
          </a:p>
        </p:txBody>
      </p:sp>
      <p:sp>
        <p:nvSpPr>
          <p:cNvPr id="3" name="Content Placeholder 2"/>
          <p:cNvSpPr>
            <a:spLocks noGrp="1"/>
          </p:cNvSpPr>
          <p:nvPr>
            <p:ph idx="1"/>
          </p:nvPr>
        </p:nvSpPr>
        <p:spPr/>
        <p:txBody>
          <a:bodyPr numCol="2">
            <a:normAutofit fontScale="77500" lnSpcReduction="20000"/>
          </a:bodyPr>
          <a:lstStyle/>
          <a:p>
            <a:pPr marL="457200" indent="-457200">
              <a:buFont typeface="+mj-lt"/>
              <a:buAutoNum type="arabicPeriod"/>
            </a:pPr>
            <a:r>
              <a:rPr lang="en-US" dirty="0" smtClean="0"/>
              <a:t>Access Control Policy</a:t>
            </a:r>
          </a:p>
          <a:p>
            <a:pPr marL="457200" indent="-457200">
              <a:buFont typeface="+mj-lt"/>
              <a:buAutoNum type="arabicPeriod"/>
            </a:pPr>
            <a:r>
              <a:rPr lang="en-US" dirty="0" smtClean="0"/>
              <a:t>Content Instance</a:t>
            </a:r>
          </a:p>
          <a:p>
            <a:pPr marL="457200" indent="-457200">
              <a:buFont typeface="+mj-lt"/>
              <a:buAutoNum type="arabicPeriod"/>
            </a:pPr>
            <a:r>
              <a:rPr lang="en-US" dirty="0" smtClean="0"/>
              <a:t>AE</a:t>
            </a:r>
          </a:p>
          <a:p>
            <a:pPr marL="457200" indent="-457200">
              <a:buFont typeface="+mj-lt"/>
              <a:buAutoNum type="arabicPeriod"/>
            </a:pPr>
            <a:r>
              <a:rPr lang="en-US" dirty="0" smtClean="0"/>
              <a:t>Container</a:t>
            </a:r>
          </a:p>
          <a:p>
            <a:pPr marL="457200" indent="-457200">
              <a:buFont typeface="+mj-lt"/>
              <a:buAutoNum type="arabicPeriod"/>
            </a:pPr>
            <a:r>
              <a:rPr lang="en-US" dirty="0" smtClean="0"/>
              <a:t>CSE Base</a:t>
            </a:r>
          </a:p>
          <a:p>
            <a:pPr marL="457200" indent="-457200">
              <a:buFont typeface="+mj-lt"/>
              <a:buAutoNum type="arabicPeriod"/>
            </a:pPr>
            <a:r>
              <a:rPr lang="en-US" dirty="0" smtClean="0"/>
              <a:t>Delivery</a:t>
            </a:r>
          </a:p>
          <a:p>
            <a:pPr marL="457200" indent="-457200">
              <a:buFont typeface="+mj-lt"/>
              <a:buAutoNum type="arabicPeriod"/>
            </a:pPr>
            <a:r>
              <a:rPr lang="en-US" dirty="0" smtClean="0"/>
              <a:t>Event </a:t>
            </a:r>
            <a:r>
              <a:rPr lang="en-US" dirty="0" err="1" smtClean="0"/>
              <a:t>Config</a:t>
            </a:r>
            <a:endParaRPr lang="en-US" dirty="0" smtClean="0"/>
          </a:p>
          <a:p>
            <a:pPr marL="457200" indent="-457200">
              <a:buFont typeface="+mj-lt"/>
              <a:buAutoNum type="arabicPeriod"/>
            </a:pPr>
            <a:r>
              <a:rPr lang="en-US" dirty="0" smtClean="0"/>
              <a:t>Exec Instance</a:t>
            </a:r>
          </a:p>
          <a:p>
            <a:pPr marL="457200" indent="-457200">
              <a:buFont typeface="+mj-lt"/>
              <a:buAutoNum type="arabicPeriod"/>
            </a:pPr>
            <a:r>
              <a:rPr lang="en-US" dirty="0"/>
              <a:t>Group </a:t>
            </a:r>
            <a:endParaRPr lang="en-US" dirty="0" smtClean="0"/>
          </a:p>
          <a:p>
            <a:pPr marL="457200" indent="-457200">
              <a:buFont typeface="+mj-lt"/>
              <a:buAutoNum type="arabicPeriod"/>
            </a:pPr>
            <a:r>
              <a:rPr lang="en-US" dirty="0" smtClean="0"/>
              <a:t>Location Policy</a:t>
            </a:r>
            <a:endParaRPr lang="en-US" dirty="0"/>
          </a:p>
          <a:p>
            <a:pPr marL="457200" indent="-457200">
              <a:buFont typeface="+mj-lt"/>
              <a:buAutoNum type="arabicPeriod"/>
            </a:pPr>
            <a:r>
              <a:rPr lang="en-US" dirty="0"/>
              <a:t>Latest (virtual)</a:t>
            </a:r>
          </a:p>
          <a:p>
            <a:pPr marL="457200" indent="-457200">
              <a:buFont typeface="+mj-lt"/>
              <a:buAutoNum type="arabicPeriod"/>
            </a:pPr>
            <a:r>
              <a:rPr lang="en-US" dirty="0"/>
              <a:t>Fan Out Point (virtual)</a:t>
            </a:r>
          </a:p>
          <a:p>
            <a:pPr marL="457200" indent="-457200">
              <a:buFont typeface="+mj-lt"/>
              <a:buAutoNum type="arabicPeriod"/>
            </a:pPr>
            <a:r>
              <a:rPr lang="en-US" dirty="0" err="1"/>
              <a:t>mgmtCmd</a:t>
            </a:r>
            <a:endParaRPr lang="en-US" dirty="0"/>
          </a:p>
          <a:p>
            <a:pPr marL="457200" indent="-457200">
              <a:buFont typeface="+mj-lt"/>
              <a:buAutoNum type="arabicPeriod"/>
            </a:pPr>
            <a:r>
              <a:rPr lang="en-US" dirty="0" err="1"/>
              <a:t>mgmtObj</a:t>
            </a:r>
            <a:endParaRPr lang="en-US" dirty="0"/>
          </a:p>
          <a:p>
            <a:pPr marL="457200" indent="-457200">
              <a:buFont typeface="+mj-lt"/>
              <a:buAutoNum type="arabicPeriod"/>
            </a:pPr>
            <a:r>
              <a:rPr lang="en-US" dirty="0" smtClean="0"/>
              <a:t>M2m Service Subscription Profile</a:t>
            </a:r>
            <a:endParaRPr lang="en-US" dirty="0"/>
          </a:p>
          <a:p>
            <a:pPr marL="457200" indent="-457200">
              <a:buFont typeface="+mj-lt"/>
              <a:buAutoNum type="arabicPeriod"/>
            </a:pPr>
            <a:r>
              <a:rPr lang="en-US" dirty="0" smtClean="0"/>
              <a:t>Node</a:t>
            </a:r>
          </a:p>
          <a:p>
            <a:pPr marL="457200" indent="-457200">
              <a:buFont typeface="+mj-lt"/>
              <a:buAutoNum type="arabicPeriod"/>
            </a:pPr>
            <a:r>
              <a:rPr lang="en-US" dirty="0" smtClean="0"/>
              <a:t>Oldest (virtual)</a:t>
            </a:r>
            <a:endParaRPr lang="en-US" dirty="0"/>
          </a:p>
          <a:p>
            <a:pPr marL="457200" indent="-457200">
              <a:buFont typeface="+mj-lt"/>
              <a:buAutoNum type="arabicPeriod"/>
            </a:pPr>
            <a:r>
              <a:rPr lang="en-US" dirty="0"/>
              <a:t>Polling Channel</a:t>
            </a:r>
          </a:p>
          <a:p>
            <a:pPr marL="457200" indent="-457200">
              <a:buFont typeface="+mj-lt"/>
              <a:buAutoNum type="arabicPeriod"/>
            </a:pPr>
            <a:r>
              <a:rPr lang="en-US" dirty="0"/>
              <a:t>Polling Channel URI (</a:t>
            </a:r>
            <a:r>
              <a:rPr lang="en-US" dirty="0" smtClean="0"/>
              <a:t>virtual)</a:t>
            </a:r>
          </a:p>
          <a:p>
            <a:pPr marL="457200" indent="-457200">
              <a:buFont typeface="+mj-lt"/>
              <a:buAutoNum type="arabicPeriod"/>
            </a:pPr>
            <a:r>
              <a:rPr lang="en-US" dirty="0" smtClean="0"/>
              <a:t>Remote CSE</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9734734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Resource Types (2)</a:t>
            </a:r>
            <a:endParaRPr lang="en-US" dirty="0"/>
          </a:p>
        </p:txBody>
      </p:sp>
      <p:sp>
        <p:nvSpPr>
          <p:cNvPr id="3" name="Content Placeholder 2"/>
          <p:cNvSpPr>
            <a:spLocks noGrp="1"/>
          </p:cNvSpPr>
          <p:nvPr>
            <p:ph idx="1"/>
          </p:nvPr>
        </p:nvSpPr>
        <p:spPr/>
        <p:txBody>
          <a:bodyPr numCol="2">
            <a:normAutofit/>
          </a:bodyPr>
          <a:lstStyle/>
          <a:p>
            <a:pPr marL="457200" indent="-457200">
              <a:buFont typeface="+mj-lt"/>
              <a:buAutoNum type="arabicPeriod" startAt="21"/>
            </a:pPr>
            <a:r>
              <a:rPr lang="en-US" dirty="0" smtClean="0"/>
              <a:t>Request</a:t>
            </a:r>
          </a:p>
          <a:p>
            <a:pPr marL="457200" indent="-457200">
              <a:buFont typeface="+mj-lt"/>
              <a:buAutoNum type="arabicPeriod" startAt="21"/>
            </a:pPr>
            <a:r>
              <a:rPr lang="en-US" dirty="0" smtClean="0"/>
              <a:t>Schedule</a:t>
            </a:r>
          </a:p>
          <a:p>
            <a:pPr marL="457200" indent="-457200">
              <a:buFont typeface="+mj-lt"/>
              <a:buAutoNum type="arabicPeriod" startAt="21"/>
            </a:pPr>
            <a:r>
              <a:rPr lang="en-US" dirty="0" smtClean="0"/>
              <a:t>Service Subscribed Node</a:t>
            </a:r>
          </a:p>
          <a:p>
            <a:pPr marL="457200" indent="-457200">
              <a:buFont typeface="+mj-lt"/>
              <a:buAutoNum type="arabicPeriod" startAt="21"/>
            </a:pPr>
            <a:r>
              <a:rPr lang="en-US" i="1" dirty="0" smtClean="0"/>
              <a:t>Service Subscribed App Rule</a:t>
            </a:r>
            <a:endParaRPr lang="en-US" dirty="0" smtClean="0"/>
          </a:p>
          <a:p>
            <a:pPr marL="457200" indent="-457200">
              <a:buFont typeface="+mj-lt"/>
              <a:buAutoNum type="arabicPeriod" startAt="21"/>
            </a:pPr>
            <a:r>
              <a:rPr lang="en-US" dirty="0" smtClean="0"/>
              <a:t>Stats Collect</a:t>
            </a:r>
          </a:p>
          <a:p>
            <a:pPr marL="457200" indent="-457200">
              <a:buFont typeface="+mj-lt"/>
              <a:buAutoNum type="arabicPeriod" startAt="21"/>
            </a:pPr>
            <a:r>
              <a:rPr lang="en-US" dirty="0" smtClean="0"/>
              <a:t>Stats </a:t>
            </a:r>
            <a:r>
              <a:rPr lang="en-US" dirty="0" err="1" smtClean="0"/>
              <a:t>Config</a:t>
            </a:r>
            <a:endParaRPr lang="en-US" dirty="0" smtClean="0"/>
          </a:p>
          <a:p>
            <a:pPr marL="457200" indent="-457200">
              <a:buFont typeface="+mj-lt"/>
              <a:buAutoNum type="arabicPeriod" startAt="21"/>
            </a:pPr>
            <a:r>
              <a:rPr lang="en-US" dirty="0" smtClean="0"/>
              <a:t>Subscription</a:t>
            </a:r>
          </a:p>
          <a:p>
            <a:pPr marL="0" indent="0">
              <a:buNone/>
            </a:pP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037447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Type Specializations</a:t>
            </a:r>
            <a:endParaRPr lang="en-US" dirty="0"/>
          </a:p>
        </p:txBody>
      </p:sp>
      <p:sp>
        <p:nvSpPr>
          <p:cNvPr id="3" name="Content Placeholder 2"/>
          <p:cNvSpPr>
            <a:spLocks noGrp="1"/>
          </p:cNvSpPr>
          <p:nvPr>
            <p:ph idx="1"/>
          </p:nvPr>
        </p:nvSpPr>
        <p:spPr>
          <a:xfrm>
            <a:off x="822959" y="2519156"/>
            <a:ext cx="7543801" cy="3626935"/>
          </a:xfrm>
        </p:spPr>
        <p:txBody>
          <a:bodyPr numCol="2">
            <a:normAutofit fontScale="70000" lnSpcReduction="20000"/>
          </a:bodyPr>
          <a:lstStyle/>
          <a:p>
            <a:pPr marL="457200" indent="-457200">
              <a:buFont typeface="+mj-lt"/>
              <a:buAutoNum type="arabicPeriod"/>
            </a:pPr>
            <a:r>
              <a:rPr lang="en-US" i="1" dirty="0" err="1" smtClean="0"/>
              <a:t>ActiveCmdhPolicy</a:t>
            </a:r>
            <a:endParaRPr lang="en-US" i="1" dirty="0" smtClean="0"/>
          </a:p>
          <a:p>
            <a:pPr marL="457200" indent="-457200">
              <a:buFont typeface="+mj-lt"/>
              <a:buAutoNum type="arabicPeriod"/>
            </a:pPr>
            <a:r>
              <a:rPr lang="en-US" i="1" dirty="0" smtClean="0"/>
              <a:t>Area Network Device Info</a:t>
            </a:r>
          </a:p>
          <a:p>
            <a:pPr marL="457200" indent="-457200">
              <a:buFont typeface="+mj-lt"/>
              <a:buAutoNum type="arabicPeriod"/>
            </a:pPr>
            <a:r>
              <a:rPr lang="en-US" i="1" dirty="0" smtClean="0"/>
              <a:t>Area Network Info</a:t>
            </a:r>
          </a:p>
          <a:p>
            <a:pPr marL="457200" indent="-457200">
              <a:buFont typeface="+mj-lt"/>
              <a:buAutoNum type="arabicPeriod"/>
            </a:pPr>
            <a:r>
              <a:rPr lang="en-US" i="1" dirty="0" smtClean="0"/>
              <a:t>Battery</a:t>
            </a:r>
            <a:endParaRPr lang="en-US" i="1" dirty="0"/>
          </a:p>
          <a:p>
            <a:pPr marL="457200" indent="-457200">
              <a:buFont typeface="+mj-lt"/>
              <a:buAutoNum type="arabicPeriod"/>
            </a:pPr>
            <a:r>
              <a:rPr lang="en-US" i="1" dirty="0" err="1"/>
              <a:t>cmdhBuffer</a:t>
            </a:r>
            <a:endParaRPr lang="en-US" i="1" dirty="0"/>
          </a:p>
          <a:p>
            <a:pPr marL="457200" indent="-457200">
              <a:buFont typeface="+mj-lt"/>
              <a:buAutoNum type="arabicPeriod"/>
            </a:pPr>
            <a:r>
              <a:rPr lang="en-US" i="1" dirty="0" err="1"/>
              <a:t>cmdhDefaults</a:t>
            </a:r>
            <a:endParaRPr lang="en-US" i="1" dirty="0"/>
          </a:p>
          <a:p>
            <a:pPr marL="457200" indent="-457200">
              <a:buFont typeface="+mj-lt"/>
              <a:buAutoNum type="arabicPeriod"/>
            </a:pPr>
            <a:r>
              <a:rPr lang="en-US" i="1" dirty="0" err="1"/>
              <a:t>cmdhEcDefParamValues</a:t>
            </a:r>
            <a:endParaRPr lang="en-US" i="1" dirty="0"/>
          </a:p>
          <a:p>
            <a:pPr marL="457200" indent="-457200">
              <a:buFont typeface="+mj-lt"/>
              <a:buAutoNum type="arabicPeriod"/>
            </a:pPr>
            <a:r>
              <a:rPr lang="en-US" i="1" dirty="0" err="1"/>
              <a:t>cmdhDefEcValue</a:t>
            </a:r>
            <a:endParaRPr lang="en-US" i="1" dirty="0"/>
          </a:p>
          <a:p>
            <a:pPr marL="457200" indent="-457200">
              <a:buFont typeface="+mj-lt"/>
              <a:buAutoNum type="arabicPeriod"/>
            </a:pPr>
            <a:r>
              <a:rPr lang="en-US" i="1" dirty="0" err="1"/>
              <a:t>cmdhLimits</a:t>
            </a:r>
            <a:endParaRPr lang="en-US" i="1" dirty="0"/>
          </a:p>
          <a:p>
            <a:pPr marL="457200" indent="-457200">
              <a:buFont typeface="+mj-lt"/>
              <a:buAutoNum type="arabicPeriod"/>
            </a:pPr>
            <a:r>
              <a:rPr lang="en-US" i="1" dirty="0" err="1"/>
              <a:t>cmdhNetworkAccessRules</a:t>
            </a:r>
            <a:endParaRPr lang="en-US" i="1" dirty="0"/>
          </a:p>
          <a:p>
            <a:pPr marL="457200" indent="-457200">
              <a:buFont typeface="+mj-lt"/>
              <a:buAutoNum type="arabicPeriod"/>
            </a:pPr>
            <a:r>
              <a:rPr lang="en-US" i="1" dirty="0" err="1"/>
              <a:t>cmdhNwAccessRule</a:t>
            </a:r>
            <a:endParaRPr lang="en-US" i="1" dirty="0"/>
          </a:p>
          <a:p>
            <a:pPr marL="457200" indent="-457200">
              <a:buFont typeface="+mj-lt"/>
              <a:buAutoNum type="arabicPeriod"/>
            </a:pPr>
            <a:r>
              <a:rPr lang="en-US" i="1" dirty="0" err="1" smtClean="0"/>
              <a:t>cmdhPolicy</a:t>
            </a:r>
            <a:endParaRPr lang="en-US" i="1" dirty="0" smtClean="0"/>
          </a:p>
          <a:p>
            <a:pPr marL="457200" indent="-457200">
              <a:buFont typeface="+mj-lt"/>
              <a:buAutoNum type="arabicPeriod"/>
            </a:pPr>
            <a:r>
              <a:rPr lang="en-US" i="1" dirty="0" smtClean="0"/>
              <a:t>Device Capability</a:t>
            </a:r>
          </a:p>
          <a:p>
            <a:pPr marL="457200" indent="-457200">
              <a:buFont typeface="+mj-lt"/>
              <a:buAutoNum type="arabicPeriod"/>
            </a:pPr>
            <a:r>
              <a:rPr lang="en-US" i="1" dirty="0" smtClean="0"/>
              <a:t>Device info</a:t>
            </a:r>
          </a:p>
          <a:p>
            <a:pPr marL="457200" indent="-457200">
              <a:buFont typeface="+mj-lt"/>
              <a:buAutoNum type="arabicPeriod"/>
            </a:pPr>
            <a:r>
              <a:rPr lang="en-US" i="1" dirty="0" smtClean="0"/>
              <a:t>Event Log</a:t>
            </a:r>
          </a:p>
          <a:p>
            <a:pPr marL="457200" indent="-457200">
              <a:buFont typeface="+mj-lt"/>
              <a:buAutoNum type="arabicPeriod"/>
            </a:pPr>
            <a:r>
              <a:rPr lang="en-US" i="1" dirty="0" smtClean="0"/>
              <a:t>Firmware</a:t>
            </a:r>
          </a:p>
          <a:p>
            <a:pPr marL="457200" indent="-457200">
              <a:buFont typeface="+mj-lt"/>
              <a:buAutoNum type="arabicPeriod"/>
            </a:pPr>
            <a:r>
              <a:rPr lang="en-US" i="1" dirty="0" smtClean="0"/>
              <a:t>Memory</a:t>
            </a:r>
          </a:p>
          <a:p>
            <a:pPr marL="457200" indent="-457200">
              <a:buFont typeface="+mj-lt"/>
              <a:buAutoNum type="arabicPeriod"/>
            </a:pPr>
            <a:r>
              <a:rPr lang="en-US" i="1" dirty="0" smtClean="0"/>
              <a:t>Reboot</a:t>
            </a:r>
          </a:p>
          <a:p>
            <a:pPr marL="457200" indent="-457200">
              <a:buFont typeface="+mj-lt"/>
              <a:buAutoNum type="arabicPeriod"/>
            </a:pPr>
            <a:r>
              <a:rPr lang="en-US" i="1" dirty="0" smtClean="0"/>
              <a:t>Software</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79</a:t>
            </a:fld>
            <a:endParaRPr lang="en-US" dirty="0">
              <a:solidFill>
                <a:prstClr val="black"/>
              </a:solidFill>
            </a:endParaRPr>
          </a:p>
        </p:txBody>
      </p:sp>
      <p:sp>
        <p:nvSpPr>
          <p:cNvPr id="5" name="Rectangle 4"/>
          <p:cNvSpPr/>
          <p:nvPr/>
        </p:nvSpPr>
        <p:spPr>
          <a:xfrm>
            <a:off x="822959" y="1805093"/>
            <a:ext cx="7586404" cy="646331"/>
          </a:xfrm>
          <a:prstGeom prst="rect">
            <a:avLst/>
          </a:prstGeom>
        </p:spPr>
        <p:txBody>
          <a:bodyPr wrap="square">
            <a:spAutoFit/>
          </a:bodyPr>
          <a:lstStyle/>
          <a:p>
            <a:r>
              <a:rPr lang="en-US" i="1" dirty="0">
                <a:solidFill>
                  <a:prstClr val="black"/>
                </a:solidFill>
              </a:rPr>
              <a:t>Used by Communication Management and Delivery Handling </a:t>
            </a:r>
            <a:r>
              <a:rPr lang="en-US" dirty="0" smtClean="0">
                <a:solidFill>
                  <a:prstClr val="black"/>
                </a:solidFill>
              </a:rPr>
              <a:t>or</a:t>
            </a:r>
            <a:r>
              <a:rPr lang="en-US" i="1" dirty="0" smtClean="0">
                <a:solidFill>
                  <a:prstClr val="black"/>
                </a:solidFill>
              </a:rPr>
              <a:t> </a:t>
            </a:r>
            <a:r>
              <a:rPr lang="en-US" i="1" dirty="0">
                <a:solidFill>
                  <a:prstClr val="black"/>
                </a:solidFill>
              </a:rPr>
              <a:t>Device </a:t>
            </a:r>
            <a:r>
              <a:rPr lang="en-US" i="1" dirty="0" smtClean="0">
                <a:solidFill>
                  <a:prstClr val="black"/>
                </a:solidFill>
              </a:rPr>
              <a:t>Management CSFs</a:t>
            </a:r>
            <a:endParaRPr lang="en-US" i="1" dirty="0">
              <a:solidFill>
                <a:prstClr val="black"/>
              </a:solidFill>
            </a:endParaRPr>
          </a:p>
        </p:txBody>
      </p:sp>
    </p:spTree>
    <p:extLst>
      <p:ext uri="{BB962C8B-B14F-4D97-AF65-F5344CB8AC3E}">
        <p14:creationId xmlns:p14="http://schemas.microsoft.com/office/powerpoint/2010/main" val="212904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Functional Architecture</a:t>
            </a:r>
            <a:endParaRPr lang="en-US" dirty="0"/>
          </a:p>
        </p:txBody>
      </p:sp>
      <p:sp>
        <p:nvSpPr>
          <p:cNvPr id="3" name="Content Placeholder 2"/>
          <p:cNvSpPr>
            <a:spLocks noGrp="1"/>
          </p:cNvSpPr>
          <p:nvPr>
            <p:ph sz="half" idx="1"/>
          </p:nvPr>
        </p:nvSpPr>
        <p:spPr/>
        <p:txBody>
          <a:bodyPr>
            <a:normAutofit fontScale="77500" lnSpcReduction="20000"/>
          </a:bodyPr>
          <a:lstStyle/>
          <a:p>
            <a:pPr algn="just"/>
            <a:r>
              <a:rPr lang="en-US" dirty="0" smtClean="0"/>
              <a:t>It describes the end-to-end </a:t>
            </a:r>
            <a:r>
              <a:rPr lang="en-US" dirty="0"/>
              <a:t>oneM2M functional architecture, </a:t>
            </a:r>
            <a:r>
              <a:rPr lang="en-US" dirty="0" smtClean="0"/>
              <a:t>including:</a:t>
            </a:r>
          </a:p>
          <a:p>
            <a:pPr lvl="1" algn="just"/>
            <a:r>
              <a:rPr lang="en-US" dirty="0" smtClean="0"/>
              <a:t>Functional entities, and </a:t>
            </a:r>
          </a:p>
          <a:p>
            <a:pPr lvl="1" algn="just"/>
            <a:r>
              <a:rPr lang="en-US" dirty="0"/>
              <a:t>R</a:t>
            </a:r>
            <a:r>
              <a:rPr lang="en-US" dirty="0" smtClean="0"/>
              <a:t>eference </a:t>
            </a:r>
            <a:r>
              <a:rPr lang="en-US" dirty="0"/>
              <a:t>points</a:t>
            </a:r>
            <a:r>
              <a:rPr lang="en-US" dirty="0" smtClean="0"/>
              <a:t>.</a:t>
            </a:r>
          </a:p>
          <a:p>
            <a:pPr algn="just"/>
            <a:r>
              <a:rPr lang="en-US" dirty="0" smtClean="0"/>
              <a:t>It focuses on the Service Layer aspects.</a:t>
            </a:r>
          </a:p>
          <a:p>
            <a:pPr algn="just"/>
            <a:r>
              <a:rPr lang="en-US" dirty="0" smtClean="0"/>
              <a:t>Underlying </a:t>
            </a:r>
            <a:r>
              <a:rPr lang="en-US" dirty="0"/>
              <a:t>Network-independent view </a:t>
            </a:r>
            <a:r>
              <a:rPr lang="en-US" dirty="0" smtClean="0"/>
              <a:t>of </a:t>
            </a:r>
            <a:r>
              <a:rPr lang="en-US" dirty="0"/>
              <a:t>the end-to-end services. </a:t>
            </a:r>
            <a:endParaRPr lang="en-US" dirty="0" smtClean="0"/>
          </a:p>
          <a:p>
            <a:pPr algn="just"/>
            <a:r>
              <a:rPr lang="en-US" dirty="0" smtClean="0"/>
              <a:t>The </a:t>
            </a:r>
            <a:r>
              <a:rPr lang="en-US" dirty="0"/>
              <a:t>Underlying Network is used for the transport of data and potentially for other services.</a:t>
            </a:r>
            <a:endParaRPr lang="en-US" dirty="0" smtClean="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8</a:t>
            </a:fld>
            <a:endParaRPr lang="en-US" dirty="0"/>
          </a:p>
        </p:txBody>
      </p:sp>
      <p:pic>
        <p:nvPicPr>
          <p:cNvPr id="6" name="Picture 5"/>
          <p:cNvPicPr>
            <a:picLocks noChangeAspect="1"/>
          </p:cNvPicPr>
          <p:nvPr/>
        </p:nvPicPr>
        <p:blipFill>
          <a:blip r:embed="rId3"/>
          <a:stretch>
            <a:fillRect/>
          </a:stretch>
        </p:blipFill>
        <p:spPr>
          <a:xfrm>
            <a:off x="5095629" y="2033122"/>
            <a:ext cx="3524742" cy="3648584"/>
          </a:xfrm>
          <a:prstGeom prst="rect">
            <a:avLst/>
          </a:prstGeom>
        </p:spPr>
      </p:pic>
      <p:sp>
        <p:nvSpPr>
          <p:cNvPr id="8" name="TextBox 7"/>
          <p:cNvSpPr txBox="1"/>
          <p:nvPr/>
        </p:nvSpPr>
        <p:spPr>
          <a:xfrm>
            <a:off x="5548859" y="5614115"/>
            <a:ext cx="2618281" cy="369332"/>
          </a:xfrm>
          <a:prstGeom prst="rect">
            <a:avLst/>
          </a:prstGeom>
          <a:noFill/>
        </p:spPr>
        <p:txBody>
          <a:bodyPr wrap="none" rtlCol="0">
            <a:spAutoFit/>
          </a:bodyPr>
          <a:lstStyle/>
          <a:p>
            <a:r>
              <a:rPr lang="en-US" dirty="0" smtClean="0"/>
              <a:t>Source: oneM2M TS-0001</a:t>
            </a:r>
            <a:endParaRPr lang="en-US" dirty="0"/>
          </a:p>
        </p:txBody>
      </p:sp>
    </p:spTree>
    <p:extLst>
      <p:ext uri="{BB962C8B-B14F-4D97-AF65-F5344CB8AC3E}">
        <p14:creationId xmlns:p14="http://schemas.microsoft.com/office/powerpoint/2010/main" val="39327846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4000" dirty="0" smtClean="0"/>
              <a:t>oneM2M Communication Concepts</a:t>
            </a:r>
            <a:br>
              <a:rPr lang="de-DE" sz="4000" dirty="0" smtClean="0"/>
            </a:br>
            <a:r>
              <a:rPr lang="de-DE" sz="4000" dirty="0" smtClean="0"/>
              <a:t>Subscribe Notify</a:t>
            </a:r>
            <a:endParaRPr lang="de-DE" sz="4000" dirty="0"/>
          </a:p>
        </p:txBody>
      </p:sp>
      <p:sp>
        <p:nvSpPr>
          <p:cNvPr id="31" name="Rechteck 30"/>
          <p:cNvSpPr/>
          <p:nvPr/>
        </p:nvSpPr>
        <p:spPr>
          <a:xfrm>
            <a:off x="4846963" y="3996447"/>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Common Service Entity</a:t>
            </a:r>
          </a:p>
          <a:p>
            <a:pPr algn="ctr"/>
            <a:r>
              <a:rPr lang="de-DE" kern="0" dirty="0" smtClean="0">
                <a:solidFill>
                  <a:prstClr val="black"/>
                </a:solidFill>
                <a:latin typeface="Tahoma"/>
                <a:ea typeface="ＭＳ Ｐゴシック" pitchFamily="46" charset="-128"/>
              </a:rPr>
              <a:t>(CSE)</a:t>
            </a:r>
            <a:endParaRPr lang="de-DE" kern="0" dirty="0">
              <a:solidFill>
                <a:prstClr val="black"/>
              </a:solidFill>
              <a:latin typeface="Tahoma"/>
              <a:ea typeface="ＭＳ Ｐゴシック" pitchFamily="46" charset="-128"/>
            </a:endParaRPr>
          </a:p>
        </p:txBody>
      </p:sp>
      <p:sp>
        <p:nvSpPr>
          <p:cNvPr id="33" name="Rechteck 32"/>
          <p:cNvSpPr/>
          <p:nvPr/>
        </p:nvSpPr>
        <p:spPr>
          <a:xfrm>
            <a:off x="5415150" y="2351296"/>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Application Entity </a:t>
            </a:r>
          </a:p>
        </p:txBody>
      </p:sp>
      <p:sp>
        <p:nvSpPr>
          <p:cNvPr id="45" name="Inhaltsplatzhalter 2"/>
          <p:cNvSpPr>
            <a:spLocks noGrp="1"/>
          </p:cNvSpPr>
          <p:nvPr>
            <p:ph idx="1"/>
          </p:nvPr>
        </p:nvSpPr>
        <p:spPr>
          <a:xfrm>
            <a:off x="190391" y="2234562"/>
            <a:ext cx="4393520" cy="3760440"/>
          </a:xfrm>
        </p:spPr>
        <p:txBody>
          <a:bodyPr/>
          <a:lstStyle/>
          <a:p>
            <a:r>
              <a:rPr lang="de-DE" sz="1800" dirty="0" smtClean="0">
                <a:latin typeface="Tahoma"/>
                <a:cs typeface="Tahoma"/>
              </a:rPr>
              <a:t>Data </a:t>
            </a:r>
            <a:r>
              <a:rPr lang="de-DE" sz="1800" dirty="0" err="1" smtClean="0">
                <a:latin typeface="Tahoma"/>
                <a:cs typeface="Tahoma"/>
              </a:rPr>
              <a:t>is</a:t>
            </a:r>
            <a:r>
              <a:rPr lang="de-DE" sz="1800" dirty="0" smtClean="0">
                <a:latin typeface="Tahoma"/>
                <a:cs typeface="Tahoma"/>
              </a:rPr>
              <a:t> </a:t>
            </a:r>
            <a:r>
              <a:rPr lang="de-DE" sz="1800" dirty="0" err="1" smtClean="0">
                <a:latin typeface="Tahoma"/>
                <a:cs typeface="Tahoma"/>
              </a:rPr>
              <a:t>often</a:t>
            </a:r>
            <a:r>
              <a:rPr lang="de-DE" sz="1800" dirty="0" smtClean="0">
                <a:latin typeface="Tahoma"/>
                <a:cs typeface="Tahoma"/>
              </a:rPr>
              <a:t> </a:t>
            </a:r>
            <a:r>
              <a:rPr lang="de-DE" sz="1800" dirty="0" err="1" smtClean="0">
                <a:latin typeface="Tahoma"/>
                <a:cs typeface="Tahoma"/>
              </a:rPr>
              <a:t>provided</a:t>
            </a:r>
            <a:r>
              <a:rPr lang="de-DE" sz="1800" dirty="0" smtClean="0">
                <a:latin typeface="Tahoma"/>
                <a:cs typeface="Tahoma"/>
              </a:rPr>
              <a:t> in </a:t>
            </a:r>
            <a:r>
              <a:rPr lang="de-DE" sz="1800" dirty="0" err="1" smtClean="0">
                <a:latin typeface="Tahoma"/>
                <a:cs typeface="Tahoma"/>
              </a:rPr>
              <a:t>irregular</a:t>
            </a:r>
            <a:r>
              <a:rPr lang="de-DE" sz="1800" dirty="0" smtClean="0">
                <a:latin typeface="Tahoma"/>
                <a:cs typeface="Tahoma"/>
              </a:rPr>
              <a:t> </a:t>
            </a:r>
            <a:r>
              <a:rPr lang="de-DE" sz="1800" dirty="0" err="1" smtClean="0">
                <a:latin typeface="Tahoma"/>
                <a:cs typeface="Tahoma"/>
              </a:rPr>
              <a:t>intervals</a:t>
            </a:r>
            <a:r>
              <a:rPr lang="de-DE" sz="1800" dirty="0" smtClean="0">
                <a:latin typeface="Tahoma"/>
                <a:cs typeface="Tahoma"/>
              </a:rPr>
              <a:t>.</a:t>
            </a:r>
            <a:endParaRPr lang="de-DE" sz="1600" dirty="0" smtClean="0">
              <a:latin typeface="Tahoma"/>
              <a:cs typeface="Tahoma"/>
            </a:endParaRPr>
          </a:p>
          <a:p>
            <a:r>
              <a:rPr lang="de-DE" sz="1800" dirty="0" err="1" smtClean="0">
                <a:latin typeface="Tahoma"/>
                <a:cs typeface="Tahoma"/>
              </a:rPr>
              <a:t>To</a:t>
            </a:r>
            <a:r>
              <a:rPr lang="de-DE" sz="1800" dirty="0" smtClean="0">
                <a:latin typeface="Tahoma"/>
                <a:cs typeface="Tahoma"/>
              </a:rPr>
              <a:t> </a:t>
            </a:r>
            <a:r>
              <a:rPr lang="de-DE" sz="1800" dirty="0" err="1" smtClean="0">
                <a:latin typeface="Tahoma"/>
                <a:cs typeface="Tahoma"/>
              </a:rPr>
              <a:t>alleviate</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a:t>
            </a:r>
            <a:r>
              <a:rPr lang="de-DE" sz="1800" dirty="0" err="1" smtClean="0">
                <a:latin typeface="Tahoma"/>
                <a:cs typeface="Tahoma"/>
              </a:rPr>
              <a:t>need</a:t>
            </a:r>
            <a:r>
              <a:rPr lang="de-DE" sz="1800" dirty="0" smtClean="0">
                <a:latin typeface="Tahoma"/>
                <a:cs typeface="Tahoma"/>
              </a:rPr>
              <a:t> </a:t>
            </a:r>
            <a:r>
              <a:rPr lang="de-DE" sz="1800" dirty="0" err="1" smtClean="0">
                <a:latin typeface="Tahoma"/>
                <a:cs typeface="Tahoma"/>
              </a:rPr>
              <a:t>for</a:t>
            </a:r>
            <a:r>
              <a:rPr lang="de-DE" sz="1800" dirty="0" smtClean="0">
                <a:latin typeface="Tahoma"/>
                <a:cs typeface="Tahoma"/>
              </a:rPr>
              <a:t> </a:t>
            </a:r>
            <a:r>
              <a:rPr lang="de-DE" sz="1800" dirty="0" err="1" smtClean="0">
                <a:latin typeface="Tahoma"/>
                <a:cs typeface="Tahoma"/>
              </a:rPr>
              <a:t>constant</a:t>
            </a:r>
            <a:r>
              <a:rPr lang="de-DE" sz="1800" dirty="0" smtClean="0">
                <a:latin typeface="Tahoma"/>
                <a:cs typeface="Tahoma"/>
              </a:rPr>
              <a:t> </a:t>
            </a:r>
            <a:r>
              <a:rPr lang="de-DE" sz="1800" dirty="0" err="1" smtClean="0">
                <a:latin typeface="Tahoma"/>
                <a:cs typeface="Tahoma"/>
              </a:rPr>
              <a:t>polling</a:t>
            </a:r>
            <a:r>
              <a:rPr lang="de-DE" sz="1800" dirty="0" smtClean="0">
                <a:latin typeface="Tahoma"/>
                <a:cs typeface="Tahoma"/>
              </a:rPr>
              <a:t>, a </a:t>
            </a:r>
            <a:r>
              <a:rPr lang="de-DE" sz="1800" dirty="0" err="1" smtClean="0">
                <a:latin typeface="Tahoma"/>
                <a:cs typeface="Tahoma"/>
              </a:rPr>
              <a:t>subscribe</a:t>
            </a:r>
            <a:r>
              <a:rPr lang="de-DE" sz="1800" dirty="0" smtClean="0">
                <a:latin typeface="Tahoma"/>
                <a:cs typeface="Tahoma"/>
              </a:rPr>
              <a:t>/</a:t>
            </a:r>
            <a:r>
              <a:rPr lang="de-DE" sz="1800" dirty="0" err="1" smtClean="0">
                <a:latin typeface="Tahoma"/>
                <a:cs typeface="Tahoma"/>
              </a:rPr>
              <a:t>notify</a:t>
            </a:r>
            <a:r>
              <a:rPr lang="de-DE" sz="1800" dirty="0" smtClean="0">
                <a:latin typeface="Tahoma"/>
                <a:cs typeface="Tahoma"/>
              </a:rPr>
              <a:t> </a:t>
            </a:r>
            <a:r>
              <a:rPr lang="de-DE" sz="1800" dirty="0" err="1" smtClean="0">
                <a:latin typeface="Tahoma"/>
                <a:cs typeface="Tahoma"/>
              </a:rPr>
              <a:t>mechanism</a:t>
            </a:r>
            <a:r>
              <a:rPr lang="de-DE" sz="1800" dirty="0" smtClean="0">
                <a:latin typeface="Tahoma"/>
                <a:cs typeface="Tahoma"/>
              </a:rPr>
              <a:t> </a:t>
            </a:r>
            <a:r>
              <a:rPr lang="de-DE" sz="1800" dirty="0" err="1" smtClean="0">
                <a:latin typeface="Tahoma"/>
                <a:cs typeface="Tahoma"/>
              </a:rPr>
              <a:t>is</a:t>
            </a:r>
            <a:r>
              <a:rPr lang="de-DE" sz="1800" dirty="0" smtClean="0">
                <a:latin typeface="Tahoma"/>
                <a:cs typeface="Tahoma"/>
              </a:rPr>
              <a:t> </a:t>
            </a:r>
            <a:r>
              <a:rPr lang="de-DE" sz="1800" dirty="0" err="1" smtClean="0">
                <a:latin typeface="Tahoma"/>
                <a:cs typeface="Tahoma"/>
              </a:rPr>
              <a:t>used</a:t>
            </a:r>
            <a:r>
              <a:rPr lang="de-DE" sz="1800" dirty="0" smtClean="0">
                <a:latin typeface="Tahoma"/>
                <a:cs typeface="Tahoma"/>
              </a:rPr>
              <a:t>.</a:t>
            </a:r>
          </a:p>
          <a:p>
            <a:r>
              <a:rPr lang="de-DE" sz="1800" dirty="0" err="1" smtClean="0">
                <a:latin typeface="Tahoma"/>
                <a:cs typeface="Tahoma"/>
              </a:rPr>
              <a:t>Notifications</a:t>
            </a:r>
            <a:r>
              <a:rPr lang="de-DE" sz="1800" dirty="0" smtClean="0">
                <a:latin typeface="Tahoma"/>
                <a:cs typeface="Tahoma"/>
              </a:rPr>
              <a:t> </a:t>
            </a:r>
            <a:r>
              <a:rPr lang="de-DE" sz="1800" dirty="0" err="1" smtClean="0">
                <a:latin typeface="Tahoma"/>
                <a:cs typeface="Tahoma"/>
              </a:rPr>
              <a:t>can</a:t>
            </a:r>
            <a:r>
              <a:rPr lang="de-DE" sz="1800" dirty="0" smtClean="0">
                <a:latin typeface="Tahoma"/>
                <a:cs typeface="Tahoma"/>
              </a:rPr>
              <a:t> </a:t>
            </a:r>
            <a:r>
              <a:rPr lang="de-DE" sz="1800" dirty="0" err="1" smtClean="0">
                <a:latin typeface="Tahoma"/>
                <a:cs typeface="Tahoma"/>
              </a:rPr>
              <a:t>be</a:t>
            </a:r>
            <a:r>
              <a:rPr lang="de-DE" sz="1800" dirty="0" smtClean="0">
                <a:latin typeface="Tahoma"/>
                <a:cs typeface="Tahoma"/>
              </a:rPr>
              <a:t> </a:t>
            </a:r>
            <a:r>
              <a:rPr lang="de-DE" sz="1800" dirty="0" err="1" smtClean="0">
                <a:latin typeface="Tahoma"/>
                <a:cs typeface="Tahoma"/>
              </a:rPr>
              <a:t>twofold</a:t>
            </a:r>
            <a:r>
              <a:rPr lang="de-DE" sz="1800" dirty="0" smtClean="0">
                <a:latin typeface="Tahoma"/>
                <a:cs typeface="Tahoma"/>
              </a:rPr>
              <a:t>:</a:t>
            </a:r>
          </a:p>
          <a:p>
            <a:pPr lvl="1"/>
            <a:r>
              <a:rPr lang="de-DE" sz="1600" dirty="0" err="1" smtClean="0">
                <a:latin typeface="Tahoma"/>
                <a:cs typeface="Tahoma"/>
              </a:rPr>
              <a:t>Synchronous</a:t>
            </a:r>
            <a:r>
              <a:rPr lang="de-DE" sz="1600" dirty="0" smtClean="0">
                <a:latin typeface="Tahoma"/>
                <a:cs typeface="Tahoma"/>
              </a:rPr>
              <a:t> (</a:t>
            </a:r>
            <a:r>
              <a:rPr lang="de-DE" sz="1600" dirty="0" err="1" smtClean="0">
                <a:latin typeface="Tahoma"/>
                <a:cs typeface="Tahoma"/>
              </a:rPr>
              <a:t>long</a:t>
            </a:r>
            <a:r>
              <a:rPr lang="de-DE" sz="1600" dirty="0" smtClean="0">
                <a:latin typeface="Tahoma"/>
                <a:cs typeface="Tahoma"/>
              </a:rPr>
              <a:t> </a:t>
            </a:r>
            <a:r>
              <a:rPr lang="de-DE" sz="1600" dirty="0" err="1" smtClean="0">
                <a:latin typeface="Tahoma"/>
                <a:cs typeface="Tahoma"/>
              </a:rPr>
              <a:t>polling</a:t>
            </a:r>
            <a:r>
              <a:rPr lang="de-DE" sz="1600" dirty="0" smtClean="0">
                <a:latin typeface="Tahoma"/>
                <a:cs typeface="Tahoma"/>
              </a:rPr>
              <a:t>)</a:t>
            </a:r>
          </a:p>
          <a:p>
            <a:pPr lvl="1"/>
            <a:r>
              <a:rPr lang="de-DE" sz="1600" dirty="0" smtClean="0">
                <a:latin typeface="Tahoma"/>
                <a:cs typeface="Tahoma"/>
              </a:rPr>
              <a:t>Asynchronous (server capable client)</a:t>
            </a:r>
          </a:p>
        </p:txBody>
      </p:sp>
      <p:cxnSp>
        <p:nvCxnSpPr>
          <p:cNvPr id="10" name="Gerade Verbindung mit Pfeil 9"/>
          <p:cNvCxnSpPr/>
          <p:nvPr/>
        </p:nvCxnSpPr>
        <p:spPr>
          <a:xfrm flipH="1">
            <a:off x="5801124" y="3087561"/>
            <a:ext cx="5940" cy="8668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5937693" y="3396319"/>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Subscribe</a:t>
            </a:r>
          </a:p>
        </p:txBody>
      </p:sp>
      <p:cxnSp>
        <p:nvCxnSpPr>
          <p:cNvPr id="19" name="Gerade Verbindung mit Pfeil 18"/>
          <p:cNvCxnSpPr/>
          <p:nvPr/>
        </p:nvCxnSpPr>
        <p:spPr>
          <a:xfrm flipV="1">
            <a:off x="7671460" y="3099460"/>
            <a:ext cx="0" cy="819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7681386" y="3406217"/>
            <a:ext cx="1045029" cy="307777"/>
          </a:xfrm>
          <a:prstGeom prst="rect">
            <a:avLst/>
          </a:prstGeom>
          <a:noFill/>
        </p:spPr>
        <p:txBody>
          <a:bodyPr wrap="square" rtlCol="0">
            <a:spAutoFit/>
          </a:bodyPr>
          <a:lstStyle/>
          <a:p>
            <a:pPr defTabSz="457200" fontAlgn="base">
              <a:spcBef>
                <a:spcPct val="0"/>
              </a:spcBef>
              <a:spcAft>
                <a:spcPct val="0"/>
              </a:spcAft>
            </a:pPr>
            <a:r>
              <a:rPr lang="de-DE" sz="1400" dirty="0" err="1" smtClean="0">
                <a:solidFill>
                  <a:prstClr val="black"/>
                </a:solidFill>
                <a:latin typeface="Tahoma"/>
                <a:ea typeface="ＭＳ Ｐゴシック" pitchFamily="46" charset="-128"/>
                <a:cs typeface="Tahoma"/>
              </a:rPr>
              <a:t>Notify</a:t>
            </a:r>
            <a:endParaRPr lang="de-DE" sz="1400" dirty="0" smtClean="0">
              <a:solidFill>
                <a:prstClr val="black"/>
              </a:solidFill>
              <a:latin typeface="Tahoma"/>
              <a:ea typeface="ＭＳ Ｐゴシック" pitchFamily="46" charset="-128"/>
              <a:cs typeface="Tahoma"/>
            </a:endParaRPr>
          </a:p>
        </p:txBody>
      </p:sp>
      <p:sp>
        <p:nvSpPr>
          <p:cNvPr id="5" name="投影片編號版面配置區 4"/>
          <p:cNvSpPr>
            <a:spLocks noGrp="1"/>
          </p:cNvSpPr>
          <p:nvPr>
            <p:ph type="sldNum" sz="quarter" idx="4"/>
          </p:nvPr>
        </p:nvSpPr>
        <p:spPr/>
        <p:txBody>
          <a:bodyPr/>
          <a:lstStyle/>
          <a:p>
            <a:fld id="{BC71E80C-9635-473D-9F26-B779060F2DD3}" type="slidenum">
              <a:rPr lang="zh-TW" altLang="en-US" smtClean="0">
                <a:solidFill>
                  <a:prstClr val="black"/>
                </a:solidFill>
              </a:rPr>
              <a:pPr/>
              <a:t>80</a:t>
            </a:fld>
            <a:endParaRPr lang="zh-TW" altLang="en-US">
              <a:solidFill>
                <a:prstClr val="black"/>
              </a:solidFill>
            </a:endParaRPr>
          </a:p>
        </p:txBody>
      </p:sp>
    </p:spTree>
    <p:extLst>
      <p:ext uri="{BB962C8B-B14F-4D97-AF65-F5344CB8AC3E}">
        <p14:creationId xmlns:p14="http://schemas.microsoft.com/office/powerpoint/2010/main" val="38612279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21133"/>
            <a:ext cx="8229600" cy="1143000"/>
          </a:xfrm>
        </p:spPr>
        <p:txBody>
          <a:bodyPr>
            <a:normAutofit fontScale="90000"/>
          </a:bodyPr>
          <a:lstStyle/>
          <a:p>
            <a:pPr algn="l"/>
            <a:r>
              <a:rPr lang="de-DE" dirty="0" smtClean="0"/>
              <a:t>M2M End to End Communication</a:t>
            </a:r>
            <a:br>
              <a:rPr lang="de-DE" dirty="0" smtClean="0"/>
            </a:br>
            <a:r>
              <a:rPr lang="de-DE" dirty="0" smtClean="0"/>
              <a:t>High Level Overview</a:t>
            </a:r>
            <a:endParaRPr lang="de-DE" dirty="0"/>
          </a:p>
        </p:txBody>
      </p:sp>
      <p:sp>
        <p:nvSpPr>
          <p:cNvPr id="31" name="Rechteck 30"/>
          <p:cNvSpPr/>
          <p:nvPr/>
        </p:nvSpPr>
        <p:spPr>
          <a:xfrm>
            <a:off x="4799610" y="2548333"/>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Infrastructure Node CSE (IN-CSE)</a:t>
            </a:r>
          </a:p>
          <a:p>
            <a:pPr algn="ctr"/>
            <a:r>
              <a:rPr lang="de-DE" kern="0" dirty="0" smtClean="0">
                <a:solidFill>
                  <a:prstClr val="black"/>
                </a:solidFill>
                <a:latin typeface="Tahoma"/>
                <a:ea typeface="ＭＳ Ｐゴシック" pitchFamily="46" charset="-128"/>
              </a:rPr>
              <a:t>M2M Server</a:t>
            </a:r>
          </a:p>
        </p:txBody>
      </p:sp>
      <p:sp>
        <p:nvSpPr>
          <p:cNvPr id="33" name="Rechteck 32"/>
          <p:cNvSpPr/>
          <p:nvPr/>
        </p:nvSpPr>
        <p:spPr>
          <a:xfrm>
            <a:off x="5402839" y="949784"/>
            <a:ext cx="2985530"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Network Application on Infrastructure Node</a:t>
            </a:r>
          </a:p>
          <a:p>
            <a:pPr algn="ctr"/>
            <a:r>
              <a:rPr lang="de-DE" kern="0" dirty="0" smtClean="0">
                <a:solidFill>
                  <a:prstClr val="black"/>
                </a:solidFill>
                <a:latin typeface="Tahoma"/>
                <a:ea typeface="ＭＳ Ｐゴシック" pitchFamily="46" charset="-128"/>
              </a:rPr>
              <a:t>e.g. </a:t>
            </a:r>
            <a:r>
              <a:rPr lang="de-DE" kern="0" dirty="0" err="1" smtClean="0">
                <a:solidFill>
                  <a:prstClr val="black"/>
                </a:solidFill>
                <a:latin typeface="Tahoma"/>
                <a:ea typeface="ＭＳ Ｐゴシック" pitchFamily="46" charset="-128"/>
              </a:rPr>
              <a:t>Visualization</a:t>
            </a:r>
            <a:r>
              <a:rPr lang="de-DE" kern="0" dirty="0" smtClean="0">
                <a:solidFill>
                  <a:prstClr val="black"/>
                </a:solidFill>
                <a:latin typeface="Tahoma"/>
                <a:ea typeface="ＭＳ Ｐゴシック" pitchFamily="46" charset="-128"/>
              </a:rPr>
              <a:t> GUI</a:t>
            </a:r>
            <a:endParaRPr lang="de-DE" kern="0" dirty="0">
              <a:solidFill>
                <a:prstClr val="black"/>
              </a:solidFill>
              <a:latin typeface="Tahoma"/>
              <a:ea typeface="ＭＳ Ｐゴシック" pitchFamily="46" charset="-128"/>
            </a:endParaRPr>
          </a:p>
        </p:txBody>
      </p:sp>
      <p:sp>
        <p:nvSpPr>
          <p:cNvPr id="35" name="Rechteck 34"/>
          <p:cNvSpPr/>
          <p:nvPr/>
        </p:nvSpPr>
        <p:spPr>
          <a:xfrm>
            <a:off x="4811485" y="4090147"/>
            <a:ext cx="4180115" cy="714498"/>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Middle Node CSE (MN-CSE)</a:t>
            </a:r>
          </a:p>
          <a:p>
            <a:pPr algn="ctr"/>
            <a:r>
              <a:rPr lang="de-DE" kern="0" dirty="0" smtClean="0">
                <a:solidFill>
                  <a:prstClr val="black"/>
                </a:solidFill>
                <a:latin typeface="Tahoma"/>
                <a:ea typeface="ＭＳ Ｐゴシック" pitchFamily="46" charset="-128"/>
              </a:rPr>
              <a:t>M2M Gateway</a:t>
            </a:r>
          </a:p>
        </p:txBody>
      </p:sp>
      <p:sp>
        <p:nvSpPr>
          <p:cNvPr id="39" name="Rechteck 38"/>
          <p:cNvSpPr/>
          <p:nvPr/>
        </p:nvSpPr>
        <p:spPr>
          <a:xfrm>
            <a:off x="5510148" y="5717071"/>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Device Application on Application Node (AN)</a:t>
            </a:r>
          </a:p>
          <a:p>
            <a:pPr algn="ctr"/>
            <a:r>
              <a:rPr lang="de-DE" kern="0" dirty="0" smtClean="0">
                <a:solidFill>
                  <a:prstClr val="black"/>
                </a:solidFill>
                <a:latin typeface="Tahoma"/>
                <a:ea typeface="ＭＳ Ｐゴシック" pitchFamily="46" charset="-128"/>
              </a:rPr>
              <a:t>M2M Device e.g. Sensor</a:t>
            </a:r>
            <a:endParaRPr lang="de-DE" kern="0" dirty="0">
              <a:solidFill>
                <a:prstClr val="black"/>
              </a:solidFill>
              <a:latin typeface="Tahoma"/>
              <a:ea typeface="ＭＳ Ｐゴシック" pitchFamily="46" charset="-128"/>
            </a:endParaRPr>
          </a:p>
        </p:txBody>
      </p:sp>
      <p:sp>
        <p:nvSpPr>
          <p:cNvPr id="45" name="Inhaltsplatzhalter 2"/>
          <p:cNvSpPr>
            <a:spLocks noGrp="1"/>
          </p:cNvSpPr>
          <p:nvPr>
            <p:ph idx="1"/>
          </p:nvPr>
        </p:nvSpPr>
        <p:spPr>
          <a:xfrm>
            <a:off x="411837" y="2708920"/>
            <a:ext cx="4239140" cy="4524377"/>
          </a:xfrm>
        </p:spPr>
        <p:txBody>
          <a:bodyPr/>
          <a:lstStyle/>
          <a:p>
            <a:r>
              <a:rPr lang="de-DE" sz="1800" dirty="0" err="1" smtClean="0">
                <a:latin typeface="Tahoma"/>
                <a:cs typeface="Tahoma"/>
              </a:rPr>
              <a:t>For</a:t>
            </a:r>
            <a:r>
              <a:rPr lang="de-DE" sz="1800" dirty="0" smtClean="0">
                <a:latin typeface="Tahoma"/>
                <a:cs typeface="Tahoma"/>
              </a:rPr>
              <a:t> a simple end </a:t>
            </a:r>
            <a:r>
              <a:rPr lang="de-DE" sz="1800" dirty="0" err="1" smtClean="0">
                <a:latin typeface="Tahoma"/>
                <a:cs typeface="Tahoma"/>
              </a:rPr>
              <a:t>to</a:t>
            </a:r>
            <a:r>
              <a:rPr lang="de-DE" sz="1800" dirty="0" smtClean="0">
                <a:latin typeface="Tahoma"/>
                <a:cs typeface="Tahoma"/>
              </a:rPr>
              <a:t> end </a:t>
            </a:r>
            <a:r>
              <a:rPr lang="de-DE" sz="1800" dirty="0" err="1" smtClean="0">
                <a:latin typeface="Tahoma"/>
                <a:cs typeface="Tahoma"/>
              </a:rPr>
              <a:t>example</a:t>
            </a:r>
            <a:r>
              <a:rPr lang="de-DE" sz="1800" dirty="0" smtClean="0">
                <a:latin typeface="Tahoma"/>
                <a:cs typeface="Tahoma"/>
              </a:rPr>
              <a:t> </a:t>
            </a:r>
            <a:r>
              <a:rPr lang="de-DE" sz="1800" dirty="0" err="1" smtClean="0">
                <a:latin typeface="Tahoma"/>
                <a:cs typeface="Tahoma"/>
              </a:rPr>
              <a:t>consider</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a:t>
            </a:r>
            <a:r>
              <a:rPr lang="de-DE" sz="1800" dirty="0" err="1" smtClean="0">
                <a:latin typeface="Tahoma"/>
                <a:cs typeface="Tahoma"/>
              </a:rPr>
              <a:t>following</a:t>
            </a:r>
            <a:r>
              <a:rPr lang="de-DE" sz="1800" dirty="0" smtClean="0">
                <a:latin typeface="Tahoma"/>
                <a:cs typeface="Tahoma"/>
              </a:rPr>
              <a:t> </a:t>
            </a:r>
            <a:r>
              <a:rPr lang="de-DE" sz="1800" dirty="0" err="1" smtClean="0">
                <a:latin typeface="Tahoma"/>
                <a:cs typeface="Tahoma"/>
              </a:rPr>
              <a:t>scenario</a:t>
            </a:r>
            <a:r>
              <a:rPr lang="de-DE" sz="1800" dirty="0" smtClean="0">
                <a:latin typeface="Tahoma"/>
                <a:cs typeface="Tahoma"/>
              </a:rPr>
              <a:t>:</a:t>
            </a:r>
          </a:p>
          <a:p>
            <a:r>
              <a:rPr lang="de-DE" sz="1800" dirty="0" smtClean="0">
                <a:latin typeface="Tahoma"/>
                <a:cs typeface="Tahoma"/>
              </a:rPr>
              <a:t>A Device </a:t>
            </a:r>
            <a:r>
              <a:rPr lang="de-DE" sz="1800" dirty="0" err="1" smtClean="0">
                <a:latin typeface="Tahoma"/>
                <a:cs typeface="Tahoma"/>
              </a:rPr>
              <a:t>application</a:t>
            </a:r>
            <a:r>
              <a:rPr lang="de-DE" sz="1800" dirty="0" smtClean="0">
                <a:latin typeface="Tahoma"/>
                <a:cs typeface="Tahoma"/>
              </a:rPr>
              <a:t>, </a:t>
            </a:r>
            <a:r>
              <a:rPr lang="de-DE" sz="1800" dirty="0" err="1" smtClean="0">
                <a:latin typeface="Tahoma"/>
                <a:cs typeface="Tahoma"/>
              </a:rPr>
              <a:t>for</a:t>
            </a:r>
            <a:r>
              <a:rPr lang="de-DE" sz="1800" dirty="0" smtClean="0">
                <a:latin typeface="Tahoma"/>
                <a:cs typeface="Tahoma"/>
              </a:rPr>
              <a:t> </a:t>
            </a:r>
            <a:r>
              <a:rPr lang="de-DE" sz="1800" dirty="0" err="1" smtClean="0">
                <a:latin typeface="Tahoma"/>
                <a:cs typeface="Tahoma"/>
              </a:rPr>
              <a:t>example</a:t>
            </a:r>
            <a:r>
              <a:rPr lang="de-DE" sz="1800" dirty="0" smtClean="0">
                <a:latin typeface="Tahoma"/>
                <a:cs typeface="Tahoma"/>
              </a:rPr>
              <a:t> a </a:t>
            </a:r>
            <a:r>
              <a:rPr lang="de-DE" sz="1800" dirty="0" err="1" smtClean="0">
                <a:latin typeface="Tahoma"/>
                <a:cs typeface="Tahoma"/>
              </a:rPr>
              <a:t>SmartMetering</a:t>
            </a:r>
            <a:r>
              <a:rPr lang="de-DE" sz="1800" dirty="0" smtClean="0">
                <a:latin typeface="Tahoma"/>
                <a:cs typeface="Tahoma"/>
              </a:rPr>
              <a:t> Sensor </a:t>
            </a:r>
            <a:r>
              <a:rPr lang="de-DE" sz="1800" dirty="0" err="1" smtClean="0">
                <a:latin typeface="Tahoma"/>
                <a:cs typeface="Tahoma"/>
              </a:rPr>
              <a:t>is</a:t>
            </a:r>
            <a:r>
              <a:rPr lang="de-DE" sz="1800" dirty="0" smtClean="0">
                <a:latin typeface="Tahoma"/>
                <a:cs typeface="Tahoma"/>
              </a:rPr>
              <a:t> </a:t>
            </a:r>
            <a:r>
              <a:rPr lang="de-DE" sz="1800" dirty="0" err="1" smtClean="0">
                <a:latin typeface="Tahoma"/>
                <a:cs typeface="Tahoma"/>
              </a:rPr>
              <a:t>connected</a:t>
            </a:r>
            <a:r>
              <a:rPr lang="de-DE" sz="1800" dirty="0" smtClean="0">
                <a:latin typeface="Tahoma"/>
                <a:cs typeface="Tahoma"/>
              </a:rPr>
              <a:t> </a:t>
            </a:r>
            <a:r>
              <a:rPr lang="de-DE" sz="1800" dirty="0" err="1" smtClean="0">
                <a:latin typeface="Tahoma"/>
                <a:cs typeface="Tahoma"/>
              </a:rPr>
              <a:t>to</a:t>
            </a:r>
            <a:r>
              <a:rPr lang="de-DE" sz="1800" dirty="0" smtClean="0">
                <a:latin typeface="Tahoma"/>
                <a:cs typeface="Tahoma"/>
              </a:rPr>
              <a:t> a </a:t>
            </a:r>
            <a:r>
              <a:rPr lang="de-DE" sz="1800" dirty="0" err="1" smtClean="0">
                <a:latin typeface="Tahoma"/>
                <a:cs typeface="Tahoma"/>
              </a:rPr>
              <a:t>local</a:t>
            </a:r>
            <a:r>
              <a:rPr lang="de-DE" sz="1800" dirty="0" smtClean="0">
                <a:latin typeface="Tahoma"/>
                <a:cs typeface="Tahoma"/>
              </a:rPr>
              <a:t> M2M </a:t>
            </a:r>
            <a:r>
              <a:rPr lang="de-DE" sz="1800" dirty="0" err="1" smtClean="0">
                <a:latin typeface="Tahoma"/>
                <a:cs typeface="Tahoma"/>
              </a:rPr>
              <a:t>gateway</a:t>
            </a:r>
            <a:r>
              <a:rPr lang="de-DE" sz="1800" dirty="0" smtClean="0">
                <a:latin typeface="Tahoma"/>
                <a:cs typeface="Tahoma"/>
              </a:rPr>
              <a:t>.</a:t>
            </a:r>
          </a:p>
          <a:p>
            <a:r>
              <a:rPr lang="de-DE" sz="1800" dirty="0" smtClean="0">
                <a:latin typeface="Tahoma"/>
                <a:cs typeface="Tahoma"/>
              </a:rPr>
              <a:t>A Network </a:t>
            </a:r>
            <a:r>
              <a:rPr lang="de-DE" sz="1800" dirty="0">
                <a:latin typeface="Tahoma"/>
                <a:cs typeface="Tahoma"/>
              </a:rPr>
              <a:t>A</a:t>
            </a:r>
            <a:r>
              <a:rPr lang="de-DE" sz="1800" dirty="0" smtClean="0">
                <a:latin typeface="Tahoma"/>
                <a:cs typeface="Tahoma"/>
              </a:rPr>
              <a:t>pplication, e.g. a SmartMeter GUI is connected to a IN-CSE for visualizing sensor data.</a:t>
            </a:r>
          </a:p>
          <a:p>
            <a:endParaRPr lang="de-DE" sz="1800" dirty="0" smtClean="0">
              <a:latin typeface="Tahoma"/>
              <a:cs typeface="Tahoma"/>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81</a:t>
            </a:fld>
            <a:endParaRPr lang="zh-TW" altLang="en-US">
              <a:solidFill>
                <a:prstClr val="black"/>
              </a:solidFill>
            </a:endParaRPr>
          </a:p>
        </p:txBody>
      </p:sp>
    </p:spTree>
    <p:extLst>
      <p:ext uri="{BB962C8B-B14F-4D97-AF65-F5344CB8AC3E}">
        <p14:creationId xmlns:p14="http://schemas.microsoft.com/office/powerpoint/2010/main" val="39392113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M2M End </a:t>
            </a:r>
            <a:r>
              <a:rPr lang="de-DE" dirty="0" err="1" smtClean="0"/>
              <a:t>to</a:t>
            </a:r>
            <a:r>
              <a:rPr lang="de-DE" dirty="0" smtClean="0"/>
              <a:t> End Communication</a:t>
            </a:r>
            <a:br>
              <a:rPr lang="de-DE" dirty="0" smtClean="0"/>
            </a:br>
            <a:r>
              <a:rPr lang="de-DE" dirty="0" smtClean="0"/>
              <a:t>High Level </a:t>
            </a:r>
            <a:r>
              <a:rPr lang="de-DE" dirty="0" err="1" smtClean="0"/>
              <a:t>Overview</a:t>
            </a:r>
            <a:endParaRPr lang="de-DE" dirty="0"/>
          </a:p>
        </p:txBody>
      </p:sp>
      <p:sp>
        <p:nvSpPr>
          <p:cNvPr id="45" name="Inhaltsplatzhalter 2"/>
          <p:cNvSpPr>
            <a:spLocks noGrp="1"/>
          </p:cNvSpPr>
          <p:nvPr>
            <p:ph idx="1"/>
          </p:nvPr>
        </p:nvSpPr>
        <p:spPr>
          <a:xfrm>
            <a:off x="874673" y="2636912"/>
            <a:ext cx="4239140" cy="4524377"/>
          </a:xfrm>
        </p:spPr>
        <p:txBody>
          <a:bodyPr/>
          <a:lstStyle/>
          <a:p>
            <a:pPr>
              <a:buNone/>
            </a:pPr>
            <a:r>
              <a:rPr lang="de-DE" sz="1800" b="1" dirty="0" smtClean="0">
                <a:latin typeface="Tahoma"/>
                <a:cs typeface="Tahoma"/>
              </a:rPr>
              <a:t>Registration Phase</a:t>
            </a:r>
          </a:p>
          <a:p>
            <a:endParaRPr lang="de-DE" sz="1800" dirty="0" smtClean="0">
              <a:latin typeface="Tahoma"/>
              <a:cs typeface="Tahoma"/>
            </a:endParaRPr>
          </a:p>
          <a:p>
            <a:r>
              <a:rPr lang="de-DE" sz="1800" dirty="0" smtClean="0">
                <a:latin typeface="Tahoma"/>
                <a:cs typeface="Tahoma"/>
              </a:rPr>
              <a:t>NA and DA register at their respective local  CSEs.</a:t>
            </a:r>
          </a:p>
          <a:p>
            <a:r>
              <a:rPr lang="de-DE" sz="1800" dirty="0" smtClean="0">
                <a:latin typeface="Tahoma"/>
                <a:cs typeface="Tahoma"/>
              </a:rPr>
              <a:t>The MN-CSE registers at the IN-CSE</a:t>
            </a:r>
          </a:p>
        </p:txBody>
      </p:sp>
      <p:cxnSp>
        <p:nvCxnSpPr>
          <p:cNvPr id="10" name="Gerade Verbindung mit Pfeil 9"/>
          <p:cNvCxnSpPr/>
          <p:nvPr/>
        </p:nvCxnSpPr>
        <p:spPr>
          <a:xfrm flipH="1">
            <a:off x="6834249" y="1897458"/>
            <a:ext cx="5940" cy="8668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p:nvPr/>
        </p:nvCxnSpPr>
        <p:spPr>
          <a:xfrm flipH="1" flipV="1">
            <a:off x="6824355" y="5036854"/>
            <a:ext cx="9894" cy="912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flipH="1" flipV="1">
            <a:off x="6834249" y="3453126"/>
            <a:ext cx="5938" cy="853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7065818" y="2170591"/>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Register</a:t>
            </a:r>
          </a:p>
        </p:txBody>
      </p:sp>
      <p:sp>
        <p:nvSpPr>
          <p:cNvPr id="16" name="Textfeld 15"/>
          <p:cNvSpPr txBox="1"/>
          <p:nvPr/>
        </p:nvSpPr>
        <p:spPr>
          <a:xfrm>
            <a:off x="7087590" y="5303697"/>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Register</a:t>
            </a:r>
          </a:p>
        </p:txBody>
      </p:sp>
      <p:sp>
        <p:nvSpPr>
          <p:cNvPr id="17" name="Textfeld 16"/>
          <p:cNvSpPr txBox="1"/>
          <p:nvPr/>
        </p:nvSpPr>
        <p:spPr>
          <a:xfrm>
            <a:off x="7085610" y="3746051"/>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Register</a:t>
            </a: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82</a:t>
            </a:fld>
            <a:endParaRPr lang="zh-TW" altLang="en-US">
              <a:solidFill>
                <a:prstClr val="black"/>
              </a:solidFill>
            </a:endParaRPr>
          </a:p>
        </p:txBody>
      </p:sp>
      <p:sp>
        <p:nvSpPr>
          <p:cNvPr id="19" name="Rechteck 30"/>
          <p:cNvSpPr/>
          <p:nvPr/>
        </p:nvSpPr>
        <p:spPr>
          <a:xfrm>
            <a:off x="4799610" y="2764357"/>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Infrastructure Node CSE (IN-CSE)</a:t>
            </a:r>
          </a:p>
          <a:p>
            <a:pPr algn="ctr"/>
            <a:r>
              <a:rPr lang="de-DE" kern="0" dirty="0" smtClean="0">
                <a:solidFill>
                  <a:prstClr val="black"/>
                </a:solidFill>
                <a:latin typeface="Tahoma"/>
                <a:ea typeface="ＭＳ Ｐゴシック" pitchFamily="46" charset="-128"/>
              </a:rPr>
              <a:t>M2M Server</a:t>
            </a:r>
          </a:p>
        </p:txBody>
      </p:sp>
      <p:sp>
        <p:nvSpPr>
          <p:cNvPr id="20" name="Rechteck 32"/>
          <p:cNvSpPr/>
          <p:nvPr/>
        </p:nvSpPr>
        <p:spPr>
          <a:xfrm>
            <a:off x="5402839" y="1165808"/>
            <a:ext cx="2985530"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Network Application on Infrastructure Node</a:t>
            </a:r>
          </a:p>
          <a:p>
            <a:pPr algn="ctr"/>
            <a:r>
              <a:rPr lang="de-DE" kern="0" dirty="0" smtClean="0">
                <a:solidFill>
                  <a:prstClr val="black"/>
                </a:solidFill>
                <a:latin typeface="Tahoma"/>
                <a:ea typeface="ＭＳ Ｐゴシック" pitchFamily="46" charset="-128"/>
              </a:rPr>
              <a:t>e.g. </a:t>
            </a:r>
            <a:r>
              <a:rPr lang="de-DE" kern="0" dirty="0" err="1" smtClean="0">
                <a:solidFill>
                  <a:prstClr val="black"/>
                </a:solidFill>
                <a:latin typeface="Tahoma"/>
                <a:ea typeface="ＭＳ Ｐゴシック" pitchFamily="46" charset="-128"/>
              </a:rPr>
              <a:t>Visualization</a:t>
            </a:r>
            <a:r>
              <a:rPr lang="de-DE" kern="0" dirty="0" smtClean="0">
                <a:solidFill>
                  <a:prstClr val="black"/>
                </a:solidFill>
                <a:latin typeface="Tahoma"/>
                <a:ea typeface="ＭＳ Ｐゴシック" pitchFamily="46" charset="-128"/>
              </a:rPr>
              <a:t> GUI</a:t>
            </a:r>
            <a:endParaRPr lang="de-DE" kern="0" dirty="0">
              <a:solidFill>
                <a:prstClr val="black"/>
              </a:solidFill>
              <a:latin typeface="Tahoma"/>
              <a:ea typeface="ＭＳ Ｐゴシック" pitchFamily="46" charset="-128"/>
            </a:endParaRPr>
          </a:p>
        </p:txBody>
      </p:sp>
      <p:sp>
        <p:nvSpPr>
          <p:cNvPr id="21" name="Rechteck 34"/>
          <p:cNvSpPr/>
          <p:nvPr/>
        </p:nvSpPr>
        <p:spPr>
          <a:xfrm>
            <a:off x="4811485" y="4306171"/>
            <a:ext cx="4180115" cy="714498"/>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Middle Node CSE (MN-CSE)</a:t>
            </a:r>
          </a:p>
          <a:p>
            <a:pPr algn="ctr"/>
            <a:r>
              <a:rPr lang="de-DE" kern="0" dirty="0" smtClean="0">
                <a:solidFill>
                  <a:prstClr val="black"/>
                </a:solidFill>
                <a:latin typeface="Tahoma"/>
                <a:ea typeface="ＭＳ Ｐゴシック" pitchFamily="46" charset="-128"/>
              </a:rPr>
              <a:t>M2M Gateway</a:t>
            </a:r>
          </a:p>
        </p:txBody>
      </p:sp>
      <p:sp>
        <p:nvSpPr>
          <p:cNvPr id="22" name="Rechteck 38"/>
          <p:cNvSpPr/>
          <p:nvPr/>
        </p:nvSpPr>
        <p:spPr>
          <a:xfrm>
            <a:off x="5510148" y="5933095"/>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Device Application on Application Node (AN)</a:t>
            </a:r>
          </a:p>
          <a:p>
            <a:pPr algn="ctr"/>
            <a:r>
              <a:rPr lang="de-DE" kern="0" dirty="0" smtClean="0">
                <a:solidFill>
                  <a:prstClr val="black"/>
                </a:solidFill>
                <a:latin typeface="Tahoma"/>
                <a:ea typeface="ＭＳ Ｐゴシック" pitchFamily="46" charset="-128"/>
              </a:rPr>
              <a:t>M2M Device e.g. Sensor</a:t>
            </a:r>
            <a:endParaRPr lang="de-DE" kern="0" dirty="0">
              <a:solidFill>
                <a:prstClr val="black"/>
              </a:solidFill>
              <a:latin typeface="Tahoma"/>
              <a:ea typeface="ＭＳ Ｐゴシック" pitchFamily="46" charset="-128"/>
            </a:endParaRPr>
          </a:p>
        </p:txBody>
      </p:sp>
    </p:spTree>
    <p:extLst>
      <p:ext uri="{BB962C8B-B14F-4D97-AF65-F5344CB8AC3E}">
        <p14:creationId xmlns:p14="http://schemas.microsoft.com/office/powerpoint/2010/main" val="17393656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M2M End </a:t>
            </a:r>
            <a:r>
              <a:rPr lang="de-DE" dirty="0" err="1" smtClean="0"/>
              <a:t>to</a:t>
            </a:r>
            <a:r>
              <a:rPr lang="de-DE" dirty="0" smtClean="0"/>
              <a:t> End Communication</a:t>
            </a:r>
            <a:br>
              <a:rPr lang="de-DE" dirty="0" smtClean="0"/>
            </a:br>
            <a:r>
              <a:rPr lang="de-DE" dirty="0" smtClean="0"/>
              <a:t>High Level </a:t>
            </a:r>
            <a:r>
              <a:rPr lang="de-DE" dirty="0" err="1" smtClean="0"/>
              <a:t>Overview</a:t>
            </a:r>
            <a:endParaRPr lang="de-DE" dirty="0"/>
          </a:p>
        </p:txBody>
      </p:sp>
      <p:sp>
        <p:nvSpPr>
          <p:cNvPr id="45" name="Inhaltsplatzhalter 2"/>
          <p:cNvSpPr>
            <a:spLocks noGrp="1"/>
          </p:cNvSpPr>
          <p:nvPr>
            <p:ph idx="1"/>
          </p:nvPr>
        </p:nvSpPr>
        <p:spPr>
          <a:xfrm>
            <a:off x="683358" y="2758480"/>
            <a:ext cx="4239140" cy="4524377"/>
          </a:xfrm>
        </p:spPr>
        <p:txBody>
          <a:bodyPr/>
          <a:lstStyle/>
          <a:p>
            <a:pPr>
              <a:buNone/>
            </a:pPr>
            <a:r>
              <a:rPr lang="de-DE" sz="1800" b="1" dirty="0" err="1" smtClean="0">
                <a:latin typeface="Tahoma"/>
                <a:cs typeface="Tahoma"/>
              </a:rPr>
              <a:t>Announcement</a:t>
            </a:r>
            <a:endParaRPr lang="de-DE" sz="1800" b="1" dirty="0" smtClean="0">
              <a:latin typeface="Tahoma"/>
              <a:cs typeface="Tahoma"/>
            </a:endParaRPr>
          </a:p>
          <a:p>
            <a:endParaRPr lang="de-DE" sz="1800" dirty="0" smtClean="0">
              <a:latin typeface="Tahoma"/>
              <a:cs typeface="Tahoma"/>
            </a:endParaRPr>
          </a:p>
          <a:p>
            <a:r>
              <a:rPr lang="de-DE" sz="1800" dirty="0" smtClean="0">
                <a:latin typeface="Tahoma"/>
                <a:cs typeface="Tahoma"/>
              </a:rPr>
              <a:t>MN-CSE announces local applications towards the IN-CSE.</a:t>
            </a:r>
          </a:p>
        </p:txBody>
      </p:sp>
      <p:cxnSp>
        <p:nvCxnSpPr>
          <p:cNvPr id="14" name="Gerade Verbindung mit Pfeil 13"/>
          <p:cNvCxnSpPr/>
          <p:nvPr/>
        </p:nvCxnSpPr>
        <p:spPr>
          <a:xfrm flipH="1" flipV="1">
            <a:off x="6971805" y="3453126"/>
            <a:ext cx="5938" cy="853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7106392" y="3712403"/>
            <a:ext cx="1045029" cy="307777"/>
          </a:xfrm>
          <a:prstGeom prst="rect">
            <a:avLst/>
          </a:prstGeom>
          <a:noFill/>
        </p:spPr>
        <p:txBody>
          <a:bodyPr wrap="square" rtlCol="0">
            <a:spAutoFit/>
          </a:bodyPr>
          <a:lstStyle/>
          <a:p>
            <a:pPr defTabSz="457200" fontAlgn="base">
              <a:spcBef>
                <a:spcPct val="0"/>
              </a:spcBef>
              <a:spcAft>
                <a:spcPct val="0"/>
              </a:spcAft>
            </a:pPr>
            <a:r>
              <a:rPr lang="de-DE" sz="1400" dirty="0" err="1" smtClean="0">
                <a:solidFill>
                  <a:prstClr val="black"/>
                </a:solidFill>
                <a:latin typeface="Tahoma"/>
                <a:ea typeface="ＭＳ Ｐゴシック" pitchFamily="46" charset="-128"/>
                <a:cs typeface="Tahoma"/>
              </a:rPr>
              <a:t>Announce</a:t>
            </a:r>
            <a:endParaRPr lang="de-DE" sz="1400" dirty="0" smtClean="0">
              <a:solidFill>
                <a:prstClr val="black"/>
              </a:solidFill>
              <a:latin typeface="Tahoma"/>
              <a:ea typeface="ＭＳ Ｐゴシック" pitchFamily="46" charset="-128"/>
              <a:cs typeface="Tahoma"/>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83</a:t>
            </a:fld>
            <a:endParaRPr lang="zh-TW" altLang="en-US">
              <a:solidFill>
                <a:prstClr val="black"/>
              </a:solidFill>
            </a:endParaRPr>
          </a:p>
        </p:txBody>
      </p:sp>
      <p:sp>
        <p:nvSpPr>
          <p:cNvPr id="12" name="Rechteck 30"/>
          <p:cNvSpPr/>
          <p:nvPr/>
        </p:nvSpPr>
        <p:spPr>
          <a:xfrm>
            <a:off x="4799610" y="2692349"/>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Infrastructure Node CSE (IN-CSE)</a:t>
            </a:r>
          </a:p>
          <a:p>
            <a:pPr algn="ctr"/>
            <a:r>
              <a:rPr lang="de-DE" kern="0" dirty="0" smtClean="0">
                <a:solidFill>
                  <a:prstClr val="black"/>
                </a:solidFill>
                <a:latin typeface="Tahoma"/>
                <a:ea typeface="ＭＳ Ｐゴシック" pitchFamily="46" charset="-128"/>
              </a:rPr>
              <a:t>M2M Server</a:t>
            </a:r>
          </a:p>
        </p:txBody>
      </p:sp>
      <p:sp>
        <p:nvSpPr>
          <p:cNvPr id="15" name="Rechteck 32"/>
          <p:cNvSpPr/>
          <p:nvPr/>
        </p:nvSpPr>
        <p:spPr>
          <a:xfrm>
            <a:off x="5402839" y="1093800"/>
            <a:ext cx="2985530"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Network Application on Infrastructure Node</a:t>
            </a:r>
          </a:p>
          <a:p>
            <a:pPr algn="ctr"/>
            <a:r>
              <a:rPr lang="de-DE" kern="0" dirty="0" smtClean="0">
                <a:solidFill>
                  <a:prstClr val="black"/>
                </a:solidFill>
                <a:latin typeface="Tahoma"/>
                <a:ea typeface="ＭＳ Ｐゴシック" pitchFamily="46" charset="-128"/>
              </a:rPr>
              <a:t>e.g. </a:t>
            </a:r>
            <a:r>
              <a:rPr lang="de-DE" kern="0" dirty="0" err="1" smtClean="0">
                <a:solidFill>
                  <a:prstClr val="black"/>
                </a:solidFill>
                <a:latin typeface="Tahoma"/>
                <a:ea typeface="ＭＳ Ｐゴシック" pitchFamily="46" charset="-128"/>
              </a:rPr>
              <a:t>Visualization</a:t>
            </a:r>
            <a:r>
              <a:rPr lang="de-DE" kern="0" dirty="0" smtClean="0">
                <a:solidFill>
                  <a:prstClr val="black"/>
                </a:solidFill>
                <a:latin typeface="Tahoma"/>
                <a:ea typeface="ＭＳ Ｐゴシック" pitchFamily="46" charset="-128"/>
              </a:rPr>
              <a:t> GUI</a:t>
            </a:r>
            <a:endParaRPr lang="de-DE" kern="0" dirty="0">
              <a:solidFill>
                <a:prstClr val="black"/>
              </a:solidFill>
              <a:latin typeface="Tahoma"/>
              <a:ea typeface="ＭＳ Ｐゴシック" pitchFamily="46" charset="-128"/>
            </a:endParaRPr>
          </a:p>
        </p:txBody>
      </p:sp>
      <p:sp>
        <p:nvSpPr>
          <p:cNvPr id="16" name="Rechteck 34"/>
          <p:cNvSpPr/>
          <p:nvPr/>
        </p:nvSpPr>
        <p:spPr>
          <a:xfrm>
            <a:off x="4811485" y="4234163"/>
            <a:ext cx="4180115" cy="714498"/>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Middle Node CSE (MN-CSE)</a:t>
            </a:r>
          </a:p>
          <a:p>
            <a:pPr algn="ctr"/>
            <a:r>
              <a:rPr lang="de-DE" kern="0" dirty="0" smtClean="0">
                <a:solidFill>
                  <a:prstClr val="black"/>
                </a:solidFill>
                <a:latin typeface="Tahoma"/>
                <a:ea typeface="ＭＳ Ｐゴシック" pitchFamily="46" charset="-128"/>
              </a:rPr>
              <a:t>M2M Gateway</a:t>
            </a:r>
          </a:p>
        </p:txBody>
      </p:sp>
      <p:sp>
        <p:nvSpPr>
          <p:cNvPr id="17" name="Rechteck 38"/>
          <p:cNvSpPr/>
          <p:nvPr/>
        </p:nvSpPr>
        <p:spPr>
          <a:xfrm>
            <a:off x="5510148" y="5861087"/>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Device Application on Application Node (AN)</a:t>
            </a:r>
          </a:p>
          <a:p>
            <a:pPr algn="ctr"/>
            <a:r>
              <a:rPr lang="de-DE" kern="0" dirty="0" smtClean="0">
                <a:solidFill>
                  <a:prstClr val="black"/>
                </a:solidFill>
                <a:latin typeface="Tahoma"/>
                <a:ea typeface="ＭＳ Ｐゴシック" pitchFamily="46" charset="-128"/>
              </a:rPr>
              <a:t>M2M Device e.g. Sensor</a:t>
            </a:r>
            <a:endParaRPr lang="de-DE" kern="0" dirty="0">
              <a:solidFill>
                <a:prstClr val="black"/>
              </a:solidFill>
              <a:latin typeface="Tahoma"/>
              <a:ea typeface="ＭＳ Ｐゴシック" pitchFamily="46" charset="-128"/>
            </a:endParaRPr>
          </a:p>
        </p:txBody>
      </p:sp>
    </p:spTree>
    <p:extLst>
      <p:ext uri="{BB962C8B-B14F-4D97-AF65-F5344CB8AC3E}">
        <p14:creationId xmlns:p14="http://schemas.microsoft.com/office/powerpoint/2010/main" val="41517882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M2M End </a:t>
            </a:r>
            <a:r>
              <a:rPr lang="de-DE" dirty="0" err="1" smtClean="0"/>
              <a:t>to</a:t>
            </a:r>
            <a:r>
              <a:rPr lang="de-DE" dirty="0" smtClean="0"/>
              <a:t> End Communication</a:t>
            </a:r>
            <a:br>
              <a:rPr lang="de-DE" dirty="0" smtClean="0"/>
            </a:br>
            <a:r>
              <a:rPr lang="de-DE" dirty="0" smtClean="0"/>
              <a:t>High Level </a:t>
            </a:r>
            <a:r>
              <a:rPr lang="de-DE" dirty="0" err="1" smtClean="0"/>
              <a:t>Overview</a:t>
            </a:r>
            <a:endParaRPr lang="de-DE" dirty="0"/>
          </a:p>
        </p:txBody>
      </p:sp>
      <p:sp>
        <p:nvSpPr>
          <p:cNvPr id="45" name="Inhaltsplatzhalter 2"/>
          <p:cNvSpPr>
            <a:spLocks noGrp="1"/>
          </p:cNvSpPr>
          <p:nvPr>
            <p:ph idx="1"/>
          </p:nvPr>
        </p:nvSpPr>
        <p:spPr>
          <a:xfrm>
            <a:off x="520013" y="2366534"/>
            <a:ext cx="4239140" cy="4524377"/>
          </a:xfrm>
        </p:spPr>
        <p:txBody>
          <a:bodyPr/>
          <a:lstStyle/>
          <a:p>
            <a:r>
              <a:rPr lang="de-DE" sz="1800" dirty="0" smtClean="0">
                <a:latin typeface="Tahoma"/>
                <a:cs typeface="Tahoma"/>
              </a:rPr>
              <a:t>The NA </a:t>
            </a:r>
            <a:r>
              <a:rPr lang="de-DE" sz="1800" dirty="0" err="1" smtClean="0">
                <a:latin typeface="Tahoma"/>
                <a:cs typeface="Tahoma"/>
              </a:rPr>
              <a:t>retrieves</a:t>
            </a:r>
            <a:r>
              <a:rPr lang="de-DE" sz="1800" dirty="0" smtClean="0">
                <a:latin typeface="Tahoma"/>
                <a:cs typeface="Tahoma"/>
              </a:rPr>
              <a:t> </a:t>
            </a:r>
            <a:r>
              <a:rPr lang="de-DE" sz="1800" dirty="0" err="1" smtClean="0">
                <a:latin typeface="Tahoma"/>
                <a:cs typeface="Tahoma"/>
              </a:rPr>
              <a:t>information</a:t>
            </a:r>
            <a:r>
              <a:rPr lang="de-DE" sz="1800" dirty="0" smtClean="0">
                <a:latin typeface="Tahoma"/>
                <a:cs typeface="Tahoma"/>
              </a:rPr>
              <a:t> on </a:t>
            </a:r>
            <a:r>
              <a:rPr lang="de-DE" sz="1800" dirty="0" err="1" smtClean="0">
                <a:latin typeface="Tahoma"/>
                <a:cs typeface="Tahoma"/>
              </a:rPr>
              <a:t>existing</a:t>
            </a:r>
            <a:r>
              <a:rPr lang="de-DE" sz="1800" dirty="0" smtClean="0">
                <a:latin typeface="Tahoma"/>
                <a:cs typeface="Tahoma"/>
              </a:rPr>
              <a:t> </a:t>
            </a:r>
            <a:r>
              <a:rPr lang="de-DE" sz="1800" dirty="0" err="1" smtClean="0">
                <a:latin typeface="Tahoma"/>
                <a:cs typeface="Tahoma"/>
              </a:rPr>
              <a:t>applications</a:t>
            </a:r>
            <a:r>
              <a:rPr lang="de-DE" sz="1800" dirty="0" smtClean="0">
                <a:latin typeface="Tahoma"/>
                <a:cs typeface="Tahoma"/>
              </a:rPr>
              <a:t/>
            </a:r>
            <a:br>
              <a:rPr lang="de-DE" sz="1800" dirty="0" smtClean="0">
                <a:latin typeface="Tahoma"/>
                <a:cs typeface="Tahoma"/>
              </a:rPr>
            </a:br>
            <a:r>
              <a:rPr lang="de-DE" sz="1800" dirty="0" smtClean="0">
                <a:latin typeface="Tahoma"/>
                <a:cs typeface="Tahoma"/>
              </a:rPr>
              <a:t>-&gt; </a:t>
            </a:r>
            <a:r>
              <a:rPr lang="de-DE" sz="1800" dirty="0" err="1" smtClean="0">
                <a:latin typeface="Tahoma"/>
                <a:cs typeface="Tahoma"/>
              </a:rPr>
              <a:t>receives</a:t>
            </a:r>
            <a:r>
              <a:rPr lang="de-DE" sz="1800" dirty="0" smtClean="0">
                <a:latin typeface="Tahoma"/>
                <a:cs typeface="Tahoma"/>
              </a:rPr>
              <a:t> </a:t>
            </a:r>
            <a:r>
              <a:rPr lang="de-DE" sz="1800" dirty="0" err="1" smtClean="0">
                <a:latin typeface="Tahoma"/>
                <a:cs typeface="Tahoma"/>
              </a:rPr>
              <a:t>information</a:t>
            </a:r>
            <a:r>
              <a:rPr lang="de-DE" sz="1800" dirty="0" smtClean="0">
                <a:latin typeface="Tahoma"/>
                <a:cs typeface="Tahoma"/>
              </a:rPr>
              <a:t> </a:t>
            </a:r>
            <a:r>
              <a:rPr lang="de-DE" sz="1800" dirty="0" err="1" smtClean="0">
                <a:latin typeface="Tahoma"/>
                <a:cs typeface="Tahoma"/>
              </a:rPr>
              <a:t>about</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a:t>
            </a:r>
            <a:r>
              <a:rPr lang="de-DE" sz="1800" dirty="0" err="1" smtClean="0">
                <a:latin typeface="Tahoma"/>
                <a:cs typeface="Tahoma"/>
              </a:rPr>
              <a:t>sensor</a:t>
            </a:r>
            <a:r>
              <a:rPr lang="de-DE" sz="1800" dirty="0" smtClean="0">
                <a:latin typeface="Tahoma"/>
                <a:cs typeface="Tahoma"/>
              </a:rPr>
              <a:t> DA</a:t>
            </a:r>
          </a:p>
          <a:p>
            <a:r>
              <a:rPr lang="de-DE" sz="1800" dirty="0" smtClean="0">
                <a:latin typeface="Tahoma"/>
                <a:cs typeface="Tahoma"/>
              </a:rPr>
              <a:t>If neccessary, the request is retargeted by the IN-CSE to the MN-CSE</a:t>
            </a:r>
          </a:p>
          <a:p>
            <a:r>
              <a:rPr lang="de-DE" sz="1800" dirty="0" err="1" smtClean="0">
                <a:latin typeface="Tahoma"/>
                <a:cs typeface="Tahoma"/>
              </a:rPr>
              <a:t>Subsequently</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NA </a:t>
            </a:r>
            <a:r>
              <a:rPr lang="de-DE" sz="1800" dirty="0" err="1" smtClean="0">
                <a:latin typeface="Tahoma"/>
                <a:cs typeface="Tahoma"/>
              </a:rPr>
              <a:t>subscribes</a:t>
            </a:r>
            <a:r>
              <a:rPr lang="de-DE" sz="1800" dirty="0" smtClean="0">
                <a:latin typeface="Tahoma"/>
                <a:cs typeface="Tahoma"/>
              </a:rPr>
              <a:t> </a:t>
            </a:r>
            <a:r>
              <a:rPr lang="de-DE" sz="1800" dirty="0" err="1" smtClean="0">
                <a:latin typeface="Tahoma"/>
                <a:cs typeface="Tahoma"/>
              </a:rPr>
              <a:t>to</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a:t>
            </a:r>
            <a:r>
              <a:rPr lang="de-DE" sz="1800" dirty="0" err="1" smtClean="0">
                <a:latin typeface="Tahoma"/>
                <a:cs typeface="Tahoma"/>
              </a:rPr>
              <a:t>DA‘s</a:t>
            </a:r>
            <a:r>
              <a:rPr lang="de-DE" sz="1800" dirty="0" smtClean="0">
                <a:latin typeface="Tahoma"/>
                <a:cs typeface="Tahoma"/>
              </a:rPr>
              <a:t> </a:t>
            </a:r>
            <a:r>
              <a:rPr lang="de-DE" sz="1800" dirty="0" err="1" smtClean="0">
                <a:latin typeface="Tahoma"/>
                <a:cs typeface="Tahoma"/>
              </a:rPr>
              <a:t>data</a:t>
            </a:r>
            <a:r>
              <a:rPr lang="de-DE" sz="1800" dirty="0" smtClean="0">
                <a:latin typeface="Tahoma"/>
                <a:cs typeface="Tahoma"/>
              </a:rPr>
              <a:t> in order </a:t>
            </a:r>
            <a:r>
              <a:rPr lang="de-DE" sz="1800" dirty="0" err="1" smtClean="0">
                <a:latin typeface="Tahoma"/>
                <a:cs typeface="Tahoma"/>
              </a:rPr>
              <a:t>to</a:t>
            </a:r>
            <a:r>
              <a:rPr lang="de-DE" sz="1800" dirty="0" smtClean="0">
                <a:latin typeface="Tahoma"/>
                <a:cs typeface="Tahoma"/>
              </a:rPr>
              <a:t> </a:t>
            </a:r>
            <a:r>
              <a:rPr lang="de-DE" sz="1800" dirty="0" err="1" smtClean="0">
                <a:latin typeface="Tahoma"/>
                <a:cs typeface="Tahoma"/>
              </a:rPr>
              <a:t>be</a:t>
            </a:r>
            <a:r>
              <a:rPr lang="de-DE" sz="1800" dirty="0" smtClean="0">
                <a:latin typeface="Tahoma"/>
                <a:cs typeface="Tahoma"/>
              </a:rPr>
              <a:t> </a:t>
            </a:r>
            <a:r>
              <a:rPr lang="de-DE" sz="1800" dirty="0" err="1" smtClean="0">
                <a:latin typeface="Tahoma"/>
                <a:cs typeface="Tahoma"/>
              </a:rPr>
              <a:t>notified</a:t>
            </a:r>
            <a:r>
              <a:rPr lang="de-DE" sz="1800" dirty="0" smtClean="0">
                <a:latin typeface="Tahoma"/>
                <a:cs typeface="Tahoma"/>
              </a:rPr>
              <a:t> </a:t>
            </a:r>
            <a:r>
              <a:rPr lang="de-DE" sz="1800" dirty="0" err="1" smtClean="0">
                <a:latin typeface="Tahoma"/>
                <a:cs typeface="Tahoma"/>
              </a:rPr>
              <a:t>when</a:t>
            </a:r>
            <a:r>
              <a:rPr lang="de-DE" sz="1800" dirty="0" smtClean="0">
                <a:latin typeface="Tahoma"/>
                <a:cs typeface="Tahoma"/>
              </a:rPr>
              <a:t> </a:t>
            </a:r>
            <a:r>
              <a:rPr lang="de-DE" sz="1800" dirty="0" err="1" smtClean="0">
                <a:latin typeface="Tahoma"/>
                <a:cs typeface="Tahoma"/>
              </a:rPr>
              <a:t>new</a:t>
            </a:r>
            <a:r>
              <a:rPr lang="de-DE" sz="1800" dirty="0" smtClean="0">
                <a:latin typeface="Tahoma"/>
                <a:cs typeface="Tahoma"/>
              </a:rPr>
              <a:t> </a:t>
            </a:r>
            <a:r>
              <a:rPr lang="de-DE" sz="1800" dirty="0" err="1" smtClean="0">
                <a:latin typeface="Tahoma"/>
                <a:cs typeface="Tahoma"/>
              </a:rPr>
              <a:t>data</a:t>
            </a:r>
            <a:r>
              <a:rPr lang="de-DE" sz="1800" dirty="0" smtClean="0">
                <a:latin typeface="Tahoma"/>
                <a:cs typeface="Tahoma"/>
              </a:rPr>
              <a:t> </a:t>
            </a:r>
            <a:r>
              <a:rPr lang="de-DE" sz="1800" dirty="0" err="1" smtClean="0">
                <a:latin typeface="Tahoma"/>
                <a:cs typeface="Tahoma"/>
              </a:rPr>
              <a:t>arrives</a:t>
            </a:r>
            <a:r>
              <a:rPr lang="de-DE" sz="1800" dirty="0" smtClean="0">
                <a:latin typeface="Tahoma"/>
                <a:cs typeface="Tahoma"/>
              </a:rPr>
              <a:t>.</a:t>
            </a:r>
          </a:p>
          <a:p>
            <a:endParaRPr lang="de-DE" sz="1800" dirty="0" smtClean="0">
              <a:latin typeface="Tahoma"/>
              <a:cs typeface="Tahoma"/>
            </a:endParaRPr>
          </a:p>
        </p:txBody>
      </p:sp>
      <p:cxnSp>
        <p:nvCxnSpPr>
          <p:cNvPr id="12" name="Gerade Verbindung mit Pfeil 11"/>
          <p:cNvCxnSpPr/>
          <p:nvPr/>
        </p:nvCxnSpPr>
        <p:spPr>
          <a:xfrm>
            <a:off x="6792709" y="1921209"/>
            <a:ext cx="0" cy="890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6885709" y="2049857"/>
            <a:ext cx="1045029" cy="523220"/>
          </a:xfrm>
          <a:prstGeom prst="rect">
            <a:avLst/>
          </a:prstGeom>
          <a:noFill/>
        </p:spPr>
        <p:txBody>
          <a:bodyPr wrap="square" rtlCol="0">
            <a:spAutoFit/>
          </a:bodyPr>
          <a:lstStyle/>
          <a:p>
            <a:pPr defTabSz="457200" fontAlgn="base">
              <a:spcBef>
                <a:spcPct val="0"/>
              </a:spcBef>
              <a:spcAft>
                <a:spcPct val="0"/>
              </a:spcAft>
            </a:pPr>
            <a:r>
              <a:rPr lang="de-DE" sz="1400" dirty="0" err="1" smtClean="0">
                <a:solidFill>
                  <a:prstClr val="black"/>
                </a:solidFill>
                <a:latin typeface="Tahoma"/>
                <a:ea typeface="ＭＳ Ｐゴシック" pitchFamily="46" charset="-128"/>
                <a:cs typeface="Tahoma"/>
              </a:rPr>
              <a:t>Retrieve</a:t>
            </a:r>
            <a:r>
              <a:rPr lang="de-DE" sz="1400" dirty="0" smtClean="0">
                <a:solidFill>
                  <a:prstClr val="black"/>
                </a:solidFill>
                <a:latin typeface="Tahoma"/>
                <a:ea typeface="ＭＳ Ｐゴシック" pitchFamily="46" charset="-128"/>
                <a:cs typeface="Tahoma"/>
              </a:rPr>
              <a:t> / </a:t>
            </a:r>
            <a:br>
              <a:rPr lang="de-DE" sz="1400" dirty="0" smtClean="0">
                <a:solidFill>
                  <a:prstClr val="black"/>
                </a:solidFill>
                <a:latin typeface="Tahoma"/>
                <a:ea typeface="ＭＳ Ｐゴシック" pitchFamily="46" charset="-128"/>
                <a:cs typeface="Tahoma"/>
              </a:rPr>
            </a:br>
            <a:r>
              <a:rPr lang="de-DE" sz="1400" dirty="0" smtClean="0">
                <a:solidFill>
                  <a:prstClr val="black"/>
                </a:solidFill>
                <a:latin typeface="Tahoma"/>
                <a:ea typeface="ＭＳ Ｐゴシック" pitchFamily="46" charset="-128"/>
                <a:cs typeface="Tahoma"/>
              </a:rPr>
              <a:t>Subscribe</a:t>
            </a:r>
          </a:p>
        </p:txBody>
      </p:sp>
      <p:cxnSp>
        <p:nvCxnSpPr>
          <p:cNvPr id="11" name="Gerade Verbindung mit Pfeil 10"/>
          <p:cNvCxnSpPr/>
          <p:nvPr/>
        </p:nvCxnSpPr>
        <p:spPr>
          <a:xfrm>
            <a:off x="6790730" y="3427396"/>
            <a:ext cx="0" cy="890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19200" y="5638800"/>
            <a:ext cx="2837508" cy="369332"/>
          </a:xfrm>
          <a:prstGeom prst="rect">
            <a:avLst/>
          </a:prstGeom>
          <a:noFill/>
        </p:spPr>
        <p:txBody>
          <a:bodyPr wrap="none" rtlCol="0">
            <a:spAutoFit/>
          </a:bodyPr>
          <a:lstStyle/>
          <a:p>
            <a:r>
              <a:rPr lang="en-US" altLang="zh-TW" dirty="0" smtClean="0">
                <a:solidFill>
                  <a:prstClr val="black"/>
                </a:solidFill>
              </a:rPr>
              <a:t>Source: Tutorial from FOKUS</a:t>
            </a:r>
            <a:endParaRPr lang="zh-TW" altLang="en-US" dirty="0">
              <a:solidFill>
                <a:prstClr val="black"/>
              </a:solidFill>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84</a:t>
            </a:fld>
            <a:endParaRPr lang="zh-TW" altLang="en-US">
              <a:solidFill>
                <a:prstClr val="black"/>
              </a:solidFill>
            </a:endParaRPr>
          </a:p>
        </p:txBody>
      </p:sp>
      <p:sp>
        <p:nvSpPr>
          <p:cNvPr id="15" name="Rechteck 30"/>
          <p:cNvSpPr/>
          <p:nvPr/>
        </p:nvSpPr>
        <p:spPr>
          <a:xfrm>
            <a:off x="4799610" y="2764357"/>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Infrastructure Node CSE (IN-CSE)</a:t>
            </a:r>
          </a:p>
          <a:p>
            <a:pPr algn="ctr"/>
            <a:r>
              <a:rPr lang="de-DE" kern="0" dirty="0" smtClean="0">
                <a:solidFill>
                  <a:prstClr val="black"/>
                </a:solidFill>
                <a:latin typeface="Tahoma"/>
                <a:ea typeface="ＭＳ Ｐゴシック" pitchFamily="46" charset="-128"/>
              </a:rPr>
              <a:t>M2M Server</a:t>
            </a:r>
          </a:p>
        </p:txBody>
      </p:sp>
      <p:sp>
        <p:nvSpPr>
          <p:cNvPr id="16" name="Rechteck 32"/>
          <p:cNvSpPr/>
          <p:nvPr/>
        </p:nvSpPr>
        <p:spPr>
          <a:xfrm>
            <a:off x="5402839" y="1165808"/>
            <a:ext cx="2985530"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Network Application on Infrastructure Node</a:t>
            </a:r>
          </a:p>
          <a:p>
            <a:pPr algn="ctr"/>
            <a:r>
              <a:rPr lang="de-DE" kern="0" dirty="0" smtClean="0">
                <a:solidFill>
                  <a:prstClr val="black"/>
                </a:solidFill>
                <a:latin typeface="Tahoma"/>
                <a:ea typeface="ＭＳ Ｐゴシック" pitchFamily="46" charset="-128"/>
              </a:rPr>
              <a:t>e.g. </a:t>
            </a:r>
            <a:r>
              <a:rPr lang="de-DE" kern="0" dirty="0" err="1" smtClean="0">
                <a:solidFill>
                  <a:prstClr val="black"/>
                </a:solidFill>
                <a:latin typeface="Tahoma"/>
                <a:ea typeface="ＭＳ Ｐゴシック" pitchFamily="46" charset="-128"/>
              </a:rPr>
              <a:t>Visualization</a:t>
            </a:r>
            <a:r>
              <a:rPr lang="de-DE" kern="0" dirty="0" smtClean="0">
                <a:solidFill>
                  <a:prstClr val="black"/>
                </a:solidFill>
                <a:latin typeface="Tahoma"/>
                <a:ea typeface="ＭＳ Ｐゴシック" pitchFamily="46" charset="-128"/>
              </a:rPr>
              <a:t> GUI</a:t>
            </a:r>
            <a:endParaRPr lang="de-DE" kern="0" dirty="0">
              <a:solidFill>
                <a:prstClr val="black"/>
              </a:solidFill>
              <a:latin typeface="Tahoma"/>
              <a:ea typeface="ＭＳ Ｐゴシック" pitchFamily="46" charset="-128"/>
            </a:endParaRPr>
          </a:p>
        </p:txBody>
      </p:sp>
      <p:sp>
        <p:nvSpPr>
          <p:cNvPr id="17" name="Rechteck 34"/>
          <p:cNvSpPr/>
          <p:nvPr/>
        </p:nvSpPr>
        <p:spPr>
          <a:xfrm>
            <a:off x="4811485" y="4306171"/>
            <a:ext cx="4180115" cy="714498"/>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Middle Node CSE (MN-CSE)</a:t>
            </a:r>
          </a:p>
          <a:p>
            <a:pPr algn="ctr"/>
            <a:r>
              <a:rPr lang="de-DE" kern="0" dirty="0" smtClean="0">
                <a:solidFill>
                  <a:prstClr val="black"/>
                </a:solidFill>
                <a:latin typeface="Tahoma"/>
                <a:ea typeface="ＭＳ Ｐゴシック" pitchFamily="46" charset="-128"/>
              </a:rPr>
              <a:t>M2M Gateway</a:t>
            </a:r>
          </a:p>
        </p:txBody>
      </p:sp>
      <p:sp>
        <p:nvSpPr>
          <p:cNvPr id="18" name="Rechteck 38"/>
          <p:cNvSpPr/>
          <p:nvPr/>
        </p:nvSpPr>
        <p:spPr>
          <a:xfrm>
            <a:off x="5510148" y="5933095"/>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Device Application on Application Node (AN)</a:t>
            </a:r>
          </a:p>
          <a:p>
            <a:pPr algn="ctr"/>
            <a:r>
              <a:rPr lang="de-DE" kern="0" dirty="0" smtClean="0">
                <a:solidFill>
                  <a:prstClr val="black"/>
                </a:solidFill>
                <a:latin typeface="Tahoma"/>
                <a:ea typeface="ＭＳ Ｐゴシック" pitchFamily="46" charset="-128"/>
              </a:rPr>
              <a:t>M2M Device e.g. Sensor</a:t>
            </a:r>
            <a:endParaRPr lang="de-DE" kern="0" dirty="0">
              <a:solidFill>
                <a:prstClr val="black"/>
              </a:solidFill>
              <a:latin typeface="Tahoma"/>
              <a:ea typeface="ＭＳ Ｐゴシック" pitchFamily="46" charset="-128"/>
            </a:endParaRPr>
          </a:p>
        </p:txBody>
      </p:sp>
      <p:sp>
        <p:nvSpPr>
          <p:cNvPr id="19" name="Textfeld 12"/>
          <p:cNvSpPr txBox="1"/>
          <p:nvPr/>
        </p:nvSpPr>
        <p:spPr>
          <a:xfrm>
            <a:off x="6885708" y="3725760"/>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Retarget</a:t>
            </a:r>
          </a:p>
        </p:txBody>
      </p:sp>
    </p:spTree>
    <p:extLst>
      <p:ext uri="{BB962C8B-B14F-4D97-AF65-F5344CB8AC3E}">
        <p14:creationId xmlns:p14="http://schemas.microsoft.com/office/powerpoint/2010/main" val="2476720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l"/>
            <a:r>
              <a:rPr lang="de-DE" dirty="0" smtClean="0"/>
              <a:t>M2M End </a:t>
            </a:r>
            <a:r>
              <a:rPr lang="de-DE" dirty="0" err="1" smtClean="0"/>
              <a:t>to</a:t>
            </a:r>
            <a:r>
              <a:rPr lang="de-DE" dirty="0" smtClean="0"/>
              <a:t> End Communication</a:t>
            </a:r>
            <a:br>
              <a:rPr lang="de-DE" dirty="0" smtClean="0"/>
            </a:br>
            <a:r>
              <a:rPr lang="de-DE" dirty="0" smtClean="0"/>
              <a:t>High Level </a:t>
            </a:r>
            <a:r>
              <a:rPr lang="de-DE" dirty="0" err="1" smtClean="0"/>
              <a:t>Overview</a:t>
            </a:r>
            <a:endParaRPr lang="de-DE" dirty="0"/>
          </a:p>
        </p:txBody>
      </p:sp>
      <p:sp>
        <p:nvSpPr>
          <p:cNvPr id="45" name="Inhaltsplatzhalter 2"/>
          <p:cNvSpPr>
            <a:spLocks noGrp="1"/>
          </p:cNvSpPr>
          <p:nvPr>
            <p:ph idx="1"/>
          </p:nvPr>
        </p:nvSpPr>
        <p:spPr>
          <a:xfrm>
            <a:off x="683006" y="2357627"/>
            <a:ext cx="4239140" cy="4524377"/>
          </a:xfrm>
        </p:spPr>
        <p:txBody>
          <a:bodyPr/>
          <a:lstStyle/>
          <a:p>
            <a:r>
              <a:rPr lang="de-DE" sz="1800" dirty="0" smtClean="0">
                <a:latin typeface="Tahoma"/>
                <a:cs typeface="Tahoma"/>
              </a:rPr>
              <a:t>Periodically, the sensor DA pushes metering data to the local gateway.</a:t>
            </a:r>
          </a:p>
          <a:p>
            <a:r>
              <a:rPr lang="de-DE" sz="1800" dirty="0" err="1" smtClean="0">
                <a:latin typeface="Tahoma"/>
                <a:cs typeface="Tahoma"/>
              </a:rPr>
              <a:t>This</a:t>
            </a:r>
            <a:r>
              <a:rPr lang="de-DE" sz="1800" dirty="0" smtClean="0">
                <a:latin typeface="Tahoma"/>
                <a:cs typeface="Tahoma"/>
              </a:rPr>
              <a:t> </a:t>
            </a:r>
            <a:r>
              <a:rPr lang="de-DE" sz="1800" dirty="0" err="1" smtClean="0">
                <a:latin typeface="Tahoma"/>
                <a:cs typeface="Tahoma"/>
              </a:rPr>
              <a:t>is</a:t>
            </a:r>
            <a:r>
              <a:rPr lang="de-DE" sz="1800" dirty="0" smtClean="0">
                <a:latin typeface="Tahoma"/>
                <a:cs typeface="Tahoma"/>
              </a:rPr>
              <a:t> </a:t>
            </a:r>
            <a:r>
              <a:rPr lang="de-DE" sz="1800" dirty="0" err="1" smtClean="0">
                <a:latin typeface="Tahoma"/>
                <a:cs typeface="Tahoma"/>
              </a:rPr>
              <a:t>done</a:t>
            </a:r>
            <a:r>
              <a:rPr lang="de-DE" sz="1800" dirty="0" smtClean="0">
                <a:latin typeface="Tahoma"/>
                <a:cs typeface="Tahoma"/>
              </a:rPr>
              <a:t> </a:t>
            </a:r>
            <a:r>
              <a:rPr lang="de-DE" sz="1800" dirty="0" err="1" smtClean="0">
                <a:latin typeface="Tahoma"/>
                <a:cs typeface="Tahoma"/>
              </a:rPr>
              <a:t>by</a:t>
            </a:r>
            <a:r>
              <a:rPr lang="de-DE" sz="1800" dirty="0" smtClean="0">
                <a:latin typeface="Tahoma"/>
                <a:cs typeface="Tahoma"/>
              </a:rPr>
              <a:t> </a:t>
            </a:r>
            <a:r>
              <a:rPr lang="de-DE" sz="1800" dirty="0" err="1" smtClean="0">
                <a:latin typeface="Tahoma"/>
                <a:cs typeface="Tahoma"/>
              </a:rPr>
              <a:t>creating</a:t>
            </a:r>
            <a:r>
              <a:rPr lang="de-DE" sz="1800" dirty="0" smtClean="0">
                <a:latin typeface="Tahoma"/>
                <a:cs typeface="Tahoma"/>
              </a:rPr>
              <a:t> a „</a:t>
            </a:r>
            <a:r>
              <a:rPr lang="de-DE" sz="1800" dirty="0" err="1" smtClean="0">
                <a:latin typeface="Tahoma"/>
                <a:cs typeface="Tahoma"/>
              </a:rPr>
              <a:t>contentInstance</a:t>
            </a:r>
            <a:r>
              <a:rPr lang="de-DE" sz="1800" dirty="0" smtClean="0">
                <a:latin typeface="Tahoma"/>
                <a:cs typeface="Tahoma"/>
              </a:rPr>
              <a:t>“</a:t>
            </a:r>
          </a:p>
          <a:p>
            <a:r>
              <a:rPr lang="de-DE" sz="1800" dirty="0" smtClean="0">
                <a:latin typeface="Tahoma"/>
                <a:cs typeface="Tahoma"/>
              </a:rPr>
              <a:t>The incoming data is announced towards the IN-CSE.</a:t>
            </a:r>
          </a:p>
          <a:p>
            <a:r>
              <a:rPr lang="de-DE" sz="1800" dirty="0" smtClean="0">
                <a:latin typeface="Tahoma"/>
                <a:cs typeface="Tahoma"/>
              </a:rPr>
              <a:t>The NA </a:t>
            </a:r>
            <a:r>
              <a:rPr lang="de-DE" sz="1800" dirty="0" err="1" smtClean="0">
                <a:latin typeface="Tahoma"/>
                <a:cs typeface="Tahoma"/>
              </a:rPr>
              <a:t>is</a:t>
            </a:r>
            <a:r>
              <a:rPr lang="de-DE" sz="1800" dirty="0" smtClean="0">
                <a:latin typeface="Tahoma"/>
                <a:cs typeface="Tahoma"/>
              </a:rPr>
              <a:t> </a:t>
            </a:r>
            <a:r>
              <a:rPr lang="de-DE" sz="1800" dirty="0" err="1" smtClean="0">
                <a:latin typeface="Tahoma"/>
                <a:cs typeface="Tahoma"/>
              </a:rPr>
              <a:t>notified</a:t>
            </a:r>
            <a:r>
              <a:rPr lang="de-DE" sz="1800" dirty="0" smtClean="0">
                <a:latin typeface="Tahoma"/>
                <a:cs typeface="Tahoma"/>
              </a:rPr>
              <a:t> </a:t>
            </a:r>
            <a:r>
              <a:rPr lang="de-DE" sz="1800" dirty="0" err="1" smtClean="0">
                <a:latin typeface="Tahoma"/>
                <a:cs typeface="Tahoma"/>
              </a:rPr>
              <a:t>about</a:t>
            </a:r>
            <a:r>
              <a:rPr lang="de-DE" sz="1800" dirty="0" smtClean="0">
                <a:latin typeface="Tahoma"/>
                <a:cs typeface="Tahoma"/>
              </a:rPr>
              <a:t> </a:t>
            </a:r>
            <a:r>
              <a:rPr lang="de-DE" sz="1800" dirty="0" err="1" smtClean="0">
                <a:latin typeface="Tahoma"/>
                <a:cs typeface="Tahoma"/>
              </a:rPr>
              <a:t>the</a:t>
            </a:r>
            <a:r>
              <a:rPr lang="de-DE" sz="1800" dirty="0" smtClean="0">
                <a:latin typeface="Tahoma"/>
                <a:cs typeface="Tahoma"/>
              </a:rPr>
              <a:t> </a:t>
            </a:r>
            <a:r>
              <a:rPr lang="de-DE" sz="1800" dirty="0" err="1" smtClean="0">
                <a:latin typeface="Tahoma"/>
                <a:cs typeface="Tahoma"/>
              </a:rPr>
              <a:t>incoming</a:t>
            </a:r>
            <a:r>
              <a:rPr lang="de-DE" sz="1800" dirty="0" smtClean="0">
                <a:latin typeface="Tahoma"/>
                <a:cs typeface="Tahoma"/>
              </a:rPr>
              <a:t> </a:t>
            </a:r>
            <a:r>
              <a:rPr lang="de-DE" sz="1800" dirty="0" err="1" smtClean="0">
                <a:latin typeface="Tahoma"/>
                <a:cs typeface="Tahoma"/>
              </a:rPr>
              <a:t>data</a:t>
            </a:r>
            <a:r>
              <a:rPr lang="de-DE" sz="1800" dirty="0" smtClean="0">
                <a:latin typeface="Tahoma"/>
                <a:cs typeface="Tahoma"/>
              </a:rPr>
              <a:t>.</a:t>
            </a:r>
          </a:p>
          <a:p>
            <a:endParaRPr lang="de-DE" sz="1800" dirty="0" smtClean="0">
              <a:latin typeface="Tahoma"/>
              <a:cs typeface="Tahoma"/>
            </a:endParaRPr>
          </a:p>
        </p:txBody>
      </p:sp>
      <p:cxnSp>
        <p:nvCxnSpPr>
          <p:cNvPr id="10" name="Gerade Verbindung mit Pfeil 9"/>
          <p:cNvCxnSpPr/>
          <p:nvPr/>
        </p:nvCxnSpPr>
        <p:spPr>
          <a:xfrm flipH="1" flipV="1">
            <a:off x="6840187" y="5020669"/>
            <a:ext cx="9894" cy="912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6968836" y="5327447"/>
            <a:ext cx="1045029" cy="307777"/>
          </a:xfrm>
          <a:prstGeom prst="rect">
            <a:avLst/>
          </a:prstGeom>
          <a:noFill/>
        </p:spPr>
        <p:txBody>
          <a:bodyPr wrap="square" rtlCol="0">
            <a:spAutoFit/>
          </a:bodyPr>
          <a:lstStyle/>
          <a:p>
            <a:pPr defTabSz="457200" fontAlgn="base">
              <a:spcBef>
                <a:spcPct val="0"/>
              </a:spcBef>
              <a:spcAft>
                <a:spcPct val="0"/>
              </a:spcAft>
            </a:pPr>
            <a:r>
              <a:rPr lang="de-DE" sz="1400" dirty="0" smtClean="0">
                <a:solidFill>
                  <a:prstClr val="black"/>
                </a:solidFill>
                <a:latin typeface="Tahoma"/>
                <a:ea typeface="ＭＳ Ｐゴシック" pitchFamily="46" charset="-128"/>
                <a:cs typeface="Tahoma"/>
              </a:rPr>
              <a:t>Create</a:t>
            </a:r>
          </a:p>
        </p:txBody>
      </p:sp>
      <p:sp>
        <p:nvSpPr>
          <p:cNvPr id="12" name="Textfeld 11"/>
          <p:cNvSpPr txBox="1"/>
          <p:nvPr/>
        </p:nvSpPr>
        <p:spPr>
          <a:xfrm>
            <a:off x="6968836" y="3712403"/>
            <a:ext cx="1045029" cy="307777"/>
          </a:xfrm>
          <a:prstGeom prst="rect">
            <a:avLst/>
          </a:prstGeom>
          <a:noFill/>
        </p:spPr>
        <p:txBody>
          <a:bodyPr wrap="square" rtlCol="0">
            <a:spAutoFit/>
          </a:bodyPr>
          <a:lstStyle/>
          <a:p>
            <a:pPr defTabSz="457200" fontAlgn="base">
              <a:spcBef>
                <a:spcPct val="0"/>
              </a:spcBef>
              <a:spcAft>
                <a:spcPct val="0"/>
              </a:spcAft>
            </a:pPr>
            <a:r>
              <a:rPr lang="de-DE" sz="1400" dirty="0" err="1" smtClean="0">
                <a:solidFill>
                  <a:prstClr val="black"/>
                </a:solidFill>
                <a:latin typeface="Tahoma"/>
                <a:ea typeface="ＭＳ Ｐゴシック" pitchFamily="46" charset="-128"/>
                <a:cs typeface="Tahoma"/>
              </a:rPr>
              <a:t>Announce</a:t>
            </a:r>
            <a:endParaRPr lang="de-DE" sz="1400" dirty="0" smtClean="0">
              <a:solidFill>
                <a:prstClr val="black"/>
              </a:solidFill>
              <a:latin typeface="Tahoma"/>
              <a:ea typeface="ＭＳ Ｐゴシック" pitchFamily="46" charset="-128"/>
              <a:cs typeface="Tahoma"/>
            </a:endParaRPr>
          </a:p>
        </p:txBody>
      </p:sp>
      <p:cxnSp>
        <p:nvCxnSpPr>
          <p:cNvPr id="14" name="Gerade Verbindung mit Pfeil 13"/>
          <p:cNvCxnSpPr/>
          <p:nvPr/>
        </p:nvCxnSpPr>
        <p:spPr>
          <a:xfrm flipH="1" flipV="1">
            <a:off x="6834249" y="3453126"/>
            <a:ext cx="5938" cy="853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flipH="1" flipV="1">
            <a:off x="6772893" y="1931105"/>
            <a:ext cx="5938" cy="853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6990607" y="2214133"/>
            <a:ext cx="1045029" cy="307777"/>
          </a:xfrm>
          <a:prstGeom prst="rect">
            <a:avLst/>
          </a:prstGeom>
          <a:noFill/>
        </p:spPr>
        <p:txBody>
          <a:bodyPr wrap="square" rtlCol="0">
            <a:spAutoFit/>
          </a:bodyPr>
          <a:lstStyle/>
          <a:p>
            <a:pPr defTabSz="457200" fontAlgn="base">
              <a:spcBef>
                <a:spcPct val="0"/>
              </a:spcBef>
              <a:spcAft>
                <a:spcPct val="0"/>
              </a:spcAft>
            </a:pPr>
            <a:r>
              <a:rPr lang="de-DE" sz="1400" dirty="0" err="1" smtClean="0">
                <a:solidFill>
                  <a:prstClr val="black"/>
                </a:solidFill>
                <a:latin typeface="Tahoma"/>
                <a:ea typeface="ＭＳ Ｐゴシック" pitchFamily="46" charset="-128"/>
                <a:cs typeface="Tahoma"/>
              </a:rPr>
              <a:t>Notify</a:t>
            </a:r>
            <a:endParaRPr lang="de-DE" sz="1400" dirty="0" smtClean="0">
              <a:solidFill>
                <a:prstClr val="black"/>
              </a:solidFill>
              <a:latin typeface="Tahoma"/>
              <a:ea typeface="ＭＳ Ｐゴシック" pitchFamily="46" charset="-128"/>
              <a:cs typeface="Tahoma"/>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85</a:t>
            </a:fld>
            <a:endParaRPr lang="zh-TW" altLang="en-US">
              <a:solidFill>
                <a:prstClr val="black"/>
              </a:solidFill>
            </a:endParaRPr>
          </a:p>
        </p:txBody>
      </p:sp>
      <p:sp>
        <p:nvSpPr>
          <p:cNvPr id="19" name="Rechteck 30"/>
          <p:cNvSpPr/>
          <p:nvPr/>
        </p:nvSpPr>
        <p:spPr>
          <a:xfrm>
            <a:off x="4799610" y="2764357"/>
            <a:ext cx="4191989" cy="688769"/>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smtClean="0">
                <a:solidFill>
                  <a:prstClr val="black"/>
                </a:solidFill>
                <a:latin typeface="Tahoma"/>
                <a:ea typeface="ＭＳ Ｐゴシック" pitchFamily="46" charset="-128"/>
              </a:rPr>
              <a:t>Infrastructure </a:t>
            </a:r>
            <a:r>
              <a:rPr lang="de-DE" kern="0" dirty="0" smtClean="0">
                <a:solidFill>
                  <a:prstClr val="black"/>
                </a:solidFill>
                <a:latin typeface="Tahoma"/>
                <a:ea typeface="ＭＳ Ｐゴシック" pitchFamily="46" charset="-128"/>
              </a:rPr>
              <a:t>Node CSE (IN-CSE)</a:t>
            </a:r>
          </a:p>
          <a:p>
            <a:pPr algn="ctr"/>
            <a:r>
              <a:rPr lang="de-DE" kern="0" dirty="0" smtClean="0">
                <a:solidFill>
                  <a:prstClr val="black"/>
                </a:solidFill>
                <a:latin typeface="Tahoma"/>
                <a:ea typeface="ＭＳ Ｐゴシック" pitchFamily="46" charset="-128"/>
              </a:rPr>
              <a:t>M2M Server</a:t>
            </a:r>
          </a:p>
        </p:txBody>
      </p:sp>
      <p:sp>
        <p:nvSpPr>
          <p:cNvPr id="20" name="Rechteck 32"/>
          <p:cNvSpPr/>
          <p:nvPr/>
        </p:nvSpPr>
        <p:spPr>
          <a:xfrm>
            <a:off x="5402839" y="1165808"/>
            <a:ext cx="2985530"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Network Application on Infrastructure Node</a:t>
            </a:r>
          </a:p>
          <a:p>
            <a:pPr algn="ctr"/>
            <a:r>
              <a:rPr lang="de-DE" kern="0" dirty="0" smtClean="0">
                <a:solidFill>
                  <a:prstClr val="black"/>
                </a:solidFill>
                <a:latin typeface="Tahoma"/>
                <a:ea typeface="ＭＳ Ｐゴシック" pitchFamily="46" charset="-128"/>
              </a:rPr>
              <a:t>e.g. </a:t>
            </a:r>
            <a:r>
              <a:rPr lang="de-DE" kern="0" dirty="0" err="1" smtClean="0">
                <a:solidFill>
                  <a:prstClr val="black"/>
                </a:solidFill>
                <a:latin typeface="Tahoma"/>
                <a:ea typeface="ＭＳ Ｐゴシック" pitchFamily="46" charset="-128"/>
              </a:rPr>
              <a:t>Visualization</a:t>
            </a:r>
            <a:r>
              <a:rPr lang="de-DE" kern="0" dirty="0" smtClean="0">
                <a:solidFill>
                  <a:prstClr val="black"/>
                </a:solidFill>
                <a:latin typeface="Tahoma"/>
                <a:ea typeface="ＭＳ Ｐゴシック" pitchFamily="46" charset="-128"/>
              </a:rPr>
              <a:t> GUI</a:t>
            </a:r>
            <a:endParaRPr lang="de-DE" kern="0" dirty="0">
              <a:solidFill>
                <a:prstClr val="black"/>
              </a:solidFill>
              <a:latin typeface="Tahoma"/>
              <a:ea typeface="ＭＳ Ｐゴシック" pitchFamily="46" charset="-128"/>
            </a:endParaRPr>
          </a:p>
        </p:txBody>
      </p:sp>
      <p:sp>
        <p:nvSpPr>
          <p:cNvPr id="21" name="Rechteck 34"/>
          <p:cNvSpPr/>
          <p:nvPr/>
        </p:nvSpPr>
        <p:spPr>
          <a:xfrm>
            <a:off x="4811485" y="4306171"/>
            <a:ext cx="4180115" cy="714498"/>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Middle Node CSE (MN-CSE)</a:t>
            </a:r>
          </a:p>
          <a:p>
            <a:pPr algn="ctr"/>
            <a:r>
              <a:rPr lang="de-DE" kern="0" dirty="0" smtClean="0">
                <a:solidFill>
                  <a:prstClr val="black"/>
                </a:solidFill>
                <a:latin typeface="Tahoma"/>
                <a:ea typeface="ＭＳ Ｐゴシック" pitchFamily="46" charset="-128"/>
              </a:rPr>
              <a:t>M2M Gateway</a:t>
            </a:r>
          </a:p>
        </p:txBody>
      </p:sp>
      <p:sp>
        <p:nvSpPr>
          <p:cNvPr id="22" name="Rechteck 38"/>
          <p:cNvSpPr/>
          <p:nvPr/>
        </p:nvSpPr>
        <p:spPr>
          <a:xfrm>
            <a:off x="5510148" y="5933095"/>
            <a:ext cx="2802578" cy="736265"/>
          </a:xfrm>
          <a:prstGeom prst="rect">
            <a:avLst/>
          </a:prstGeom>
          <a:solidFill>
            <a:schemeClr val="bg1"/>
          </a:solidFill>
          <a:ln w="6350" cap="flat" cmpd="sng" algn="ctr">
            <a:solidFill>
              <a:srgbClr val="17A57D"/>
            </a:solidFill>
            <a:prstDash val="solid"/>
            <a:round/>
            <a:headEnd type="none" w="med" len="med"/>
            <a:tailEnd type="none" w="med" len="med"/>
          </a:ln>
          <a:effectLst>
            <a:outerShdw blurRad="190500" dist="25400" dir="2700000">
              <a:srgbClr val="000000">
                <a:alpha val="43000"/>
              </a:srgbClr>
            </a:outerShdw>
          </a:effectLst>
        </p:spPr>
        <p:txBody>
          <a:bodyPr rtlCol="0" anchor="ctr"/>
          <a:lstStyle/>
          <a:p>
            <a:pPr algn="ctr"/>
            <a:r>
              <a:rPr lang="de-DE" kern="0" dirty="0" smtClean="0">
                <a:solidFill>
                  <a:prstClr val="black"/>
                </a:solidFill>
                <a:latin typeface="Tahoma"/>
                <a:ea typeface="ＭＳ Ｐゴシック" pitchFamily="46" charset="-128"/>
              </a:rPr>
              <a:t>Device Application on Application Node (AN)</a:t>
            </a:r>
          </a:p>
          <a:p>
            <a:pPr algn="ctr"/>
            <a:r>
              <a:rPr lang="de-DE" kern="0" dirty="0" smtClean="0">
                <a:solidFill>
                  <a:prstClr val="black"/>
                </a:solidFill>
                <a:latin typeface="Tahoma"/>
                <a:ea typeface="ＭＳ Ｐゴシック" pitchFamily="46" charset="-128"/>
              </a:rPr>
              <a:t>M2M Device e.g. Sensor</a:t>
            </a:r>
            <a:endParaRPr lang="de-DE" kern="0" dirty="0">
              <a:solidFill>
                <a:prstClr val="black"/>
              </a:solidFill>
              <a:latin typeface="Tahoma"/>
              <a:ea typeface="ＭＳ Ｐゴシック" pitchFamily="46" charset="-128"/>
            </a:endParaRPr>
          </a:p>
        </p:txBody>
      </p:sp>
    </p:spTree>
    <p:extLst>
      <p:ext uri="{BB962C8B-B14F-4D97-AF65-F5344CB8AC3E}">
        <p14:creationId xmlns:p14="http://schemas.microsoft.com/office/powerpoint/2010/main" val="11875647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M2M Service Subscription (1)</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a:t>An M2M Service is the marketable service offered to M2M </a:t>
            </a:r>
            <a:r>
              <a:rPr lang="en-US" dirty="0" smtClean="0"/>
              <a:t>users, </a:t>
            </a:r>
            <a:r>
              <a:rPr lang="en-US" dirty="0"/>
              <a:t>e.g. device management, data exchange, etc.</a:t>
            </a:r>
          </a:p>
          <a:p>
            <a:pPr algn="just"/>
            <a:r>
              <a:rPr lang="en-US" dirty="0" smtClean="0"/>
              <a:t>M2M </a:t>
            </a:r>
            <a:r>
              <a:rPr lang="en-US" dirty="0"/>
              <a:t>Service Subscription establishes a link between </a:t>
            </a:r>
            <a:endParaRPr lang="en-US" dirty="0" smtClean="0"/>
          </a:p>
          <a:p>
            <a:pPr lvl="1" algn="just"/>
            <a:r>
              <a:rPr lang="en-US" dirty="0" smtClean="0"/>
              <a:t>One </a:t>
            </a:r>
            <a:r>
              <a:rPr lang="en-US" dirty="0"/>
              <a:t>or more AEs; </a:t>
            </a:r>
            <a:endParaRPr lang="en-US" dirty="0" smtClean="0"/>
          </a:p>
          <a:p>
            <a:pPr lvl="1" algn="just"/>
            <a:r>
              <a:rPr lang="en-US" dirty="0" smtClean="0"/>
              <a:t>One </a:t>
            </a:r>
            <a:r>
              <a:rPr lang="en-US" dirty="0"/>
              <a:t>or more M2M Nodes, </a:t>
            </a:r>
            <a:endParaRPr lang="en-US" dirty="0" smtClean="0"/>
          </a:p>
          <a:p>
            <a:pPr lvl="1" algn="just"/>
            <a:r>
              <a:rPr lang="en-US" dirty="0" smtClean="0"/>
              <a:t>One </a:t>
            </a:r>
            <a:r>
              <a:rPr lang="en-US" dirty="0"/>
              <a:t>or more roles associated with an M2M Service Subscription </a:t>
            </a:r>
            <a:r>
              <a:rPr lang="en-US" dirty="0" smtClean="0"/>
              <a:t>as </a:t>
            </a:r>
            <a:r>
              <a:rPr lang="en-US" dirty="0"/>
              <a:t>well as subscriber defined groups </a:t>
            </a:r>
            <a:r>
              <a:rPr lang="en-US" dirty="0" smtClean="0"/>
              <a:t>(used </a:t>
            </a:r>
            <a:r>
              <a:rPr lang="en-US" dirty="0"/>
              <a:t>for access control </a:t>
            </a:r>
            <a:r>
              <a:rPr lang="en-US" dirty="0" smtClean="0"/>
              <a:t>policies).</a:t>
            </a:r>
            <a:endParaRPr lang="en-US" dirty="0"/>
          </a:p>
          <a:p>
            <a:pPr algn="just"/>
            <a:r>
              <a:rPr lang="en-US" dirty="0" smtClean="0"/>
              <a:t>In </a:t>
            </a:r>
            <a:r>
              <a:rPr lang="en-US" dirty="0"/>
              <a:t>each M2M Service, one or multiple M2M Service role(s) shall be defined by the M2M Service Provider. </a:t>
            </a:r>
            <a:endParaRPr lang="en-US" dirty="0" smtClean="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4521264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M2M Service </a:t>
            </a:r>
            <a:r>
              <a:rPr lang="en-US" dirty="0" smtClean="0"/>
              <a:t>Subscription (2)</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a:t>An M2M Service subscription role is defined as a set of privileges pertaining to a resource types which are associated with M2M Service. </a:t>
            </a:r>
          </a:p>
          <a:p>
            <a:pPr algn="just"/>
            <a:r>
              <a:rPr lang="en-US" dirty="0"/>
              <a:t>The M2M Subscriber subscribes as one or multiple roles within the M2M Services, depending upon </a:t>
            </a:r>
            <a:r>
              <a:rPr lang="en-US" dirty="0" smtClean="0"/>
              <a:t>which role(s</a:t>
            </a:r>
            <a:r>
              <a:rPr lang="en-US" dirty="0"/>
              <a:t>) the M2M Subscribers are interested in.</a:t>
            </a:r>
          </a:p>
          <a:p>
            <a:pPr algn="just"/>
            <a:r>
              <a:rPr lang="en-US" dirty="0" smtClean="0"/>
              <a:t>An </a:t>
            </a:r>
            <a:r>
              <a:rPr lang="en-US" dirty="0"/>
              <a:t>M2M Service Subscription shall be used for the following purposes:</a:t>
            </a:r>
          </a:p>
          <a:p>
            <a:pPr lvl="1"/>
            <a:r>
              <a:rPr lang="en-US" dirty="0" smtClean="0"/>
              <a:t>Serve </a:t>
            </a:r>
            <a:r>
              <a:rPr lang="en-US" dirty="0"/>
              <a:t>as a basis for authorization for resource operations.</a:t>
            </a:r>
          </a:p>
          <a:p>
            <a:pPr lvl="1"/>
            <a:r>
              <a:rPr lang="en-US" dirty="0" smtClean="0"/>
              <a:t>Serve </a:t>
            </a:r>
            <a:r>
              <a:rPr lang="en-US" dirty="0"/>
              <a:t>as the basis for charging.</a:t>
            </a:r>
          </a:p>
          <a:p>
            <a:pPr lvl="1"/>
            <a:r>
              <a:rPr lang="en-US" dirty="0" smtClean="0"/>
              <a:t>Identify </a:t>
            </a:r>
            <a:r>
              <a:rPr lang="en-US" dirty="0"/>
              <a:t>which Nodes are part of this M2M Service Subscription.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1480354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Communication </a:t>
            </a:r>
            <a:r>
              <a:rPr lang="en-US" dirty="0" smtClean="0"/>
              <a:t>Flow</a:t>
            </a:r>
            <a:endParaRPr lang="en-US" dirty="0"/>
          </a:p>
        </p:txBody>
      </p:sp>
      <p:sp>
        <p:nvSpPr>
          <p:cNvPr id="3" name="Content Placeholder 2"/>
          <p:cNvSpPr>
            <a:spLocks noGrp="1"/>
          </p:cNvSpPr>
          <p:nvPr>
            <p:ph idx="1"/>
          </p:nvPr>
        </p:nvSpPr>
        <p:spPr/>
        <p:txBody>
          <a:bodyPr>
            <a:normAutofit fontScale="92500"/>
          </a:bodyPr>
          <a:lstStyle/>
          <a:p>
            <a:r>
              <a:rPr lang="en-US" dirty="0" smtClean="0"/>
              <a:t>The general </a:t>
            </a:r>
            <a:r>
              <a:rPr lang="en-US" dirty="0"/>
              <a:t>flow </a:t>
            </a:r>
            <a:r>
              <a:rPr lang="en-US" dirty="0" smtClean="0"/>
              <a:t>is </a:t>
            </a:r>
            <a:r>
              <a:rPr lang="en-US" dirty="0"/>
              <a:t>based on the </a:t>
            </a:r>
            <a:r>
              <a:rPr lang="en-US" dirty="0" smtClean="0"/>
              <a:t>use </a:t>
            </a:r>
            <a:r>
              <a:rPr lang="en-US" dirty="0"/>
              <a:t>of Request and Response messages. </a:t>
            </a:r>
            <a:endParaRPr lang="en-US" dirty="0" smtClean="0"/>
          </a:p>
          <a:p>
            <a:r>
              <a:rPr lang="en-US" dirty="0" smtClean="0"/>
              <a:t>The </a:t>
            </a:r>
            <a:r>
              <a:rPr lang="en-US" dirty="0"/>
              <a:t>message applies to communications such as:</a:t>
            </a:r>
          </a:p>
          <a:p>
            <a:pPr lvl="1"/>
            <a:r>
              <a:rPr lang="en-US" dirty="0" smtClean="0"/>
              <a:t>between </a:t>
            </a:r>
            <a:r>
              <a:rPr lang="en-US" dirty="0"/>
              <a:t>an AE and a CSE (</a:t>
            </a:r>
            <a:r>
              <a:rPr lang="en-US" dirty="0" err="1"/>
              <a:t>Mca</a:t>
            </a:r>
            <a:r>
              <a:rPr lang="en-US" dirty="0"/>
              <a:t> reference point); and</a:t>
            </a:r>
          </a:p>
          <a:p>
            <a:pPr lvl="1"/>
            <a:r>
              <a:rPr lang="en-US" dirty="0" smtClean="0"/>
              <a:t>among </a:t>
            </a:r>
            <a:r>
              <a:rPr lang="en-US" dirty="0"/>
              <a:t>CSEs (</a:t>
            </a:r>
            <a:r>
              <a:rPr lang="en-US" dirty="0" err="1"/>
              <a:t>Mcc</a:t>
            </a:r>
            <a:r>
              <a:rPr lang="en-US" dirty="0"/>
              <a:t> reference point).</a:t>
            </a:r>
          </a:p>
          <a:p>
            <a:r>
              <a:rPr lang="en-US" dirty="0"/>
              <a:t>Such communications can be initiated either by the AEs or by the CSEs depending upon the operation in the Request </a:t>
            </a:r>
            <a:r>
              <a:rPr lang="en-US" dirty="0" smtClean="0"/>
              <a:t>message</a:t>
            </a:r>
            <a:r>
              <a:rPr lang="en-US" dirty="0"/>
              <a:t>.</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28822127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a:t>
            </a:r>
            <a:r>
              <a:rPr lang="en-US" dirty="0"/>
              <a:t>Request from an Originator to a Receiver includes the following parameters:</a:t>
            </a:r>
          </a:p>
          <a:p>
            <a:r>
              <a:rPr lang="en-US" altLang="zh-TW" b="1" dirty="0" err="1">
                <a:solidFill>
                  <a:prstClr val="black"/>
                </a:solidFill>
              </a:rPr>
              <a:t>ri</a:t>
            </a:r>
            <a:r>
              <a:rPr lang="en-US" altLang="zh-TW" b="1" dirty="0">
                <a:solidFill>
                  <a:prstClr val="black"/>
                </a:solidFill>
              </a:rPr>
              <a:t>:</a:t>
            </a:r>
            <a:r>
              <a:rPr lang="en-US" altLang="zh-TW" dirty="0">
                <a:solidFill>
                  <a:prstClr val="black"/>
                </a:solidFill>
              </a:rPr>
              <a:t> Request Identifier. </a:t>
            </a:r>
            <a:endParaRPr lang="en-US" altLang="zh-TW" dirty="0" smtClean="0">
              <a:solidFill>
                <a:prstClr val="black"/>
              </a:solidFill>
            </a:endParaRPr>
          </a:p>
          <a:p>
            <a:r>
              <a:rPr lang="en-US" b="1" dirty="0" smtClean="0"/>
              <a:t>to</a:t>
            </a:r>
            <a:r>
              <a:rPr lang="en-US" b="1" dirty="0"/>
              <a:t>:</a:t>
            </a:r>
            <a:r>
              <a:rPr lang="en-US" dirty="0"/>
              <a:t> URI of the target resource for the operation. </a:t>
            </a:r>
            <a:endParaRPr lang="en-US" dirty="0" smtClean="0"/>
          </a:p>
          <a:p>
            <a:r>
              <a:rPr lang="en-US" b="1" dirty="0" err="1" smtClean="0"/>
              <a:t>fr</a:t>
            </a:r>
            <a:r>
              <a:rPr lang="en-US" b="1" dirty="0"/>
              <a:t>:  </a:t>
            </a:r>
            <a:r>
              <a:rPr lang="en-US" dirty="0"/>
              <a:t>Identifier representing the Originator.</a:t>
            </a:r>
          </a:p>
          <a:p>
            <a:r>
              <a:rPr lang="en-US" b="1" dirty="0" err="1" smtClean="0"/>
              <a:t>cn</a:t>
            </a:r>
            <a:r>
              <a:rPr lang="en-US" b="1" dirty="0"/>
              <a:t>: </a:t>
            </a:r>
            <a:r>
              <a:rPr lang="en-US" dirty="0"/>
              <a:t>resource content to be transferred. </a:t>
            </a:r>
          </a:p>
          <a:p>
            <a:r>
              <a:rPr lang="en-US" b="1" dirty="0" smtClean="0"/>
              <a:t>role</a:t>
            </a:r>
            <a:r>
              <a:rPr lang="en-US" b="1" dirty="0"/>
              <a:t>: </a:t>
            </a:r>
            <a:r>
              <a:rPr lang="en-US" dirty="0"/>
              <a:t>optional, required when role based access control is applied </a:t>
            </a:r>
            <a:r>
              <a:rPr lang="en-US" dirty="0" smtClean="0"/>
              <a:t>(associated </a:t>
            </a:r>
            <a:r>
              <a:rPr lang="en-US" dirty="0"/>
              <a:t>text and procedure </a:t>
            </a:r>
            <a:r>
              <a:rPr lang="en-US" dirty="0" smtClean="0"/>
              <a:t>TBD).</a:t>
            </a:r>
            <a:endParaRPr lang="en-US" dirty="0"/>
          </a:p>
          <a:p>
            <a:r>
              <a:rPr lang="en-US" b="1" dirty="0" smtClean="0"/>
              <a:t>op</a:t>
            </a:r>
            <a:r>
              <a:rPr lang="en-US" b="1" dirty="0"/>
              <a:t>: </a:t>
            </a:r>
            <a:r>
              <a:rPr lang="en-US" dirty="0"/>
              <a:t>operation to be executed: </a:t>
            </a:r>
            <a:r>
              <a:rPr lang="en-US" b="1" dirty="0"/>
              <a:t>Create (C), Retrieve (R), Update (U), Delete (D), Notify (N)</a:t>
            </a:r>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3895908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Functional Architecture (2)</a:t>
            </a:r>
            <a:endParaRPr lang="en-US" dirty="0"/>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t>9</a:t>
            </a:fld>
            <a:endParaRPr lang="en-US" dirty="0"/>
          </a:p>
        </p:txBody>
      </p:sp>
      <p:pic>
        <p:nvPicPr>
          <p:cNvPr id="11" name="Content Placeholder 10"/>
          <p:cNvPicPr>
            <a:picLocks noGrp="1"/>
          </p:cNvPicPr>
          <p:nvPr>
            <p:ph idx="1"/>
          </p:nvPr>
        </p:nvPicPr>
        <p:blipFill>
          <a:blip r:embed="rId3"/>
          <a:stretch>
            <a:fillRect/>
          </a:stretch>
        </p:blipFill>
        <p:spPr>
          <a:xfrm>
            <a:off x="1527927" y="1846263"/>
            <a:ext cx="6511991" cy="3801259"/>
          </a:xfrm>
          <a:prstGeom prst="rect">
            <a:avLst/>
          </a:prstGeom>
        </p:spPr>
      </p:pic>
      <p:sp>
        <p:nvSpPr>
          <p:cNvPr id="13" name="TextBox 12"/>
          <p:cNvSpPr txBox="1"/>
          <p:nvPr/>
        </p:nvSpPr>
        <p:spPr>
          <a:xfrm>
            <a:off x="3285719" y="5571758"/>
            <a:ext cx="2618281" cy="369332"/>
          </a:xfrm>
          <a:prstGeom prst="rect">
            <a:avLst/>
          </a:prstGeom>
          <a:noFill/>
        </p:spPr>
        <p:txBody>
          <a:bodyPr wrap="none" rtlCol="0">
            <a:spAutoFit/>
          </a:bodyPr>
          <a:lstStyle/>
          <a:p>
            <a:r>
              <a:rPr lang="en-US" dirty="0" smtClean="0"/>
              <a:t>Source: oneM2M TS-0001</a:t>
            </a:r>
            <a:endParaRPr lang="en-US" dirty="0"/>
          </a:p>
        </p:txBody>
      </p:sp>
      <p:sp>
        <p:nvSpPr>
          <p:cNvPr id="12" name="Rectangle 11"/>
          <p:cNvSpPr/>
          <p:nvPr/>
        </p:nvSpPr>
        <p:spPr>
          <a:xfrm>
            <a:off x="249149" y="5941090"/>
            <a:ext cx="6073140" cy="369332"/>
          </a:xfrm>
          <a:prstGeom prst="rect">
            <a:avLst/>
          </a:prstGeom>
        </p:spPr>
        <p:txBody>
          <a:bodyPr wrap="square">
            <a:spAutoFit/>
          </a:bodyPr>
          <a:lstStyle/>
          <a:p>
            <a:r>
              <a:rPr lang="en-US" b="1" dirty="0" smtClean="0"/>
              <a:t>Note: </a:t>
            </a:r>
            <a:r>
              <a:rPr lang="en-US" dirty="0" smtClean="0"/>
              <a:t>Mch </a:t>
            </a:r>
            <a:r>
              <a:rPr lang="en-US" dirty="0"/>
              <a:t>and </a:t>
            </a:r>
            <a:r>
              <a:rPr lang="en-US" dirty="0" smtClean="0"/>
              <a:t>mc</a:t>
            </a:r>
            <a:r>
              <a:rPr lang="en-US" dirty="0"/>
              <a:t>, </a:t>
            </a:r>
            <a:r>
              <a:rPr lang="en-US" dirty="0" smtClean="0"/>
              <a:t>mo</a:t>
            </a:r>
            <a:r>
              <a:rPr lang="en-US" dirty="0"/>
              <a:t>, </a:t>
            </a:r>
            <a:r>
              <a:rPr lang="en-US" dirty="0" smtClean="0"/>
              <a:t>ms</a:t>
            </a:r>
            <a:r>
              <a:rPr lang="en-US" dirty="0"/>
              <a:t>, Ia reference </a:t>
            </a:r>
            <a:r>
              <a:rPr lang="en-US" dirty="0" smtClean="0"/>
              <a:t>points </a:t>
            </a:r>
            <a:r>
              <a:rPr lang="en-US" dirty="0"/>
              <a:t>not </a:t>
            </a:r>
            <a:r>
              <a:rPr lang="en-US" dirty="0" smtClean="0"/>
              <a:t>shown</a:t>
            </a:r>
            <a:endParaRPr lang="en-US" dirty="0"/>
          </a:p>
        </p:txBody>
      </p:sp>
    </p:spTree>
    <p:extLst>
      <p:ext uri="{BB962C8B-B14F-4D97-AF65-F5344CB8AC3E}">
        <p14:creationId xmlns:p14="http://schemas.microsoft.com/office/powerpoint/2010/main" val="15351801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Types of Requests</a:t>
            </a:r>
            <a:endParaRPr lang="zh-TW" altLang="en-US" dirty="0"/>
          </a:p>
        </p:txBody>
      </p:sp>
      <p:sp>
        <p:nvSpPr>
          <p:cNvPr id="3" name="內容版面配置區 2"/>
          <p:cNvSpPr>
            <a:spLocks noGrp="1"/>
          </p:cNvSpPr>
          <p:nvPr>
            <p:ph idx="1"/>
          </p:nvPr>
        </p:nvSpPr>
        <p:spPr/>
        <p:txBody>
          <a:bodyPr>
            <a:normAutofit fontScale="85000" lnSpcReduction="20000"/>
          </a:bodyPr>
          <a:lstStyle/>
          <a:p>
            <a:pPr marL="0" indent="0">
              <a:buNone/>
            </a:pPr>
            <a:r>
              <a:rPr lang="en-US" altLang="zh-TW" b="1" dirty="0" smtClean="0"/>
              <a:t>Four </a:t>
            </a:r>
            <a:r>
              <a:rPr lang="en-US" altLang="zh-TW" b="1" dirty="0"/>
              <a:t>Classic REST </a:t>
            </a:r>
            <a:r>
              <a:rPr lang="en-US" altLang="zh-TW" b="1" dirty="0" smtClean="0"/>
              <a:t>Operations</a:t>
            </a:r>
            <a:r>
              <a:rPr lang="en-US" altLang="zh-TW" b="1" dirty="0"/>
              <a:t>:</a:t>
            </a:r>
          </a:p>
          <a:p>
            <a:pPr marL="0" indent="0">
              <a:buNone/>
            </a:pPr>
            <a:r>
              <a:rPr lang="en-US" altLang="zh-TW" dirty="0"/>
              <a:t>1. CREATE: Create child resources.</a:t>
            </a:r>
          </a:p>
          <a:p>
            <a:pPr marL="0" indent="0">
              <a:buNone/>
            </a:pPr>
            <a:r>
              <a:rPr lang="en-US" altLang="zh-TW" dirty="0"/>
              <a:t>2. RETRIEVE: Read the content of the resource.</a:t>
            </a:r>
          </a:p>
          <a:p>
            <a:pPr marL="0" indent="0">
              <a:buNone/>
            </a:pPr>
            <a:r>
              <a:rPr lang="en-US" altLang="zh-TW" dirty="0"/>
              <a:t>3. UPDATE: Write the content of the resource.</a:t>
            </a:r>
          </a:p>
          <a:p>
            <a:pPr marL="0" indent="0">
              <a:buNone/>
            </a:pPr>
            <a:r>
              <a:rPr lang="en-US" altLang="zh-TW" dirty="0"/>
              <a:t>4. DELETE: Delete the resource</a:t>
            </a:r>
            <a:r>
              <a:rPr lang="en-US" altLang="zh-TW" dirty="0" smtClean="0"/>
              <a:t>.</a:t>
            </a:r>
          </a:p>
          <a:p>
            <a:pPr marL="0" indent="0">
              <a:buNone/>
            </a:pPr>
            <a:r>
              <a:rPr lang="en-US" altLang="zh-TW" b="1" dirty="0" smtClean="0"/>
              <a:t>Two Extended Operations:</a:t>
            </a:r>
            <a:endParaRPr lang="en-US" altLang="zh-TW" b="1" dirty="0"/>
          </a:p>
          <a:p>
            <a:pPr marL="0" indent="0">
              <a:buNone/>
            </a:pPr>
            <a:r>
              <a:rPr lang="en-US" altLang="zh-TW" dirty="0" smtClean="0"/>
              <a:t>1.NOTIFY</a:t>
            </a:r>
            <a:r>
              <a:rPr lang="en-US" altLang="zh-TW" dirty="0"/>
              <a:t>: indicate a change of a resource for a subscription. Variant of </a:t>
            </a:r>
            <a:r>
              <a:rPr lang="en-US" altLang="zh-TW" dirty="0" smtClean="0"/>
              <a:t>RETRIEVE/UPDATE.</a:t>
            </a:r>
          </a:p>
          <a:p>
            <a:pPr marL="0" indent="0">
              <a:buNone/>
            </a:pPr>
            <a:r>
              <a:rPr lang="en-US" altLang="zh-TW" dirty="0" smtClean="0"/>
              <a:t>2.EXECUTE</a:t>
            </a:r>
            <a:r>
              <a:rPr lang="en-US" altLang="zh-TW" dirty="0"/>
              <a:t>: for executing a management command/task which is represented by a </a:t>
            </a:r>
            <a:r>
              <a:rPr lang="en-US" altLang="zh-TW" dirty="0" smtClean="0"/>
              <a:t>resource, corresponding </a:t>
            </a:r>
            <a:r>
              <a:rPr lang="en-US" altLang="zh-TW" dirty="0"/>
              <a:t>to an UPDATE method without payload data.</a:t>
            </a:r>
            <a:endParaRPr lang="zh-TW" altLang="en-US" dirty="0"/>
          </a:p>
        </p:txBody>
      </p:sp>
      <p:sp>
        <p:nvSpPr>
          <p:cNvPr id="4" name="投影片編號版面配置區 3"/>
          <p:cNvSpPr>
            <a:spLocks noGrp="1"/>
          </p:cNvSpPr>
          <p:nvPr>
            <p:ph type="sldNum" sz="quarter" idx="4"/>
          </p:nvPr>
        </p:nvSpPr>
        <p:spPr/>
        <p:txBody>
          <a:bodyPr/>
          <a:lstStyle/>
          <a:p>
            <a:fld id="{BC71E80C-9635-473D-9F26-B779060F2DD3}" type="slidenum">
              <a:rPr lang="zh-TW" altLang="en-US" smtClean="0"/>
              <a:t>90</a:t>
            </a:fld>
            <a:endParaRPr lang="zh-TW" altLang="en-US"/>
          </a:p>
        </p:txBody>
      </p:sp>
    </p:spTree>
    <p:extLst>
      <p:ext uri="{BB962C8B-B14F-4D97-AF65-F5344CB8AC3E}">
        <p14:creationId xmlns:p14="http://schemas.microsoft.com/office/powerpoint/2010/main" val="31790185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dirty="0" smtClean="0"/>
              <a:t>Response from a Receiver to the Originator </a:t>
            </a:r>
            <a:r>
              <a:rPr lang="en-US" dirty="0"/>
              <a:t>includes the following parameters:</a:t>
            </a:r>
          </a:p>
          <a:p>
            <a:r>
              <a:rPr lang="en-US" b="1" dirty="0" err="1" smtClean="0"/>
              <a:t>rs</a:t>
            </a:r>
            <a:r>
              <a:rPr lang="en-US" dirty="0"/>
              <a:t>: response code: This parameter indicates whether the operation was successful, unsuccessful or is an </a:t>
            </a:r>
            <a:r>
              <a:rPr lang="en-US" dirty="0" smtClean="0"/>
              <a:t>acknowledgement</a:t>
            </a:r>
            <a:endParaRPr lang="en-US" dirty="0"/>
          </a:p>
          <a:p>
            <a:r>
              <a:rPr lang="en-US" b="1" dirty="0" err="1" smtClean="0"/>
              <a:t>ri</a:t>
            </a:r>
            <a:r>
              <a:rPr lang="en-US" b="1" dirty="0"/>
              <a:t>:</a:t>
            </a:r>
            <a:r>
              <a:rPr lang="en-US" dirty="0"/>
              <a:t> Request Identifier. The </a:t>
            </a:r>
            <a:r>
              <a:rPr lang="en-US" dirty="0" err="1"/>
              <a:t>ri</a:t>
            </a:r>
            <a:r>
              <a:rPr lang="en-US" dirty="0"/>
              <a:t> in the Response shall match the </a:t>
            </a:r>
            <a:r>
              <a:rPr lang="en-US" dirty="0" err="1"/>
              <a:t>ri</a:t>
            </a:r>
            <a:r>
              <a:rPr lang="en-US" dirty="0"/>
              <a:t> in the corresponding Request</a:t>
            </a:r>
            <a:r>
              <a:rPr lang="en-US" dirty="0" smtClean="0"/>
              <a:t>.</a:t>
            </a:r>
          </a:p>
          <a:p>
            <a:r>
              <a:rPr lang="en-US" b="1" dirty="0" err="1"/>
              <a:t>cn</a:t>
            </a:r>
            <a:r>
              <a:rPr lang="en-US" b="1" dirty="0" smtClean="0"/>
              <a:t>: (conditional)</a:t>
            </a:r>
            <a:r>
              <a:rPr lang="en-US" dirty="0" smtClean="0"/>
              <a:t> </a:t>
            </a:r>
            <a:r>
              <a:rPr lang="en-US" dirty="0"/>
              <a:t>resource </a:t>
            </a:r>
            <a:r>
              <a:rPr lang="en-US" dirty="0" smtClean="0"/>
              <a:t>content.</a:t>
            </a:r>
          </a:p>
          <a:p>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5907937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Primitive Mapping</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92</a:t>
            </a:fld>
            <a:endParaRPr lang="en-US" dirty="0">
              <a:solidFill>
                <a:prstClr val="black"/>
              </a:solidFill>
            </a:endParaRPr>
          </a:p>
        </p:txBody>
      </p:sp>
      <p:sp>
        <p:nvSpPr>
          <p:cNvPr id="9" name="Content Placeholder 8"/>
          <p:cNvSpPr>
            <a:spLocks noGrp="1"/>
          </p:cNvSpPr>
          <p:nvPr>
            <p:ph idx="1"/>
          </p:nvPr>
        </p:nvSpPr>
        <p:spPr/>
        <p:txBody>
          <a:bodyPr>
            <a:normAutofit fontScale="85000" lnSpcReduction="10000"/>
          </a:bodyPr>
          <a:lstStyle/>
          <a:p>
            <a:r>
              <a:rPr lang="en-US" dirty="0"/>
              <a:t>Primitives are service layer messages transmitted over the </a:t>
            </a:r>
            <a:r>
              <a:rPr lang="en-US" dirty="0" err="1"/>
              <a:t>Mca</a:t>
            </a:r>
            <a:r>
              <a:rPr lang="en-US" dirty="0"/>
              <a:t> and </a:t>
            </a:r>
            <a:r>
              <a:rPr lang="en-US" dirty="0" err="1"/>
              <a:t>Mcc</a:t>
            </a:r>
            <a:r>
              <a:rPr lang="en-US" dirty="0"/>
              <a:t> reference points</a:t>
            </a:r>
          </a:p>
          <a:p>
            <a:r>
              <a:rPr lang="en-US" dirty="0" smtClean="0"/>
              <a:t>Primitives are data structures that a specific </a:t>
            </a:r>
            <a:r>
              <a:rPr lang="en-US" dirty="0"/>
              <a:t>procedure </a:t>
            </a:r>
            <a:r>
              <a:rPr lang="en-US" dirty="0" smtClean="0"/>
              <a:t>requests </a:t>
            </a:r>
            <a:r>
              <a:rPr lang="en-US" dirty="0"/>
              <a:t>or </a:t>
            </a:r>
            <a:r>
              <a:rPr lang="en-US" dirty="0" smtClean="0"/>
              <a:t>answers </a:t>
            </a:r>
            <a:r>
              <a:rPr lang="en-US" dirty="0"/>
              <a:t>in </a:t>
            </a:r>
            <a:r>
              <a:rPr lang="en-US" dirty="0" smtClean="0"/>
              <a:t>both </a:t>
            </a:r>
            <a:r>
              <a:rPr lang="en-US" dirty="0"/>
              <a:t>originator and receiver entities.</a:t>
            </a:r>
          </a:p>
          <a:p>
            <a:r>
              <a:rPr lang="en-US" dirty="0"/>
              <a:t>A primitive shall consist of:</a:t>
            </a:r>
          </a:p>
          <a:p>
            <a:pPr lvl="1"/>
            <a:r>
              <a:rPr lang="en-US" dirty="0" smtClean="0"/>
              <a:t>control part</a:t>
            </a:r>
          </a:p>
          <a:p>
            <a:pPr lvl="1"/>
            <a:r>
              <a:rPr lang="en-US" dirty="0" smtClean="0"/>
              <a:t>optional content part: user data</a:t>
            </a:r>
            <a:endParaRPr lang="en-US" dirty="0"/>
          </a:p>
          <a:p>
            <a:endParaRPr lang="en-US" dirty="0" smtClean="0"/>
          </a:p>
          <a:p>
            <a:r>
              <a:rPr lang="en-US" dirty="0" smtClean="0"/>
              <a:t>Designed </a:t>
            </a:r>
            <a:r>
              <a:rPr lang="en-US" dirty="0"/>
              <a:t>for </a:t>
            </a:r>
            <a:r>
              <a:rPr lang="en-US" altLang="zh-TW" dirty="0"/>
              <a:t>Scalability, Extensibility and Efficiency</a:t>
            </a:r>
            <a:endParaRPr lang="en-US" dirty="0"/>
          </a:p>
          <a:p>
            <a:endParaRPr lang="en-US" dirty="0"/>
          </a:p>
        </p:txBody>
      </p:sp>
    </p:spTree>
    <p:extLst>
      <p:ext uri="{BB962C8B-B14F-4D97-AF65-F5344CB8AC3E}">
        <p14:creationId xmlns:p14="http://schemas.microsoft.com/office/powerpoint/2010/main" val="22408994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04664"/>
            <a:ext cx="8229600" cy="1008112"/>
          </a:xfrm>
        </p:spPr>
        <p:txBody>
          <a:bodyPr/>
          <a:lstStyle/>
          <a:p>
            <a:r>
              <a:rPr lang="en-US" dirty="0" smtClean="0"/>
              <a:t>Primitive Mapping</a:t>
            </a:r>
            <a:endParaRPr lang="en-US" dirty="0"/>
          </a:p>
        </p:txBody>
      </p:sp>
      <p:sp>
        <p:nvSpPr>
          <p:cNvPr id="4" name="Slide Number Placeholder 3"/>
          <p:cNvSpPr>
            <a:spLocks noGrp="1"/>
          </p:cNvSpPr>
          <p:nvPr>
            <p:ph type="sldNum" sz="quarter" idx="4294967295"/>
          </p:nvPr>
        </p:nvSpPr>
        <p:spPr>
          <a:xfrm>
            <a:off x="7425344" y="6459786"/>
            <a:ext cx="984019" cy="365125"/>
          </a:xfrm>
          <a:prstGeom prst="rect">
            <a:avLst/>
          </a:prstGeom>
        </p:spPr>
        <p:txBody>
          <a:bodyPr/>
          <a:lstStyle/>
          <a:p>
            <a:fld id="{D57F1E4F-1CFF-5643-939E-02111984F565}" type="slidenum">
              <a:rPr lang="en-US" smtClean="0">
                <a:solidFill>
                  <a:prstClr val="black"/>
                </a:solidFill>
              </a:rPr>
              <a:pPr/>
              <a:t>93</a:t>
            </a:fld>
            <a:endParaRPr lang="en-US" dirty="0">
              <a:solidFill>
                <a:prstClr val="black"/>
              </a:solidFill>
            </a:endParaRPr>
          </a:p>
        </p:txBody>
      </p:sp>
      <p:sp>
        <p:nvSpPr>
          <p:cNvPr id="8" name="TextBox 7"/>
          <p:cNvSpPr txBox="1"/>
          <p:nvPr/>
        </p:nvSpPr>
        <p:spPr>
          <a:xfrm>
            <a:off x="3262859" y="6121608"/>
            <a:ext cx="2618281" cy="369332"/>
          </a:xfrm>
          <a:prstGeom prst="rect">
            <a:avLst/>
          </a:prstGeom>
          <a:noFill/>
        </p:spPr>
        <p:txBody>
          <a:bodyPr wrap="none" rtlCol="0">
            <a:spAutoFit/>
          </a:bodyPr>
          <a:lstStyle/>
          <a:p>
            <a:r>
              <a:rPr lang="en-US" dirty="0" smtClean="0">
                <a:solidFill>
                  <a:prstClr val="black"/>
                </a:solidFill>
              </a:rPr>
              <a:t>Source: oneM2M TS-0004</a:t>
            </a:r>
            <a:endParaRPr lang="en-US" dirty="0">
              <a:solidFill>
                <a:prstClr val="black"/>
              </a:solidFill>
            </a:endParaRPr>
          </a:p>
        </p:txBody>
      </p:sp>
      <p:pic>
        <p:nvPicPr>
          <p:cNvPr id="5" name="圖片 4"/>
          <p:cNvPicPr>
            <a:picLocks noChangeAspect="1"/>
          </p:cNvPicPr>
          <p:nvPr/>
        </p:nvPicPr>
        <p:blipFill>
          <a:blip r:embed="rId3"/>
          <a:stretch>
            <a:fillRect/>
          </a:stretch>
        </p:blipFill>
        <p:spPr>
          <a:xfrm>
            <a:off x="1043608" y="1501241"/>
            <a:ext cx="7139137" cy="4703596"/>
          </a:xfrm>
          <a:prstGeom prst="rect">
            <a:avLst/>
          </a:prstGeom>
        </p:spPr>
      </p:pic>
    </p:spTree>
    <p:extLst>
      <p:ext uri="{BB962C8B-B14F-4D97-AF65-F5344CB8AC3E}">
        <p14:creationId xmlns:p14="http://schemas.microsoft.com/office/powerpoint/2010/main" val="6576912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solidFill>
                  <a:schemeClr val="tx1"/>
                </a:solidFill>
              </a:rPr>
              <a:t>Protocol Binding</a:t>
            </a:r>
            <a:endParaRPr lang="zh-TW" altLang="en-US" dirty="0">
              <a:solidFill>
                <a:schemeClr val="tx1"/>
              </a:solidFill>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t>94</a:t>
            </a:fld>
            <a:endParaRPr lang="zh-TW" altLang="en-US"/>
          </a:p>
        </p:txBody>
      </p:sp>
      <p:pic>
        <p:nvPicPr>
          <p:cNvPr id="4" name="圖片 3"/>
          <p:cNvPicPr>
            <a:picLocks noChangeAspect="1"/>
          </p:cNvPicPr>
          <p:nvPr/>
        </p:nvPicPr>
        <p:blipFill>
          <a:blip r:embed="rId3"/>
          <a:stretch>
            <a:fillRect/>
          </a:stretch>
        </p:blipFill>
        <p:spPr>
          <a:xfrm>
            <a:off x="5957" y="2564904"/>
            <a:ext cx="9095238" cy="2342857"/>
          </a:xfrm>
          <a:prstGeom prst="rect">
            <a:avLst/>
          </a:prstGeom>
        </p:spPr>
      </p:pic>
    </p:spTree>
    <p:extLst>
      <p:ext uri="{BB962C8B-B14F-4D97-AF65-F5344CB8AC3E}">
        <p14:creationId xmlns:p14="http://schemas.microsoft.com/office/powerpoint/2010/main" val="39982154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solidFill>
                  <a:prstClr val="black"/>
                </a:solidFill>
              </a:rPr>
              <a:t>&lt;xxx Resource&gt; </a:t>
            </a:r>
            <a:r>
              <a:rPr lang="en-US" altLang="zh-TW" dirty="0">
                <a:solidFill>
                  <a:prstClr val="black"/>
                </a:solidFill>
              </a:rPr>
              <a:t>Primitives</a:t>
            </a:r>
            <a:endParaRPr lang="zh-TW" altLang="en-US" dirty="0"/>
          </a:p>
        </p:txBody>
      </p:sp>
      <p:sp>
        <p:nvSpPr>
          <p:cNvPr id="3" name="Content Placeholder 2"/>
          <p:cNvSpPr>
            <a:spLocks noGrp="1"/>
          </p:cNvSpPr>
          <p:nvPr>
            <p:ph idx="1"/>
          </p:nvPr>
        </p:nvSpPr>
        <p:spPr/>
        <p:txBody>
          <a:bodyPr>
            <a:normAutofit fontScale="92500" lnSpcReduction="20000"/>
          </a:bodyPr>
          <a:lstStyle/>
          <a:p>
            <a:pPr lvl="0"/>
            <a:r>
              <a:rPr lang="en-US" altLang="zh-TW" dirty="0" err="1" smtClean="0">
                <a:solidFill>
                  <a:prstClr val="black"/>
                </a:solidFill>
              </a:rPr>
              <a:t>xxx</a:t>
            </a:r>
            <a:r>
              <a:rPr lang="en-US" altLang="zh-TW" dirty="0" err="1" smtClean="0">
                <a:solidFill>
                  <a:srgbClr val="FF0000"/>
                </a:solidFill>
              </a:rPr>
              <a:t>Create</a:t>
            </a:r>
            <a:r>
              <a:rPr lang="en-US" altLang="zh-TW" dirty="0" err="1" smtClean="0">
                <a:solidFill>
                  <a:prstClr val="black"/>
                </a:solidFill>
              </a:rPr>
              <a:t>Request</a:t>
            </a:r>
            <a:endParaRPr lang="en-US" altLang="zh-TW" dirty="0" smtClean="0">
              <a:solidFill>
                <a:prstClr val="black"/>
              </a:solidFill>
            </a:endParaRPr>
          </a:p>
          <a:p>
            <a:pPr lvl="1"/>
            <a:r>
              <a:rPr lang="en-US" altLang="zh-TW" dirty="0" err="1" smtClean="0">
                <a:solidFill>
                  <a:prstClr val="black"/>
                </a:solidFill>
              </a:rPr>
              <a:t>xxx</a:t>
            </a:r>
            <a:r>
              <a:rPr lang="en-US" altLang="zh-TW" dirty="0" err="1" smtClean="0">
                <a:solidFill>
                  <a:srgbClr val="FF0000"/>
                </a:solidFill>
              </a:rPr>
              <a:t>Create</a:t>
            </a:r>
            <a:r>
              <a:rPr lang="en-US" altLang="zh-TW" dirty="0" err="1" smtClean="0">
                <a:solidFill>
                  <a:prstClr val="black"/>
                </a:solidFill>
              </a:rPr>
              <a:t>Response</a:t>
            </a:r>
            <a:endParaRPr lang="en-US" altLang="zh-TW" dirty="0">
              <a:solidFill>
                <a:prstClr val="black"/>
              </a:solidFill>
            </a:endParaRPr>
          </a:p>
          <a:p>
            <a:pPr lvl="0"/>
            <a:r>
              <a:rPr lang="en-US" altLang="zh-TW" dirty="0" err="1" smtClean="0">
                <a:solidFill>
                  <a:prstClr val="black"/>
                </a:solidFill>
              </a:rPr>
              <a:t>xxx</a:t>
            </a:r>
            <a:r>
              <a:rPr lang="en-US" altLang="zh-TW" dirty="0" err="1" smtClean="0">
                <a:solidFill>
                  <a:srgbClr val="FF0000"/>
                </a:solidFill>
              </a:rPr>
              <a:t>Retrieve</a:t>
            </a:r>
            <a:r>
              <a:rPr lang="en-US" altLang="zh-TW" dirty="0" err="1" smtClean="0">
                <a:solidFill>
                  <a:prstClr val="black"/>
                </a:solidFill>
              </a:rPr>
              <a:t>Request</a:t>
            </a:r>
            <a:endParaRPr lang="en-US" altLang="zh-TW" dirty="0">
              <a:solidFill>
                <a:prstClr val="black"/>
              </a:solidFill>
            </a:endParaRPr>
          </a:p>
          <a:p>
            <a:pPr lvl="1"/>
            <a:r>
              <a:rPr lang="en-US" altLang="zh-TW" dirty="0" err="1" smtClean="0">
                <a:solidFill>
                  <a:prstClr val="black"/>
                </a:solidFill>
              </a:rPr>
              <a:t>xxx</a:t>
            </a:r>
            <a:r>
              <a:rPr lang="en-US" altLang="zh-TW" dirty="0" err="1" smtClean="0">
                <a:solidFill>
                  <a:srgbClr val="FF0000"/>
                </a:solidFill>
              </a:rPr>
              <a:t>Retrieve</a:t>
            </a:r>
            <a:r>
              <a:rPr lang="en-US" altLang="zh-TW" dirty="0" err="1" smtClean="0">
                <a:solidFill>
                  <a:prstClr val="black"/>
                </a:solidFill>
              </a:rPr>
              <a:t>Response</a:t>
            </a:r>
            <a:endParaRPr lang="en-US" altLang="zh-TW" dirty="0">
              <a:solidFill>
                <a:prstClr val="black"/>
              </a:solidFill>
            </a:endParaRPr>
          </a:p>
          <a:p>
            <a:pPr lvl="0"/>
            <a:r>
              <a:rPr lang="en-US" altLang="zh-TW" dirty="0" err="1" smtClean="0">
                <a:solidFill>
                  <a:prstClr val="black"/>
                </a:solidFill>
              </a:rPr>
              <a:t>xxx</a:t>
            </a:r>
            <a:r>
              <a:rPr lang="en-US" altLang="zh-TW" dirty="0" err="1" smtClean="0">
                <a:solidFill>
                  <a:srgbClr val="FF0000"/>
                </a:solidFill>
              </a:rPr>
              <a:t>Update</a:t>
            </a:r>
            <a:r>
              <a:rPr lang="en-US" altLang="zh-TW" dirty="0" err="1" smtClean="0">
                <a:solidFill>
                  <a:prstClr val="black"/>
                </a:solidFill>
              </a:rPr>
              <a:t>Request</a:t>
            </a:r>
            <a:endParaRPr lang="en-US" altLang="zh-TW" dirty="0">
              <a:solidFill>
                <a:prstClr val="black"/>
              </a:solidFill>
            </a:endParaRPr>
          </a:p>
          <a:p>
            <a:pPr lvl="1"/>
            <a:r>
              <a:rPr lang="en-US" altLang="zh-TW" dirty="0" err="1" smtClean="0">
                <a:solidFill>
                  <a:prstClr val="black"/>
                </a:solidFill>
              </a:rPr>
              <a:t>xxx</a:t>
            </a:r>
            <a:r>
              <a:rPr lang="en-US" altLang="zh-TW" dirty="0" err="1" smtClean="0">
                <a:solidFill>
                  <a:srgbClr val="FF0000"/>
                </a:solidFill>
              </a:rPr>
              <a:t>Update</a:t>
            </a:r>
            <a:r>
              <a:rPr lang="en-US" altLang="zh-TW" dirty="0" err="1" smtClean="0">
                <a:solidFill>
                  <a:prstClr val="black"/>
                </a:solidFill>
              </a:rPr>
              <a:t>Response</a:t>
            </a:r>
            <a:endParaRPr lang="en-US" altLang="zh-TW" dirty="0">
              <a:solidFill>
                <a:prstClr val="black"/>
              </a:solidFill>
            </a:endParaRPr>
          </a:p>
          <a:p>
            <a:pPr lvl="0"/>
            <a:r>
              <a:rPr lang="en-US" altLang="zh-TW" dirty="0" err="1" smtClean="0">
                <a:solidFill>
                  <a:prstClr val="black"/>
                </a:solidFill>
              </a:rPr>
              <a:t>xxx</a:t>
            </a:r>
            <a:r>
              <a:rPr lang="en-US" altLang="zh-TW" dirty="0" err="1" smtClean="0">
                <a:solidFill>
                  <a:srgbClr val="FF0000"/>
                </a:solidFill>
              </a:rPr>
              <a:t>Delete</a:t>
            </a:r>
            <a:r>
              <a:rPr lang="en-US" altLang="zh-TW" dirty="0" err="1" smtClean="0">
                <a:solidFill>
                  <a:prstClr val="black"/>
                </a:solidFill>
              </a:rPr>
              <a:t>Request</a:t>
            </a:r>
            <a:endParaRPr lang="en-US" altLang="zh-TW" dirty="0">
              <a:solidFill>
                <a:prstClr val="black"/>
              </a:solidFill>
            </a:endParaRPr>
          </a:p>
          <a:p>
            <a:pPr lvl="1"/>
            <a:r>
              <a:rPr lang="en-US" altLang="zh-TW" dirty="0" err="1" smtClean="0">
                <a:solidFill>
                  <a:prstClr val="black"/>
                </a:solidFill>
              </a:rPr>
              <a:t>xxx</a:t>
            </a:r>
            <a:r>
              <a:rPr lang="en-US" altLang="zh-TW" dirty="0" err="1" smtClean="0">
                <a:solidFill>
                  <a:srgbClr val="FF0000"/>
                </a:solidFill>
              </a:rPr>
              <a:t>Delete</a:t>
            </a:r>
            <a:r>
              <a:rPr lang="en-US" altLang="zh-TW" dirty="0" err="1" smtClean="0">
                <a:solidFill>
                  <a:prstClr val="black"/>
                </a:solidFill>
              </a:rPr>
              <a:t>Response</a:t>
            </a:r>
            <a:endParaRPr lang="en-US" altLang="zh-TW" dirty="0" smtClean="0">
              <a:solidFill>
                <a:prstClr val="black"/>
              </a:solidFill>
            </a:endParaRPr>
          </a:p>
          <a:p>
            <a:pPr lvl="0"/>
            <a:r>
              <a:rPr lang="en-US" altLang="zh-TW" dirty="0" err="1" smtClean="0">
                <a:solidFill>
                  <a:prstClr val="black"/>
                </a:solidFill>
              </a:rPr>
              <a:t>xxx</a:t>
            </a:r>
            <a:r>
              <a:rPr lang="en-US" altLang="zh-TW" dirty="0" err="1" smtClean="0">
                <a:solidFill>
                  <a:srgbClr val="FF0000"/>
                </a:solidFill>
              </a:rPr>
              <a:t>Notify</a:t>
            </a:r>
            <a:r>
              <a:rPr lang="en-US" altLang="zh-TW" dirty="0" err="1" smtClean="0">
                <a:solidFill>
                  <a:prstClr val="black"/>
                </a:solidFill>
              </a:rPr>
              <a:t>Request</a:t>
            </a:r>
            <a:endParaRPr lang="en-US" altLang="zh-TW" dirty="0">
              <a:solidFill>
                <a:prstClr val="black"/>
              </a:solidFill>
            </a:endParaRPr>
          </a:p>
          <a:p>
            <a:pPr lvl="1"/>
            <a:r>
              <a:rPr lang="en-US" altLang="zh-TW" dirty="0" err="1" smtClean="0">
                <a:solidFill>
                  <a:prstClr val="black"/>
                </a:solidFill>
              </a:rPr>
              <a:t>xxx</a:t>
            </a:r>
            <a:r>
              <a:rPr lang="en-US" altLang="zh-TW" dirty="0" err="1" smtClean="0">
                <a:solidFill>
                  <a:srgbClr val="FF0000"/>
                </a:solidFill>
              </a:rPr>
              <a:t>Notify</a:t>
            </a:r>
            <a:r>
              <a:rPr lang="en-US" altLang="zh-TW" dirty="0" err="1" smtClean="0">
                <a:solidFill>
                  <a:prstClr val="black"/>
                </a:solidFill>
              </a:rPr>
              <a:t>Response</a:t>
            </a:r>
            <a:endParaRPr lang="en-US" altLang="zh-TW" dirty="0">
              <a:solidFill>
                <a:prstClr val="black"/>
              </a:solidFill>
            </a:endParaRPr>
          </a:p>
          <a:p>
            <a:endParaRPr lang="zh-TW" altLang="en-US" dirty="0"/>
          </a:p>
        </p:txBody>
      </p:sp>
      <p:sp>
        <p:nvSpPr>
          <p:cNvPr id="5" name="投影片編號版面配置區 4"/>
          <p:cNvSpPr>
            <a:spLocks noGrp="1"/>
          </p:cNvSpPr>
          <p:nvPr>
            <p:ph type="sldNum" sz="quarter" idx="4"/>
          </p:nvPr>
        </p:nvSpPr>
        <p:spPr/>
        <p:txBody>
          <a:bodyPr/>
          <a:lstStyle/>
          <a:p>
            <a:fld id="{BC71E80C-9635-473D-9F26-B779060F2DD3}" type="slidenum">
              <a:rPr lang="zh-TW" altLang="en-US" smtClean="0">
                <a:solidFill>
                  <a:prstClr val="black"/>
                </a:solidFill>
              </a:rPr>
              <a:pPr/>
              <a:t>95</a:t>
            </a:fld>
            <a:endParaRPr lang="zh-TW" altLang="en-US">
              <a:solidFill>
                <a:prstClr val="black"/>
              </a:solidFill>
            </a:endParaRPr>
          </a:p>
        </p:txBody>
      </p:sp>
    </p:spTree>
    <p:extLst>
      <p:ext uri="{BB962C8B-B14F-4D97-AF65-F5344CB8AC3E}">
        <p14:creationId xmlns:p14="http://schemas.microsoft.com/office/powerpoint/2010/main" val="21538390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7382"/>
            <a:ext cx="8229600" cy="1143000"/>
          </a:xfrm>
        </p:spPr>
        <p:txBody>
          <a:bodyPr/>
          <a:lstStyle/>
          <a:p>
            <a:r>
              <a:rPr lang="en-US" altLang="zh-TW" dirty="0" smtClean="0"/>
              <a:t>HTTP Binding  for Primitives</a:t>
            </a:r>
            <a:endParaRPr lang="zh-TW" altLang="en-US" dirty="0"/>
          </a:p>
        </p:txBody>
      </p:sp>
      <p:sp>
        <p:nvSpPr>
          <p:cNvPr id="7" name="TextBox 6"/>
          <p:cNvSpPr txBox="1"/>
          <p:nvPr/>
        </p:nvSpPr>
        <p:spPr>
          <a:xfrm>
            <a:off x="4714813" y="5442184"/>
            <a:ext cx="3976088" cy="369332"/>
          </a:xfrm>
          <a:prstGeom prst="rect">
            <a:avLst/>
          </a:prstGeom>
          <a:noFill/>
        </p:spPr>
        <p:txBody>
          <a:bodyPr wrap="none" rtlCol="0">
            <a:spAutoFit/>
          </a:bodyPr>
          <a:lstStyle/>
          <a:p>
            <a:r>
              <a:rPr lang="en-US" altLang="zh-TW" dirty="0" smtClean="0">
                <a:solidFill>
                  <a:prstClr val="black"/>
                </a:solidFill>
              </a:rPr>
              <a:t>Source: </a:t>
            </a:r>
            <a:r>
              <a:rPr lang="en-US" altLang="zh-TW" dirty="0">
                <a:solidFill>
                  <a:prstClr val="black"/>
                </a:solidFill>
              </a:rPr>
              <a:t>TS-0009-HTTP_Protocol_Binding</a:t>
            </a:r>
            <a:endParaRPr lang="zh-TW" altLang="en-US" dirty="0">
              <a:solidFill>
                <a:prstClr val="black"/>
              </a:solidFill>
            </a:endParaRPr>
          </a:p>
        </p:txBody>
      </p:sp>
      <p:sp>
        <p:nvSpPr>
          <p:cNvPr id="3" name="投影片編號版面配置區 2"/>
          <p:cNvSpPr>
            <a:spLocks noGrp="1"/>
          </p:cNvSpPr>
          <p:nvPr>
            <p:ph type="sldNum" sz="quarter" idx="4"/>
          </p:nvPr>
        </p:nvSpPr>
        <p:spPr/>
        <p:txBody>
          <a:bodyPr/>
          <a:lstStyle/>
          <a:p>
            <a:fld id="{BC71E80C-9635-473D-9F26-B779060F2DD3}" type="slidenum">
              <a:rPr lang="zh-TW" altLang="en-US" smtClean="0">
                <a:solidFill>
                  <a:prstClr val="black"/>
                </a:solidFill>
              </a:rPr>
              <a:pPr/>
              <a:t>96</a:t>
            </a:fld>
            <a:endParaRPr lang="zh-TW" altLang="en-US">
              <a:solidFill>
                <a:prstClr val="black"/>
              </a:solidFill>
            </a:endParaRPr>
          </a:p>
        </p:txBody>
      </p:sp>
      <p:pic>
        <p:nvPicPr>
          <p:cNvPr id="4" name="圖片 3"/>
          <p:cNvPicPr>
            <a:picLocks noChangeAspect="1"/>
          </p:cNvPicPr>
          <p:nvPr/>
        </p:nvPicPr>
        <p:blipFill>
          <a:blip r:embed="rId3"/>
          <a:stretch>
            <a:fillRect/>
          </a:stretch>
        </p:blipFill>
        <p:spPr>
          <a:xfrm>
            <a:off x="372749" y="2127700"/>
            <a:ext cx="8398501" cy="2602600"/>
          </a:xfrm>
          <a:prstGeom prst="rect">
            <a:avLst/>
          </a:prstGeom>
        </p:spPr>
      </p:pic>
    </p:spTree>
    <p:extLst>
      <p:ext uri="{BB962C8B-B14F-4D97-AF65-F5344CB8AC3E}">
        <p14:creationId xmlns:p14="http://schemas.microsoft.com/office/powerpoint/2010/main" val="12948181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ea typeface="新細明體" pitchFamily="18" charset="-120"/>
              </a:rPr>
              <a:t>Concluding Remarks (1)</a:t>
            </a:r>
          </a:p>
        </p:txBody>
      </p:sp>
      <p:sp>
        <p:nvSpPr>
          <p:cNvPr id="3" name="Content Placeholder 2"/>
          <p:cNvSpPr>
            <a:spLocks noGrp="1"/>
          </p:cNvSpPr>
          <p:nvPr>
            <p:ph idx="1"/>
          </p:nvPr>
        </p:nvSpPr>
        <p:spPr>
          <a:xfrm>
            <a:off x="457200" y="1484313"/>
            <a:ext cx="8229600" cy="4525962"/>
          </a:xfrm>
        </p:spPr>
        <p:txBody>
          <a:bodyPr>
            <a:normAutofit lnSpcReduction="10000"/>
          </a:bodyPr>
          <a:lstStyle/>
          <a:p>
            <a:pPr marL="514350" indent="-514350" eaLnBrk="1" hangingPunct="1">
              <a:defRPr/>
            </a:pPr>
            <a:r>
              <a:rPr lang="en-US" sz="2800" dirty="0" smtClean="0">
                <a:ea typeface="新細明體" pitchFamily="18" charset="-120"/>
              </a:rPr>
              <a:t>In this section, we first give an overview of oneM2M Common Service Functions (CSFs) framework.</a:t>
            </a:r>
          </a:p>
          <a:p>
            <a:pPr marL="514350" indent="-514350" eaLnBrk="1" hangingPunct="1">
              <a:defRPr/>
            </a:pPr>
            <a:r>
              <a:rPr lang="en-US" sz="2800" dirty="0" smtClean="0">
                <a:ea typeface="新細明體" pitchFamily="18" charset="-120"/>
              </a:rPr>
              <a:t>We go over each of 12 M2M CSFs.</a:t>
            </a:r>
          </a:p>
          <a:p>
            <a:pPr marL="514350" indent="-514350" eaLnBrk="1" hangingPunct="1">
              <a:defRPr/>
            </a:pPr>
            <a:r>
              <a:rPr lang="en-US" sz="2800" dirty="0" smtClean="0">
                <a:ea typeface="新細明體" pitchFamily="18" charset="-120"/>
              </a:rPr>
              <a:t>Next, a detailed discussion on REST architectural style is given including topics on REST constraints, REST resources, REST interfaces and REST basic operations.</a:t>
            </a:r>
          </a:p>
          <a:p>
            <a:pPr marL="514350" indent="-514350" eaLnBrk="1" hangingPunct="1">
              <a:defRPr/>
            </a:pPr>
            <a:r>
              <a:rPr lang="en-US" sz="2800" dirty="0" smtClean="0">
                <a:ea typeface="新細明體" pitchFamily="18" charset="-120"/>
              </a:rPr>
              <a:t>Then, REST architectural style specific to M2M is elaborated. </a:t>
            </a:r>
          </a:p>
          <a:p>
            <a:pPr marL="514350" indent="-514350" eaLnBrk="1" hangingPunct="1">
              <a:defRPr/>
            </a:pPr>
            <a:endParaRPr lang="en-US" dirty="0" smtClean="0">
              <a:ea typeface="新細明體" pitchFamily="18" charset="-120"/>
            </a:endParaRPr>
          </a:p>
          <a:p>
            <a:pPr marL="514350" indent="-514350" eaLnBrk="1" hangingPunct="1">
              <a:defRPr/>
            </a:pPr>
            <a:endParaRPr lang="en-US" dirty="0" smtClean="0">
              <a:ea typeface="新細明體" pitchFamily="18" charset="-120"/>
            </a:endParaRPr>
          </a:p>
          <a:p>
            <a:pPr marL="514350" indent="-514350" eaLnBrk="1" hangingPunct="1">
              <a:defRPr/>
            </a:pPr>
            <a:endParaRPr lang="en-US" dirty="0" smtClean="0">
              <a:ea typeface="新細明體" pitchFamily="18" charset="-120"/>
            </a:endParaRPr>
          </a:p>
          <a:p>
            <a:pPr marL="0" indent="0">
              <a:buNone/>
              <a:defRPr/>
            </a:pPr>
            <a:endParaRPr lang="en-US" dirty="0"/>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97</a:t>
            </a:fld>
            <a:endParaRPr lang="zh-TW" altLang="en-US"/>
          </a:p>
        </p:txBody>
      </p:sp>
    </p:spTree>
    <p:extLst>
      <p:ext uri="{BB962C8B-B14F-4D97-AF65-F5344CB8AC3E}">
        <p14:creationId xmlns:p14="http://schemas.microsoft.com/office/powerpoint/2010/main" val="32462126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ea typeface="新細明體" pitchFamily="18" charset="-120"/>
              </a:rPr>
              <a:t>Concluding Remarks (2)</a:t>
            </a:r>
          </a:p>
        </p:txBody>
      </p:sp>
      <p:sp>
        <p:nvSpPr>
          <p:cNvPr id="52227" name="Content Placeholder 2"/>
          <p:cNvSpPr>
            <a:spLocks noGrp="1"/>
          </p:cNvSpPr>
          <p:nvPr>
            <p:ph idx="1"/>
          </p:nvPr>
        </p:nvSpPr>
        <p:spPr>
          <a:xfrm>
            <a:off x="468313" y="1412875"/>
            <a:ext cx="8229600" cy="4525963"/>
          </a:xfrm>
        </p:spPr>
        <p:txBody>
          <a:bodyPr>
            <a:normAutofit/>
          </a:bodyPr>
          <a:lstStyle/>
          <a:p>
            <a:r>
              <a:rPr lang="en-US" sz="2800" dirty="0" smtClean="0">
                <a:ea typeface="新細明體" pitchFamily="18" charset="-120"/>
              </a:rPr>
              <a:t>Lastly, the architectural ideas of resource-based M2M communications are explained.   Under this architecture, M2M resources are represented as a data model of tree structure.</a:t>
            </a:r>
          </a:p>
          <a:p>
            <a:r>
              <a:rPr lang="en-US" sz="2800" dirty="0" smtClean="0">
                <a:ea typeface="新細明體" pitchFamily="18" charset="-120"/>
              </a:rPr>
              <a:t>We explain this tree structure and the general communication flow used to manipulate this resource tree.</a:t>
            </a:r>
          </a:p>
          <a:p>
            <a:r>
              <a:rPr lang="en-US" sz="2800" dirty="0" smtClean="0">
                <a:ea typeface="新細明體" pitchFamily="18" charset="-120"/>
              </a:rPr>
              <a:t>Finally, protocol binding that maps interface primitives to protocol messages is explained.</a:t>
            </a:r>
          </a:p>
        </p:txBody>
      </p:sp>
      <p:sp>
        <p:nvSpPr>
          <p:cNvPr id="2" name="投影片編號版面配置區 1"/>
          <p:cNvSpPr>
            <a:spLocks noGrp="1"/>
          </p:cNvSpPr>
          <p:nvPr>
            <p:ph type="sldNum" sz="quarter" idx="4"/>
          </p:nvPr>
        </p:nvSpPr>
        <p:spPr/>
        <p:txBody>
          <a:bodyPr/>
          <a:lstStyle/>
          <a:p>
            <a:fld id="{BC71E80C-9635-473D-9F26-B779060F2DD3}" type="slidenum">
              <a:rPr lang="zh-TW" altLang="en-US" smtClean="0"/>
              <a:t>98</a:t>
            </a:fld>
            <a:endParaRPr lang="zh-TW" altLang="en-US"/>
          </a:p>
        </p:txBody>
      </p:sp>
    </p:spTree>
    <p:extLst>
      <p:ext uri="{BB962C8B-B14F-4D97-AF65-F5344CB8AC3E}">
        <p14:creationId xmlns:p14="http://schemas.microsoft.com/office/powerpoint/2010/main" val="6465090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88913"/>
            <a:ext cx="8229600" cy="1143000"/>
          </a:xfrm>
        </p:spPr>
        <p:txBody>
          <a:bodyPr>
            <a:normAutofit fontScale="90000"/>
          </a:bodyPr>
          <a:lstStyle/>
          <a:p>
            <a:r>
              <a:rPr lang="en-US" altLang="zh-TW" smtClean="0"/>
              <a:t>ETSI TC M2M Data Model</a:t>
            </a:r>
            <a:br>
              <a:rPr lang="en-US" altLang="zh-TW" smtClean="0"/>
            </a:br>
            <a:r>
              <a:rPr lang="en-US" altLang="zh-TW" smtClean="0"/>
              <a:t>Resource Tree</a:t>
            </a:r>
          </a:p>
        </p:txBody>
      </p:sp>
      <p:sp>
        <p:nvSpPr>
          <p:cNvPr id="4" name="Slide Number Placeholder 3"/>
          <p:cNvSpPr>
            <a:spLocks noGrp="1"/>
          </p:cNvSpPr>
          <p:nvPr>
            <p:ph type="sldNum" sz="quarter" idx="4294967295"/>
          </p:nvPr>
        </p:nvSpPr>
        <p:spPr/>
        <p:txBody>
          <a:bodyPr/>
          <a:lstStyle>
            <a:lvl1pPr eaLnBrk="0" hangingPunct="0">
              <a:defRPr>
                <a:solidFill>
                  <a:schemeClr val="tx1"/>
                </a:solidFill>
                <a:latin typeface="Arial" panose="020B0604020202020204" pitchFamily="34" charset="0"/>
                <a:ea typeface="新細明體" panose="02020500000000000000" pitchFamily="18" charset="-120"/>
              </a:defRPr>
            </a:lvl1pPr>
            <a:lvl2pPr marL="742950" indent="-285750" eaLnBrk="0" hangingPunct="0">
              <a:defRPr>
                <a:solidFill>
                  <a:schemeClr val="tx1"/>
                </a:solidFill>
                <a:latin typeface="Arial" panose="020B0604020202020204" pitchFamily="34" charset="0"/>
                <a:ea typeface="新細明體" panose="02020500000000000000" pitchFamily="18" charset="-120"/>
              </a:defRPr>
            </a:lvl2pPr>
            <a:lvl3pPr marL="1143000" indent="-228600" eaLnBrk="0" hangingPunct="0">
              <a:defRPr>
                <a:solidFill>
                  <a:schemeClr val="tx1"/>
                </a:solidFill>
                <a:latin typeface="Arial" panose="020B0604020202020204" pitchFamily="34" charset="0"/>
                <a:ea typeface="新細明體" panose="02020500000000000000" pitchFamily="18" charset="-120"/>
              </a:defRPr>
            </a:lvl3pPr>
            <a:lvl4pPr marL="1600200" indent="-228600" eaLnBrk="0" hangingPunct="0">
              <a:defRPr>
                <a:solidFill>
                  <a:schemeClr val="tx1"/>
                </a:solidFill>
                <a:latin typeface="Arial" panose="020B0604020202020204" pitchFamily="34" charset="0"/>
                <a:ea typeface="新細明體" panose="02020500000000000000" pitchFamily="18" charset="-120"/>
              </a:defRPr>
            </a:lvl4pPr>
            <a:lvl5pPr marL="2057400" indent="-228600" eaLnBrk="0" hangingPunct="0">
              <a:defRPr>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新細明體" panose="02020500000000000000" pitchFamily="18" charset="-120"/>
              </a:defRPr>
            </a:lvl9pPr>
          </a:lstStyle>
          <a:p>
            <a:pPr eaLnBrk="1" hangingPunct="1"/>
            <a:fld id="{B52575CA-166A-49AC-9B68-91E91DEEA319}" type="slidenum">
              <a:rPr lang="zh-TW" altLang="en-US">
                <a:solidFill>
                  <a:srgbClr val="10253F"/>
                </a:solidFill>
                <a:latin typeface="Calibri" panose="020F0502020204030204" pitchFamily="34" charset="0"/>
              </a:rPr>
              <a:pPr eaLnBrk="1" hangingPunct="1"/>
              <a:t>99</a:t>
            </a:fld>
            <a:endParaRPr lang="zh-TW" altLang="en-US">
              <a:solidFill>
                <a:srgbClr val="10253F"/>
              </a:solidFill>
              <a:latin typeface="Calibri" panose="020F0502020204030204" pitchFamily="34" charset="0"/>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74738" y="1327150"/>
            <a:ext cx="6710362"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5"/>
          <p:cNvSpPr txBox="1">
            <a:spLocks noChangeArrowheads="1"/>
          </p:cNvSpPr>
          <p:nvPr/>
        </p:nvSpPr>
        <p:spPr bwMode="auto">
          <a:xfrm>
            <a:off x="2051050" y="5876925"/>
            <a:ext cx="54737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4216" tIns="42108" rIns="84216" bIns="42108"/>
          <a:lstStyle>
            <a:lvl1pPr marL="209550" indent="-20955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85000"/>
              </a:lnSpc>
              <a:spcBef>
                <a:spcPct val="0"/>
              </a:spcBef>
              <a:spcAft>
                <a:spcPts val="550"/>
              </a:spcAft>
              <a:buClr>
                <a:schemeClr val="accent2"/>
              </a:buClr>
              <a:buSzPct val="120000"/>
              <a:buFontTx/>
              <a:buNone/>
            </a:pPr>
            <a:r>
              <a:rPr lang="en-US" altLang="zh-TW" sz="1600">
                <a:solidFill>
                  <a:srgbClr val="414141"/>
                </a:solidFill>
                <a:cs typeface="Arial" panose="020B0604020202020204" pitchFamily="34" charset="0"/>
              </a:rPr>
              <a:t>Source: M2M Communications: A Systems Approach, Wiley, 2012</a:t>
            </a:r>
          </a:p>
        </p:txBody>
      </p:sp>
    </p:spTree>
    <p:extLst>
      <p:ext uri="{BB962C8B-B14F-4D97-AF65-F5344CB8AC3E}">
        <p14:creationId xmlns:p14="http://schemas.microsoft.com/office/powerpoint/2010/main" val="1982408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商展</Template>
  <TotalTime>14263</TotalTime>
  <Words>13246</Words>
  <Application>Microsoft Office PowerPoint</Application>
  <PresentationFormat>如螢幕大小 (4:3)</PresentationFormat>
  <Paragraphs>1791</Paragraphs>
  <Slides>137</Slides>
  <Notes>95</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137</vt:i4>
      </vt:variant>
    </vt:vector>
  </HeadingPairs>
  <TitlesOfParts>
    <vt:vector size="151" baseType="lpstr">
      <vt:lpstr>Adobe 繁黑體 Std B</vt:lpstr>
      <vt:lpstr>Arial-BoldMT</vt:lpstr>
      <vt:lpstr>ＭＳ Ｐゴシック</vt:lpstr>
      <vt:lpstr>華康中黑體</vt:lpstr>
      <vt:lpstr>新細明體</vt:lpstr>
      <vt:lpstr>Arial</vt:lpstr>
      <vt:lpstr>Calibri</vt:lpstr>
      <vt:lpstr>Mangal</vt:lpstr>
      <vt:lpstr>MS Reference Sans Serif</vt:lpstr>
      <vt:lpstr>Tahoma</vt:lpstr>
      <vt:lpstr>Times New Roman</vt:lpstr>
      <vt:lpstr>Verdana</vt:lpstr>
      <vt:lpstr>Wingdings</vt:lpstr>
      <vt:lpstr>Office 佈景主題</vt:lpstr>
      <vt:lpstr>M2M Service Architecture  物聯網服務架構</vt:lpstr>
      <vt:lpstr>M2M Service Architecture</vt:lpstr>
      <vt:lpstr>Outline</vt:lpstr>
      <vt:lpstr>M2M Common Service Layer</vt:lpstr>
      <vt:lpstr>oneM2M Network</vt:lpstr>
      <vt:lpstr>oneM2M Functional Architecture </vt:lpstr>
      <vt:lpstr>Release 1 Technical Specifications</vt:lpstr>
      <vt:lpstr>Functional Architecture</vt:lpstr>
      <vt:lpstr>Functional Architecture (2)</vt:lpstr>
      <vt:lpstr>Functional Entities</vt:lpstr>
      <vt:lpstr>Reference Points (1)</vt:lpstr>
      <vt:lpstr>Reference Points (2)</vt:lpstr>
      <vt:lpstr>Reference Points (3)</vt:lpstr>
      <vt:lpstr>Overall oneM2M Functional Architecture</vt:lpstr>
      <vt:lpstr>Types of oneM2M nodes</vt:lpstr>
      <vt:lpstr>Infrastructure Domain</vt:lpstr>
      <vt:lpstr>Field Domain (1)</vt:lpstr>
      <vt:lpstr>Field Domain (2)</vt:lpstr>
      <vt:lpstr>Common Service Functions (1)</vt:lpstr>
      <vt:lpstr>Common Service Functions (2)</vt:lpstr>
      <vt:lpstr>Abbreviation of CSFs</vt:lpstr>
      <vt:lpstr>Application and Service Layer Management (ASM)</vt:lpstr>
      <vt:lpstr>Communication Management and Delivery Handling (CMDH)</vt:lpstr>
      <vt:lpstr>IP based protocols</vt:lpstr>
      <vt:lpstr>Data Management and Repository (DMR)</vt:lpstr>
      <vt:lpstr>Device Management and Repository (DMG) - 1</vt:lpstr>
      <vt:lpstr>Device Management and Repository (DMG) - 2</vt:lpstr>
      <vt:lpstr>Device Management and Repository (DMG) - 3</vt:lpstr>
      <vt:lpstr>Device Management and Repository (DMG) - 4</vt:lpstr>
      <vt:lpstr>Discovery (DIS)</vt:lpstr>
      <vt:lpstr>Group Management (GMG)</vt:lpstr>
      <vt:lpstr>Location (LOC)</vt:lpstr>
      <vt:lpstr>Network Service Exposure, Service Execution and Triggering (NSSE)</vt:lpstr>
      <vt:lpstr>Registration (REG)</vt:lpstr>
      <vt:lpstr>Security (SEC)</vt:lpstr>
      <vt:lpstr>Service Charging and Accounting (SCA)</vt:lpstr>
      <vt:lpstr>Subscription and Notification (SUB)</vt:lpstr>
      <vt:lpstr>REST Architectural Style for M2M</vt:lpstr>
      <vt:lpstr>What’s REST?</vt:lpstr>
      <vt:lpstr>Representational State Transfer</vt:lpstr>
      <vt:lpstr>REST Architectural Style</vt:lpstr>
      <vt:lpstr>REST Constraints (1)</vt:lpstr>
      <vt:lpstr>REST Constraints (2)</vt:lpstr>
      <vt:lpstr>REST Resources (1) </vt:lpstr>
      <vt:lpstr>REST Resources (2)</vt:lpstr>
      <vt:lpstr>REST Resources (3)</vt:lpstr>
      <vt:lpstr>REST Interfaces (1)</vt:lpstr>
      <vt:lpstr>REST Interfaces (2)</vt:lpstr>
      <vt:lpstr>Manipulation of Resources in REST </vt:lpstr>
      <vt:lpstr>Idempotent Operations</vt:lpstr>
      <vt:lpstr>Why REST for M2M?</vt:lpstr>
      <vt:lpstr>M2M REST – READ via HTTP GET</vt:lpstr>
      <vt:lpstr>M2M REST – Use of Proxy to READ </vt:lpstr>
      <vt:lpstr>M2M REST – Read from Sensors with Native Protocols</vt:lpstr>
      <vt:lpstr>M2M REST – Get Steaming Events from Sensors via Multipart HTTP Responses</vt:lpstr>
      <vt:lpstr>M2M REST – Get Continuous Responses from Sensors via HTTP</vt:lpstr>
      <vt:lpstr>M2M REST – Use of Caching Proxies to Increase Scalability of Sensor Reading</vt:lpstr>
      <vt:lpstr>M2M REST – Configure Device via HTTP (1)</vt:lpstr>
      <vt:lpstr>M2M REST – Configure Device via HTTP (2)</vt:lpstr>
      <vt:lpstr>Store M2M Device States in the REST Server (1)</vt:lpstr>
      <vt:lpstr>Store M2M Device States in the REST Server (2)</vt:lpstr>
      <vt:lpstr>Retrieve M2M Device States in the REST Server</vt:lpstr>
      <vt:lpstr>Resource-Based M2M Communications</vt:lpstr>
      <vt:lpstr>Resource-based Information Model</vt:lpstr>
      <vt:lpstr>Information Modelling </vt:lpstr>
      <vt:lpstr>Properties of Resources</vt:lpstr>
      <vt:lpstr>PowerPoint 簡報</vt:lpstr>
      <vt:lpstr>PowerPoint 簡報</vt:lpstr>
      <vt:lpstr>oneM2M Resource Structure (3)</vt:lpstr>
      <vt:lpstr>Resource Types &amp; Flows </vt:lpstr>
      <vt:lpstr>PowerPoint 簡報</vt:lpstr>
      <vt:lpstr>Resource Categories</vt:lpstr>
      <vt:lpstr>Virtual Resource or Attribute</vt:lpstr>
      <vt:lpstr>Resource Addressing</vt:lpstr>
      <vt:lpstr>Resource Addressing (cont’d)</vt:lpstr>
      <vt:lpstr>Relationship between Resources</vt:lpstr>
      <vt:lpstr>Normal Resource Types (1)</vt:lpstr>
      <vt:lpstr>Normal Resource Types (2)</vt:lpstr>
      <vt:lpstr>Resource Type Specializations</vt:lpstr>
      <vt:lpstr>oneM2M Communication Concepts Subscribe Notify</vt:lpstr>
      <vt:lpstr>M2M End to End Communication High Level Overview</vt:lpstr>
      <vt:lpstr>M2M End to End Communication High Level Overview</vt:lpstr>
      <vt:lpstr>M2M End to End Communication High Level Overview</vt:lpstr>
      <vt:lpstr>M2M End to End Communication High Level Overview</vt:lpstr>
      <vt:lpstr>M2M End to End Communication High Level Overview</vt:lpstr>
      <vt:lpstr>M2M Service Subscription (1)</vt:lpstr>
      <vt:lpstr>M2M Service Subscription (2)</vt:lpstr>
      <vt:lpstr>General Communication Flow</vt:lpstr>
      <vt:lpstr>Request</vt:lpstr>
      <vt:lpstr>Types of Requests</vt:lpstr>
      <vt:lpstr>Response</vt:lpstr>
      <vt:lpstr>Primitive Mapping</vt:lpstr>
      <vt:lpstr>Primitive Mapping</vt:lpstr>
      <vt:lpstr>Protocol Binding</vt:lpstr>
      <vt:lpstr>&lt;xxx Resource&gt; Primitives</vt:lpstr>
      <vt:lpstr>HTTP Binding  for Primitives</vt:lpstr>
      <vt:lpstr>Concluding Remarks (1)</vt:lpstr>
      <vt:lpstr>Concluding Remarks (2)</vt:lpstr>
      <vt:lpstr>ETSI TC M2M Data Model Resource Tree</vt:lpstr>
      <vt:lpstr>Square vs. Rounded Boxes (Resource vs. Attributes)</vt:lpstr>
      <vt:lpstr>&lt;resourceName&gt; vs. resourceName (User-defined Name vs. Pre-defined Name)</vt:lpstr>
      <vt:lpstr>Resources vs. Resource (Collection Resources or Not)</vt:lpstr>
      <vt:lpstr>Resource Types in the Tree (1)</vt:lpstr>
      <vt:lpstr>Resource Types in the Tree (2)</vt:lpstr>
      <vt:lpstr>Resource Types in the Tree (3)</vt:lpstr>
      <vt:lpstr>Details of AccessRight Resource</vt:lpstr>
      <vt:lpstr>Resource Types in the Tree (4)</vt:lpstr>
      <vt:lpstr>Examples of Collection Resource</vt:lpstr>
      <vt:lpstr>Collection Resource “scls”</vt:lpstr>
      <vt:lpstr>Collection Resource “applications”</vt:lpstr>
      <vt:lpstr>Collection Resource “groups”</vt:lpstr>
      <vt:lpstr>Resource Types in the Tree (5)</vt:lpstr>
      <vt:lpstr>Interface Procedures</vt:lpstr>
      <vt:lpstr>Initialization Procedures</vt:lpstr>
      <vt:lpstr>Management Procedure (1)</vt:lpstr>
      <vt:lpstr>Management Procedure (2)</vt:lpstr>
      <vt:lpstr>Smart Meter Example Walkthru</vt:lpstr>
      <vt:lpstr>Step 1. Network Bootstrap and Registration of Smart Meter</vt:lpstr>
      <vt:lpstr>Step 2. Service Bootstrap of  Smart Meter</vt:lpstr>
      <vt:lpstr>Step 3. Registration of Network Application to NSCL</vt:lpstr>
      <vt:lpstr>Resource Trees on both DSCL and NSCL after Step 3</vt:lpstr>
      <vt:lpstr>Step 4. NA Subscribes to NSCL for Smart Meter Registration</vt:lpstr>
      <vt:lpstr>Resource Tree on NSCL after Step 4</vt:lpstr>
      <vt:lpstr>Step 5. DSCL Registers to NSCL  </vt:lpstr>
      <vt:lpstr>Resource Trees on both DSCL and NSCL after Step 5 (1)</vt:lpstr>
      <vt:lpstr>Resource Trees on both DSCL and NSCL after Step 5 (2)</vt:lpstr>
      <vt:lpstr>Step 6. NSCL Notifies NA about DA Registration </vt:lpstr>
      <vt:lpstr>Step 7. DA Registers to DSCL</vt:lpstr>
      <vt:lpstr>Resource Tree on DSCL after Step 7 </vt:lpstr>
      <vt:lpstr>Step 8. DSCL Announces Registered DA to NSCL</vt:lpstr>
      <vt:lpstr>Resource Tree on NSCL after Step 8 </vt:lpstr>
      <vt:lpstr>Step 9. DA Reports Meter Data to NSCL (1)</vt:lpstr>
      <vt:lpstr>Step 9. DA Reports Meter Data to NSCL (2)</vt:lpstr>
      <vt:lpstr>Option 1</vt:lpstr>
      <vt:lpstr>Option 2</vt:lpstr>
      <vt:lpstr>Step 9. DA Reports Meter Data to NSCL (3)</vt:lpstr>
      <vt:lpstr>Step 9. DA Reports Meter Data to NSCL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Smart</dc:creator>
  <cp:lastModifiedBy>user</cp:lastModifiedBy>
  <cp:revision>101</cp:revision>
  <cp:lastPrinted>2016-12-08T12:34:49Z</cp:lastPrinted>
  <dcterms:created xsi:type="dcterms:W3CDTF">2015-09-17T06:25:22Z</dcterms:created>
  <dcterms:modified xsi:type="dcterms:W3CDTF">2017-12-11T15:19:06Z</dcterms:modified>
</cp:coreProperties>
</file>